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drawings/drawing9.xml" ContentType="application/vnd.openxmlformats-officedocument.drawingml.chartshapes+xml"/>
  <Override PartName="/ppt/charts/chart20.xml" ContentType="application/vnd.openxmlformats-officedocument.drawingml.chart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261" r:id="rId3"/>
    <p:sldId id="508" r:id="rId4"/>
    <p:sldId id="509" r:id="rId5"/>
    <p:sldId id="510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05" r:id="rId14"/>
    <p:sldId id="507" r:id="rId15"/>
    <p:sldId id="495" r:id="rId16"/>
    <p:sldId id="496" r:id="rId17"/>
    <p:sldId id="497" r:id="rId18"/>
    <p:sldId id="490" r:id="rId19"/>
    <p:sldId id="491" r:id="rId20"/>
    <p:sldId id="492" r:id="rId21"/>
    <p:sldId id="493" r:id="rId22"/>
    <p:sldId id="494" r:id="rId23"/>
    <p:sldId id="386" r:id="rId24"/>
    <p:sldId id="488" r:id="rId25"/>
    <p:sldId id="489" r:id="rId26"/>
    <p:sldId id="485" r:id="rId27"/>
    <p:sldId id="486" r:id="rId28"/>
    <p:sldId id="487" r:id="rId29"/>
    <p:sldId id="363" r:id="rId30"/>
    <p:sldId id="409" r:id="rId31"/>
    <p:sldId id="417" r:id="rId32"/>
    <p:sldId id="418" r:id="rId33"/>
    <p:sldId id="419" r:id="rId34"/>
    <p:sldId id="420" r:id="rId35"/>
    <p:sldId id="452" r:id="rId36"/>
    <p:sldId id="267" r:id="rId37"/>
  </p:sldIdLst>
  <p:sldSz cx="9144000" cy="5143500" type="screen16x9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son change" initials="sc" lastIdx="0" clrIdx="0">
    <p:extLst>
      <p:ext uri="{19B8F6BF-5375-455C-9EA6-DF929625EA0E}">
        <p15:presenceInfo xmlns:p15="http://schemas.microsoft.com/office/powerpoint/2012/main" xmlns="" userId="d3051cdb62faf462" providerId="Windows Live"/>
      </p:ext>
    </p:extLst>
  </p:cmAuthor>
  <p:cmAuthor id="2" name="จริยา บุญอนันต์" initials="จบ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47D"/>
    <a:srgbClr val="FFFF99"/>
    <a:srgbClr val="00CCFF"/>
    <a:srgbClr val="008000"/>
    <a:srgbClr val="FF6600"/>
    <a:srgbClr val="E7EC22"/>
    <a:srgbClr val="FF66CC"/>
    <a:srgbClr val="EBEF3F"/>
    <a:srgbClr val="FFFFCC"/>
    <a:srgbClr val="E33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ลักษณะสีปานกลาง 3 - เน้น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ลักษณะ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ลักษณะชุดรูปแบบ 2 - เน้น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ลักษณะชุดรูปแบบ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ลักษณะชุดรูปแบบ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ลักษณะสีปานกลาง 1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9631B5-78F2-41C9-869B-9F39066F8104}" styleName="ลักษณะสีปานกลาง 3 - เน้น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ลักษณะสีปานกลาง 3 - เน้น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ลักษณะ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8" d="100"/>
          <a:sy n="98" d="100"/>
        </p:scale>
        <p:origin x="-600" y="-10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3649;&#3612;&#3609;&#3616;&#3641;&#3617;&#3636;%202%20&#3651;&#3609;%20Microsoft%20Office%20PowerPoint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___Microsoft_Excel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___Microsoft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39432710238143E-2"/>
          <c:y val="0.12019216101290925"/>
          <c:w val="0.94275281038136904"/>
          <c:h val="0.72137702292337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จ.อุทัยธานี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69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2C-4B05-94F4-7D1D61F19A6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2C-4B05-94F4-7D1D61F19A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  <c:pt idx="3">
                  <c:v>2561</c:v>
                </c:pt>
                <c:pt idx="4">
                  <c:v>2562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69</c:v>
                </c:pt>
                <c:pt idx="1">
                  <c:v>38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459-4869-A34B-1BEA1D26A5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เขต 3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4567037671266324E-2"/>
                  <c:y val="1.5014396582956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2C-4B05-94F4-7D1D61F19A6C}"/>
                </c:ext>
              </c:extLst>
            </c:dLbl>
            <c:dLbl>
              <c:idx val="3"/>
              <c:layout>
                <c:manualLayout>
                  <c:x val="-2.1415329790089012E-2"/>
                  <c:y val="1.1987300497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2C-4B05-94F4-7D1D61F19A6C}"/>
                </c:ext>
              </c:extLst>
            </c:dLbl>
            <c:dLbl>
              <c:idx val="4"/>
              <c:layout>
                <c:manualLayout>
                  <c:x val="-3.7952263990930067E-2"/>
                  <c:y val="-5.763590946360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2C-4B05-94F4-7D1D61F19A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  <c:pt idx="3">
                  <c:v>2561</c:v>
                </c:pt>
                <c:pt idx="4">
                  <c:v>2562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22.7</c:v>
                </c:pt>
                <c:pt idx="1">
                  <c:v>23.9</c:v>
                </c:pt>
                <c:pt idx="2">
                  <c:v>31.1</c:v>
                </c:pt>
                <c:pt idx="3">
                  <c:v>12.8</c:v>
                </c:pt>
                <c:pt idx="4">
                  <c:v>20.3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459-4869-A34B-1BEA1D26A5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ประเทศ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9683796890509481E-2"/>
                  <c:y val="-3.3419140781419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2C-4B05-94F4-7D1D61F19A6C}"/>
                </c:ext>
              </c:extLst>
            </c:dLbl>
            <c:dLbl>
              <c:idx val="3"/>
              <c:layout>
                <c:manualLayout>
                  <c:x val="-2.9683796890509481E-2"/>
                  <c:y val="-3.9473332951966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2C-4B05-94F4-7D1D61F19A6C}"/>
                </c:ext>
              </c:extLst>
            </c:dLbl>
            <c:dLbl>
              <c:idx val="4"/>
              <c:layout>
                <c:manualLayout>
                  <c:x val="-1.4139078741719E-2"/>
                  <c:y val="2.906012241862593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4406513520766676E-2"/>
                      <c:h val="6.3811185477566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72C-4B05-94F4-7D1D61F19A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  <c:pt idx="3">
                  <c:v>2561</c:v>
                </c:pt>
                <c:pt idx="4">
                  <c:v>2562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22.7</c:v>
                </c:pt>
                <c:pt idx="1">
                  <c:v>28.8</c:v>
                </c:pt>
                <c:pt idx="2">
                  <c:v>14.5</c:v>
                </c:pt>
                <c:pt idx="3">
                  <c:v>17.3</c:v>
                </c:pt>
                <c:pt idx="4">
                  <c:v>19.3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459-4869-A34B-1BEA1D26A5F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922304"/>
        <c:axId val="206050432"/>
      </c:lineChart>
      <c:catAx>
        <c:axId val="21192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06050432"/>
        <c:crosses val="autoZero"/>
        <c:auto val="1"/>
        <c:lblAlgn val="ctr"/>
        <c:lblOffset val="100"/>
        <c:noMultiLvlLbl val="0"/>
      </c:catAx>
      <c:valAx>
        <c:axId val="20605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11922304"/>
        <c:crosses val="autoZero"/>
        <c:crossBetween val="between"/>
      </c:valAx>
      <c:spPr>
        <a:noFill/>
        <a:ln w="76200">
          <a:noFill/>
        </a:ln>
        <a:effectLst/>
      </c:spPr>
    </c:plotArea>
    <c:legend>
      <c:legendPos val="b"/>
      <c:layout>
        <c:manualLayout>
          <c:xMode val="edge"/>
          <c:yMode val="edge"/>
          <c:x val="0.64016672875612701"/>
          <c:y val="0.12808859142306886"/>
          <c:w val="0.35983328051049873"/>
          <c:h val="4.455814923170402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07246407285784E-2"/>
          <c:y val="0.20938579511811739"/>
          <c:w val="0.90557127183201802"/>
          <c:h val="0.48961812114353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679-4BEF-90D1-7C5AF8DD5E6F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79-4BEF-90D1-7C5AF8DD5E6F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679-4BEF-90D1-7C5AF8DD5E6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เมืองอุทัยธานี</c:v>
                </c:pt>
                <c:pt idx="1">
                  <c:v>ทัพทัน</c:v>
                </c:pt>
                <c:pt idx="2">
                  <c:v>สว่างอารมณ์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ห้วยคต</c:v>
                </c:pt>
                <c:pt idx="8">
                  <c:v>จังหวัด</c:v>
                </c:pt>
                <c:pt idx="9">
                  <c:v>เขตสุขภาพที่ 3</c:v>
                </c:pt>
                <c:pt idx="10">
                  <c:v>ประเทศ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88.03</c:v>
                </c:pt>
                <c:pt idx="10">
                  <c:v>79.900000000000006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679-4BEF-90D1-7C5AF8DD5E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9657984"/>
        <c:axId val="119662080"/>
      </c:barChart>
      <c:catAx>
        <c:axId val="11965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50" b="1" i="0" baseline="0">
                <a:latin typeface="Tahoma" panose="020B0604030504040204" pitchFamily="34" charset="0"/>
              </a:defRPr>
            </a:pPr>
            <a:endParaRPr lang="th-TH"/>
          </a:p>
        </c:txPr>
        <c:crossAx val="119662080"/>
        <c:crosses val="autoZero"/>
        <c:auto val="1"/>
        <c:lblAlgn val="ctr"/>
        <c:lblOffset val="100"/>
        <c:noMultiLvlLbl val="0"/>
      </c:catAx>
      <c:valAx>
        <c:axId val="119662080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119657984"/>
        <c:crosses val="autoZero"/>
        <c:crossBetween val="between"/>
        <c:majorUnit val="20"/>
        <c:minorUnit val="4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H SarabunPSK" pitchFamily="34" charset="-34"/>
                <a:cs typeface="TH SarabunPSK" pitchFamily="34" charset="-34"/>
              </a:defRPr>
            </a:pPr>
            <a:r>
              <a:rPr lang="th-TH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สถานการณ์ผู้สูงอายุรายปี</a:t>
            </a:r>
            <a:r>
              <a:rPr lang="th-TH" baseline="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(ร้อยละ)</a:t>
            </a:r>
            <a:endParaRPr lang="th-TH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c:rich>
      </c:tx>
      <c:layout>
        <c:manualLayout>
          <c:xMode val="edge"/>
          <c:yMode val="edge"/>
          <c:x val="0.25011131940859094"/>
          <c:y val="1.58833204839636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228284570002197E-2"/>
          <c:y val="0.16654437789660226"/>
          <c:w val="0.91777171542999803"/>
          <c:h val="0.6896918581533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Sheet1!$G$38</c:f>
              <c:strCache>
                <c:ptCount val="1"/>
                <c:pt idx="0">
                  <c:v>ติดสังคม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3049023981500661E-3"/>
                  <c:y val="-2.9550964943713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CE-4FA2-A41A-43992BA33023}"/>
                </c:ext>
              </c:extLst>
            </c:dLbl>
            <c:dLbl>
              <c:idx val="1"/>
              <c:layout>
                <c:manualLayout>
                  <c:x val="-5.3049023981500514E-3"/>
                  <c:y val="-3.9401286591618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CE-4FA2-A41A-43992BA33023}"/>
                </c:ext>
              </c:extLst>
            </c:dLbl>
            <c:dLbl>
              <c:idx val="2"/>
              <c:layout>
                <c:manualLayout>
                  <c:x val="-2.6524511990750257E-3"/>
                  <c:y val="-1.9700643295809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CE-4FA2-A41A-43992BA33023}"/>
                </c:ext>
              </c:extLst>
            </c:dLbl>
            <c:dLbl>
              <c:idx val="3"/>
              <c:layout>
                <c:manualLayout>
                  <c:x val="-9.725542046316823E-17"/>
                  <c:y val="-3.2834405493015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CE-4FA2-A41A-43992BA330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Sheet1!$F$39:$F$42</c:f>
              <c:strCache>
                <c:ptCount val="4"/>
                <c:pt idx="0">
                  <c:v>ปี2559</c:v>
                </c:pt>
                <c:pt idx="1">
                  <c:v>ปี2560</c:v>
                </c:pt>
                <c:pt idx="2">
                  <c:v>ปี2561</c:v>
                </c:pt>
                <c:pt idx="3">
                  <c:v>   ปี2562                       ( 6 เดือน)</c:v>
                </c:pt>
              </c:strCache>
            </c:strRef>
          </c:cat>
          <c:val>
            <c:numRef>
              <c:f>Sheet1!$G$39:$G$42</c:f>
              <c:numCache>
                <c:formatCode>General</c:formatCode>
                <c:ptCount val="4"/>
                <c:pt idx="0">
                  <c:v>97.13</c:v>
                </c:pt>
                <c:pt idx="1">
                  <c:v>97.3</c:v>
                </c:pt>
                <c:pt idx="2">
                  <c:v>97.4</c:v>
                </c:pt>
                <c:pt idx="3">
                  <c:v>97.69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3CE-4FA2-A41A-43992BA33023}"/>
            </c:ext>
          </c:extLst>
        </c:ser>
        <c:ser>
          <c:idx val="1"/>
          <c:order val="1"/>
          <c:tx>
            <c:strRef>
              <c:f>Sheet1!$H$38</c:f>
              <c:strCache>
                <c:ptCount val="1"/>
                <c:pt idx="0">
                  <c:v>ติดบ้าน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Sheet1!$F$39:$F$42</c:f>
              <c:strCache>
                <c:ptCount val="4"/>
                <c:pt idx="0">
                  <c:v>ปี2559</c:v>
                </c:pt>
                <c:pt idx="1">
                  <c:v>ปี2560</c:v>
                </c:pt>
                <c:pt idx="2">
                  <c:v>ปี2561</c:v>
                </c:pt>
                <c:pt idx="3">
                  <c:v>   ปี2562                       ( 6 เดือน)</c:v>
                </c:pt>
              </c:strCache>
            </c:strRef>
          </c:cat>
          <c:val>
            <c:numRef>
              <c:f>Sheet1!$H$39:$H$42</c:f>
              <c:numCache>
                <c:formatCode>General</c:formatCode>
                <c:ptCount val="4"/>
                <c:pt idx="0">
                  <c:v>2.06</c:v>
                </c:pt>
                <c:pt idx="1">
                  <c:v>1.9800000000000002</c:v>
                </c:pt>
                <c:pt idx="2">
                  <c:v>2.0099999999999998</c:v>
                </c:pt>
                <c:pt idx="3">
                  <c:v>1.72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3CE-4FA2-A41A-43992BA33023}"/>
            </c:ext>
          </c:extLst>
        </c:ser>
        <c:ser>
          <c:idx val="2"/>
          <c:order val="2"/>
          <c:tx>
            <c:strRef>
              <c:f>Sheet1!$I$38</c:f>
              <c:strCache>
                <c:ptCount val="1"/>
                <c:pt idx="0">
                  <c:v>ติดเตียง</c:v>
                </c:pt>
              </c:strCache>
            </c:strRef>
          </c:tx>
          <c:invertIfNegative val="0"/>
          <c:cat>
            <c:strRef>
              <c:f>Sheet1!$F$39:$F$42</c:f>
              <c:strCache>
                <c:ptCount val="4"/>
                <c:pt idx="0">
                  <c:v>ปี2559</c:v>
                </c:pt>
                <c:pt idx="1">
                  <c:v>ปี2560</c:v>
                </c:pt>
                <c:pt idx="2">
                  <c:v>ปี2561</c:v>
                </c:pt>
                <c:pt idx="3">
                  <c:v>   ปี2562                       ( 6 เดือน)</c:v>
                </c:pt>
              </c:strCache>
            </c:strRef>
          </c:cat>
          <c:val>
            <c:numRef>
              <c:f>Sheet1!$I$39:$I$42</c:f>
              <c:numCache>
                <c:formatCode>General</c:formatCode>
                <c:ptCount val="4"/>
                <c:pt idx="0">
                  <c:v>0.81</c:v>
                </c:pt>
                <c:pt idx="1">
                  <c:v>0.72000000000000008</c:v>
                </c:pt>
                <c:pt idx="2">
                  <c:v>0.59</c:v>
                </c:pt>
                <c:pt idx="3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3CE-4FA2-A41A-43992BA33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0223872"/>
        <c:axId val="150242048"/>
      </c:barChart>
      <c:catAx>
        <c:axId val="150223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90" b="1" i="0" baseline="0">
                <a:latin typeface="Tahoma" panose="020B0604030504040204" pitchFamily="34" charset="0"/>
              </a:defRPr>
            </a:pPr>
            <a:endParaRPr lang="th-TH"/>
          </a:p>
        </c:txPr>
        <c:crossAx val="150242048"/>
        <c:crosses val="autoZero"/>
        <c:auto val="1"/>
        <c:lblAlgn val="ctr"/>
        <c:lblOffset val="100"/>
        <c:noMultiLvlLbl val="0"/>
      </c:catAx>
      <c:valAx>
        <c:axId val="15024204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50223872"/>
        <c:crosses val="autoZero"/>
        <c:crossBetween val="between"/>
        <c:majorUnit val="20"/>
        <c:minorUnit val="5"/>
      </c:valAx>
    </c:plotArea>
    <c:legend>
      <c:legendPos val="b"/>
      <c:layout>
        <c:manualLayout>
          <c:xMode val="edge"/>
          <c:yMode val="edge"/>
          <c:x val="0.8769285617615955"/>
          <c:y val="0.35119783530779281"/>
          <c:w val="0.11508617672790908"/>
          <c:h val="0.36274201370787884"/>
        </c:manualLayout>
      </c:layout>
      <c:overlay val="0"/>
      <c:txPr>
        <a:bodyPr/>
        <a:lstStyle/>
        <a:p>
          <a:pPr>
            <a:defRPr sz="1150" b="1" i="0" baseline="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defRPr>
            </a:pPr>
            <a:r>
              <a:rPr lang="th-TH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สถานการณ์การเบิกจ่ายรายปี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'[แผนภูมิ 2 ใน Microsoft Office PowerPoint]Sheet1'!$B$18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'[แผนภูมิ 2 ใน Microsoft Office PowerPoint]Sheet1'!$A$19:$A$22</c:f>
              <c:strCache>
                <c:ptCount val="4"/>
                <c:pt idx="0">
                  <c:v>ปี2559</c:v>
                </c:pt>
                <c:pt idx="1">
                  <c:v>ปี2560</c:v>
                </c:pt>
                <c:pt idx="2">
                  <c:v>ปี2561</c:v>
                </c:pt>
                <c:pt idx="3">
                  <c:v>ปี2562</c:v>
                </c:pt>
              </c:strCache>
            </c:strRef>
          </c:cat>
          <c:val>
            <c:numRef>
              <c:f>'[แผนภูมิ 2 ใน Microsoft Office PowerPoint]Sheet1'!$B$19:$B$22</c:f>
              <c:numCache>
                <c:formatCode>General</c:formatCode>
                <c:ptCount val="4"/>
                <c:pt idx="0">
                  <c:v>100</c:v>
                </c:pt>
                <c:pt idx="1">
                  <c:v>91.66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85-4F91-932F-6D6742C8C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312448"/>
        <c:axId val="150313984"/>
      </c:barChart>
      <c:catAx>
        <c:axId val="150312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0313984"/>
        <c:crosses val="autoZero"/>
        <c:auto val="1"/>
        <c:lblAlgn val="ctr"/>
        <c:lblOffset val="100"/>
        <c:noMultiLvlLbl val="0"/>
      </c:catAx>
      <c:valAx>
        <c:axId val="15031398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0312448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22834645669309"/>
          <c:y val="0.11005815937079001"/>
          <c:w val="0.65310717410323704"/>
          <c:h val="0.67406901762609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ระดับพื้นฐาน </c:v>
                </c:pt>
              </c:strCache>
            </c:strRef>
          </c:tx>
          <c:spPr>
            <a:solidFill>
              <a:srgbClr val="FFD9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กำแพงเพชร</c:v>
                </c:pt>
                <c:pt idx="1">
                  <c:v>ชัยนาท</c:v>
                </c:pt>
                <c:pt idx="2">
                  <c:v>นครสวรรค์</c:v>
                </c:pt>
                <c:pt idx="3">
                  <c:v>พิจิตร</c:v>
                </c:pt>
                <c:pt idx="4">
                  <c:v>อุทัยธานี</c:v>
                </c:pt>
                <c:pt idx="5">
                  <c:v>เขตสุขภาพที่ 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1C-49F2-AF83-966A95F995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ระดับดี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-1.3888888888888905E-3"/>
                  <c:y val="-1.3477310629194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70-4E2F-A223-705C67DCA250}"/>
                </c:ext>
              </c:extLst>
            </c:dLbl>
            <c:dLbl>
              <c:idx val="1"/>
              <c:layout>
                <c:manualLayout>
                  <c:x val="-5.0925337632080101E-17"/>
                  <c:y val="-1.010798297189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70-4E2F-A223-705C67DCA250}"/>
                </c:ext>
              </c:extLst>
            </c:dLbl>
            <c:dLbl>
              <c:idx val="2"/>
              <c:layout>
                <c:manualLayout>
                  <c:x val="1.3888888888888905E-3"/>
                  <c:y val="-1.6846638286492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70-4E2F-A223-705C67DCA250}"/>
                </c:ext>
              </c:extLst>
            </c:dLbl>
            <c:dLbl>
              <c:idx val="5"/>
              <c:layout>
                <c:manualLayout>
                  <c:x val="4.2160979877515371E-3"/>
                  <c:y val="2.0215965943791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1C-49F2-AF83-966A95F99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กำแพงเพชร</c:v>
                </c:pt>
                <c:pt idx="1">
                  <c:v>ชัยนาท</c:v>
                </c:pt>
                <c:pt idx="2">
                  <c:v>นครสวรรค์</c:v>
                </c:pt>
                <c:pt idx="3">
                  <c:v>พิจิตร</c:v>
                </c:pt>
                <c:pt idx="4">
                  <c:v>อุทัยธานี</c:v>
                </c:pt>
                <c:pt idx="5">
                  <c:v>เขตสุขภาพที่ 3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87.5</c:v>
                </c:pt>
                <c:pt idx="5">
                  <c:v>98.21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F1C-49F2-AF83-966A95F995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ระดับดีมาก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3"/>
              <c:layout>
                <c:manualLayout>
                  <c:x val="1.3888888888888905E-3"/>
                  <c:y val="1.0107982971895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1C-49F2-AF83-966A95F99548}"/>
                </c:ext>
              </c:extLst>
            </c:dLbl>
            <c:dLbl>
              <c:idx val="4"/>
              <c:layout>
                <c:manualLayout>
                  <c:x val="1.3888888888888905E-3"/>
                  <c:y val="1.0107982971895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C5-451C-BBC1-EF04335363DF}"/>
                </c:ext>
              </c:extLst>
            </c:dLbl>
            <c:dLbl>
              <c:idx val="5"/>
              <c:layout>
                <c:manualLayout>
                  <c:x val="1.0499070428696413E-2"/>
                  <c:y val="1.51618418071481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3798665791776022E-2"/>
                      <c:h val="4.33465329618406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F1C-49F2-AF83-966A95F99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กำแพงเพชร</c:v>
                </c:pt>
                <c:pt idx="1">
                  <c:v>ชัยนาท</c:v>
                </c:pt>
                <c:pt idx="2">
                  <c:v>นครสวรรค์</c:v>
                </c:pt>
                <c:pt idx="3">
                  <c:v>พิจิตร</c:v>
                </c:pt>
                <c:pt idx="4">
                  <c:v>อุทัยธานี</c:v>
                </c:pt>
                <c:pt idx="5">
                  <c:v>เขตสุขภาพที่ 3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83.33</c:v>
                </c:pt>
                <c:pt idx="4">
                  <c:v>75</c:v>
                </c:pt>
                <c:pt idx="5">
                  <c:v>92.85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F1C-49F2-AF83-966A95F995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ระดับดีมาก PLUS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กำแพงเพชร</c:v>
                </c:pt>
                <c:pt idx="1">
                  <c:v>ชัยนาท</c:v>
                </c:pt>
                <c:pt idx="2">
                  <c:v>นครสวรรค์</c:v>
                </c:pt>
                <c:pt idx="3">
                  <c:v>พิจิตร</c:v>
                </c:pt>
                <c:pt idx="4">
                  <c:v>อุทัยธานี</c:v>
                </c:pt>
                <c:pt idx="5">
                  <c:v>เขตสุขภาพที่ 3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50</c:v>
                </c:pt>
                <c:pt idx="1">
                  <c:v>100</c:v>
                </c:pt>
                <c:pt idx="2">
                  <c:v>68.75</c:v>
                </c:pt>
                <c:pt idx="3">
                  <c:v>58.33</c:v>
                </c:pt>
                <c:pt idx="4">
                  <c:v>75</c:v>
                </c:pt>
                <c:pt idx="5">
                  <c:v>67.849999999999994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1D-41CA-9132-C4D95915F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5062528"/>
        <c:axId val="205064064"/>
      </c:barChart>
      <c:catAx>
        <c:axId val="20506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rgbClr val="4F81BD"/>
            </a:solidFill>
            <a:prstDash val="solid"/>
          </a:ln>
        </c:spPr>
        <c:txPr>
          <a:bodyPr/>
          <a:lstStyle/>
          <a:p>
            <a:pPr>
              <a:defRPr sz="1000" b="1"/>
            </a:pPr>
            <a:endParaRPr lang="th-TH"/>
          </a:p>
        </c:txPr>
        <c:crossAx val="205064064"/>
        <c:crosses val="autoZero"/>
        <c:auto val="0"/>
        <c:lblAlgn val="ctr"/>
        <c:lblOffset val="100"/>
        <c:noMultiLvlLbl val="0"/>
      </c:catAx>
      <c:valAx>
        <c:axId val="205064064"/>
        <c:scaling>
          <c:orientation val="minMax"/>
          <c:max val="100"/>
          <c:min val="0"/>
        </c:scaling>
        <c:delete val="0"/>
        <c:axPos val="l"/>
        <c:majorGridlines>
          <c:spPr>
            <a:ln w="952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 b="0"/>
            </a:pPr>
            <a:endParaRPr lang="th-TH"/>
          </a:p>
        </c:txPr>
        <c:crossAx val="205062528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24144761592300965"/>
          <c:y val="0.91520940600504908"/>
          <c:w val="0.52266021434820664"/>
          <c:h val="6.787550866560986E-2"/>
        </c:manualLayout>
      </c:layout>
      <c:overlay val="0"/>
      <c:txPr>
        <a:bodyPr/>
        <a:lstStyle/>
        <a:p>
          <a:pPr>
            <a:defRPr sz="1200" b="1"/>
          </a:pPr>
          <a:endParaRPr lang="th-TH"/>
        </a:p>
      </c:txPr>
    </c:legend>
    <c:plotVisOnly val="1"/>
    <c:dispBlanksAs val="gap"/>
    <c:showDLblsOverMax val="0"/>
  </c:chart>
  <c:spPr>
    <a:solidFill>
      <a:srgbClr val="DBEEF3"/>
    </a:solidFill>
    <a:ln w="9525">
      <a:noFill/>
      <a:prstDash val="sysDot"/>
    </a:ln>
  </c:spPr>
  <c:txPr>
    <a:bodyPr/>
    <a:lstStyle/>
    <a:p>
      <a:pPr>
        <a:defRPr sz="1800" b="0" i="0" u="none" strike="noStrik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51696037186311E-2"/>
          <c:y val="6.3419414926536091E-2"/>
          <c:w val="0.93408264616535119"/>
          <c:h val="0.6504306785139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ปี59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ประเทศ</c:v>
                </c:pt>
                <c:pt idx="1">
                  <c:v>เขต 3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อุทัยธานี</c:v>
                </c:pt>
                <c:pt idx="5">
                  <c:v>กำแพงเพชร</c:v>
                </c:pt>
                <c:pt idx="6">
                  <c:v>พิจิตร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2.4500000000000002</c:v>
                </c:pt>
                <c:pt idx="1">
                  <c:v>2.39</c:v>
                </c:pt>
                <c:pt idx="2">
                  <c:v>2.2599999999999998</c:v>
                </c:pt>
                <c:pt idx="3">
                  <c:v>2.29</c:v>
                </c:pt>
                <c:pt idx="4">
                  <c:v>2.7</c:v>
                </c:pt>
                <c:pt idx="5">
                  <c:v>2.37</c:v>
                </c:pt>
                <c:pt idx="6">
                  <c:v>2.56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ปี60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ประเทศ</c:v>
                </c:pt>
                <c:pt idx="1">
                  <c:v>เขต 3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อุทัยธานี</c:v>
                </c:pt>
                <c:pt idx="5">
                  <c:v>กำแพงเพชร</c:v>
                </c:pt>
                <c:pt idx="6">
                  <c:v>พิจิตร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1.76</c:v>
                </c:pt>
                <c:pt idx="1">
                  <c:v>1.61</c:v>
                </c:pt>
                <c:pt idx="2">
                  <c:v>1.51</c:v>
                </c:pt>
                <c:pt idx="3">
                  <c:v>1.48</c:v>
                </c:pt>
                <c:pt idx="4">
                  <c:v>1.51</c:v>
                </c:pt>
                <c:pt idx="5">
                  <c:v>1.38</c:v>
                </c:pt>
                <c:pt idx="6">
                  <c:v>2.09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ปี61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ประเทศ</c:v>
                </c:pt>
                <c:pt idx="1">
                  <c:v>เขต 3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อุทัยธานี</c:v>
                </c:pt>
                <c:pt idx="5">
                  <c:v>กำแพงเพชร</c:v>
                </c:pt>
                <c:pt idx="6">
                  <c:v>พิจิตร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1.99</c:v>
                </c:pt>
                <c:pt idx="1">
                  <c:v>1.74</c:v>
                </c:pt>
                <c:pt idx="2">
                  <c:v>1.04</c:v>
                </c:pt>
                <c:pt idx="3">
                  <c:v>1.5</c:v>
                </c:pt>
                <c:pt idx="4">
                  <c:v>2.44</c:v>
                </c:pt>
                <c:pt idx="5">
                  <c:v>1.67</c:v>
                </c:pt>
                <c:pt idx="6">
                  <c:v>2.11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ปี62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5.15393840029056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196973392387547E-3"/>
                  <c:y val="-3.60775688020340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ประเทศ</c:v>
                </c:pt>
                <c:pt idx="1">
                  <c:v>เขต 3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อุทัยธานี</c:v>
                </c:pt>
                <c:pt idx="5">
                  <c:v>กำแพงเพชร</c:v>
                </c:pt>
                <c:pt idx="6">
                  <c:v>พิจิตร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1.73</c:v>
                </c:pt>
                <c:pt idx="1">
                  <c:v>1.7</c:v>
                </c:pt>
                <c:pt idx="2">
                  <c:v>1.42</c:v>
                </c:pt>
                <c:pt idx="3">
                  <c:v>1.55</c:v>
                </c:pt>
                <c:pt idx="4">
                  <c:v>2.17</c:v>
                </c:pt>
                <c:pt idx="5">
                  <c:v>2.17</c:v>
                </c:pt>
                <c:pt idx="6">
                  <c:v>1.75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038592"/>
        <c:axId val="256205568"/>
      </c:barChart>
      <c:catAx>
        <c:axId val="21303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56205568"/>
        <c:crosses val="autoZero"/>
        <c:auto val="1"/>
        <c:lblAlgn val="ctr"/>
        <c:lblOffset val="100"/>
        <c:noMultiLvlLbl val="0"/>
      </c:catAx>
      <c:valAx>
        <c:axId val="25620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1303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</c:chart>
  <c:spPr>
    <a:solidFill>
      <a:srgbClr val="FFFFCC"/>
    </a:solidFill>
    <a:ln>
      <a:noFill/>
    </a:ln>
    <a:effectLst/>
  </c:spPr>
  <c:txPr>
    <a:bodyPr/>
    <a:lstStyle/>
    <a:p>
      <a:pPr>
        <a:defRPr sz="1200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th-TH"/>
              <a:t>อัตราผู้ป่วย</a:t>
            </a:r>
            <a:r>
              <a:rPr lang="en-US"/>
              <a:t>DM </a:t>
            </a:r>
            <a:r>
              <a:rPr lang="th-TH"/>
              <a:t>รายใหม่จากกลุ่มเสี่ยง </a:t>
            </a:r>
            <a:r>
              <a:rPr lang="en-US"/>
              <a:t>DM </a:t>
            </a:r>
            <a:r>
              <a:rPr lang="th-TH"/>
              <a:t>จังหวัดอุทัยธานี</a:t>
            </a:r>
            <a:r>
              <a:rPr lang="en-US"/>
              <a:t>  </a:t>
            </a:r>
            <a:endParaRPr lang="th-TH"/>
          </a:p>
        </c:rich>
      </c:tx>
      <c:layout/>
      <c:overlay val="0"/>
      <c:spPr>
        <a:solidFill>
          <a:srgbClr val="FFFFCC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891090715663828E-2"/>
          <c:y val="0.18390939938181478"/>
          <c:w val="0.84714324285081155"/>
          <c:h val="0.59213834864268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DM รายใหม่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ทัพทัน</c:v>
                </c:pt>
                <c:pt idx="1">
                  <c:v>เมือง</c:v>
                </c:pt>
                <c:pt idx="2">
                  <c:v>หนองฉาง</c:v>
                </c:pt>
                <c:pt idx="3">
                  <c:v>หนองขาหย่าง</c:v>
                </c:pt>
                <c:pt idx="4">
                  <c:v>บ้านไร่</c:v>
                </c:pt>
                <c:pt idx="5">
                  <c:v>ห้วยคต</c:v>
                </c:pt>
                <c:pt idx="6">
                  <c:v>สว่างฯ</c:v>
                </c:pt>
                <c:pt idx="7">
                  <c:v>ลานสัก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4.7</c:v>
                </c:pt>
                <c:pt idx="1">
                  <c:v>4</c:v>
                </c:pt>
                <c:pt idx="2">
                  <c:v>2.4700000000000002</c:v>
                </c:pt>
                <c:pt idx="3">
                  <c:v>2.2799999999999998</c:v>
                </c:pt>
                <c:pt idx="4">
                  <c:v>2.2000000000000002</c:v>
                </c:pt>
                <c:pt idx="5">
                  <c:v>2.1</c:v>
                </c:pt>
                <c:pt idx="6">
                  <c:v>1.71</c:v>
                </c:pt>
                <c:pt idx="7">
                  <c:v>1.3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0582016"/>
        <c:axId val="261003520"/>
      </c:barChart>
      <c:catAx>
        <c:axId val="26058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61003520"/>
        <c:crosses val="autoZero"/>
        <c:auto val="1"/>
        <c:lblAlgn val="ctr"/>
        <c:lblOffset val="100"/>
        <c:noMultiLvlLbl val="0"/>
      </c:catAx>
      <c:valAx>
        <c:axId val="26100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6058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656061708934343"/>
          <c:y val="0.58072364365144025"/>
          <c:w val="0.10193281713091037"/>
          <c:h val="0.3567829905571048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</c:chart>
  <c:spPr>
    <a:solidFill>
      <a:srgbClr val="FFCCCC"/>
    </a:solidFill>
    <a:ln>
      <a:noFill/>
    </a:ln>
    <a:effectLst/>
  </c:spPr>
  <c:txPr>
    <a:bodyPr/>
    <a:lstStyle/>
    <a:p>
      <a:pPr>
        <a:defRPr sz="1100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61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ประเทศ</c:v>
                </c:pt>
                <c:pt idx="1">
                  <c:v>เขต 3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อุทัยธานี</c:v>
                </c:pt>
                <c:pt idx="5">
                  <c:v>กำแพงเพชร</c:v>
                </c:pt>
                <c:pt idx="6">
                  <c:v>พิจิตร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26.81</c:v>
                </c:pt>
                <c:pt idx="1">
                  <c:v>25.69</c:v>
                </c:pt>
                <c:pt idx="2">
                  <c:v>23.17</c:v>
                </c:pt>
                <c:pt idx="3">
                  <c:v>26.05</c:v>
                </c:pt>
                <c:pt idx="4">
                  <c:v>26.6</c:v>
                </c:pt>
                <c:pt idx="5">
                  <c:v>28.72</c:v>
                </c:pt>
                <c:pt idx="6">
                  <c:v>23.5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ปี62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5451520186255301E-3"/>
                  <c:y val="2.1378096036467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3.74116680638178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ประเทศ</c:v>
                </c:pt>
                <c:pt idx="1">
                  <c:v>เขต 3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อุทัยธานี</c:v>
                </c:pt>
                <c:pt idx="5">
                  <c:v>กำแพงเพชร</c:v>
                </c:pt>
                <c:pt idx="6">
                  <c:v>พิจิตร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43.13</c:v>
                </c:pt>
                <c:pt idx="1">
                  <c:v>44.47</c:v>
                </c:pt>
                <c:pt idx="2">
                  <c:v>64.62</c:v>
                </c:pt>
                <c:pt idx="3">
                  <c:v>43</c:v>
                </c:pt>
                <c:pt idx="4">
                  <c:v>41.32</c:v>
                </c:pt>
                <c:pt idx="5">
                  <c:v>41.09</c:v>
                </c:pt>
                <c:pt idx="6">
                  <c:v>38.369999999999997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1644288"/>
        <c:axId val="261646208"/>
      </c:barChart>
      <c:catAx>
        <c:axId val="26164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61646208"/>
        <c:crosses val="autoZero"/>
        <c:auto val="1"/>
        <c:lblAlgn val="ctr"/>
        <c:lblOffset val="100"/>
        <c:noMultiLvlLbl val="0"/>
      </c:catAx>
      <c:valAx>
        <c:axId val="26164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6164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solidFill>
          <a:srgbClr val="FFFFCC"/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Home  BP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บ้านไร่</c:v>
                </c:pt>
                <c:pt idx="1">
                  <c:v>ทัพทัน</c:v>
                </c:pt>
                <c:pt idx="2">
                  <c:v>สว่างฯ</c:v>
                </c:pt>
                <c:pt idx="3">
                  <c:v>หนองฉาง</c:v>
                </c:pt>
                <c:pt idx="4">
                  <c:v>หนองขาหย่าง</c:v>
                </c:pt>
                <c:pt idx="5">
                  <c:v>เมือง</c:v>
                </c:pt>
                <c:pt idx="6">
                  <c:v>ห้วยคต</c:v>
                </c:pt>
                <c:pt idx="7">
                  <c:v>ลานสัก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61.96</c:v>
                </c:pt>
                <c:pt idx="1">
                  <c:v>55.71</c:v>
                </c:pt>
                <c:pt idx="2">
                  <c:v>44.55</c:v>
                </c:pt>
                <c:pt idx="3">
                  <c:v>43.45</c:v>
                </c:pt>
                <c:pt idx="4">
                  <c:v>37.229999999999997</c:v>
                </c:pt>
                <c:pt idx="5">
                  <c:v>36.630000000000003</c:v>
                </c:pt>
                <c:pt idx="6">
                  <c:v>31.76</c:v>
                </c:pt>
                <c:pt idx="7">
                  <c:v>30.24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066880"/>
        <c:axId val="277068416"/>
      </c:barChart>
      <c:catAx>
        <c:axId val="27706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77068416"/>
        <c:crosses val="autoZero"/>
        <c:auto val="1"/>
        <c:lblAlgn val="ctr"/>
        <c:lblOffset val="100"/>
        <c:noMultiLvlLbl val="0"/>
      </c:catAx>
      <c:valAx>
        <c:axId val="27706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7706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</c:chart>
  <c:spPr>
    <a:solidFill>
      <a:srgbClr val="CCFF99"/>
    </a:solidFill>
    <a:ln>
      <a:noFill/>
    </a:ln>
    <a:effectLst/>
  </c:spPr>
  <c:txPr>
    <a:bodyPr/>
    <a:lstStyle/>
    <a:p>
      <a:pPr>
        <a:defRPr sz="1200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th-TH" dirty="0"/>
              <a:t>ร้อยละผู้ป่วย</a:t>
            </a:r>
            <a:r>
              <a:rPr lang="en-US" dirty="0"/>
              <a:t>  </a:t>
            </a:r>
            <a:r>
              <a:rPr lang="en-US" dirty="0" smtClean="0"/>
              <a:t>HT</a:t>
            </a:r>
            <a:r>
              <a:rPr lang="th-TH" dirty="0" smtClean="0"/>
              <a:t> ที่</a:t>
            </a:r>
            <a:r>
              <a:rPr lang="th-TH" dirty="0"/>
              <a:t>ควบคุมได้  จังหวัดอุทัยธานี</a:t>
            </a:r>
            <a:endParaRPr lang="en-US" dirty="0"/>
          </a:p>
        </c:rich>
      </c:tx>
      <c:layout/>
      <c:overlay val="0"/>
      <c:spPr>
        <a:solidFill>
          <a:srgbClr val="FFCCCC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742806454748711E-2"/>
          <c:y val="0.22157205955457868"/>
          <c:w val="0.93713983668708079"/>
          <c:h val="0.49708188659336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 HT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3.0864197530864196E-3"/>
                  <c:y val="-6.77293340774163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432098765432098E-3"/>
                  <c:y val="-4.83780957695831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หนองฉาง</c:v>
                </c:pt>
                <c:pt idx="1">
                  <c:v>ห้วยคต</c:v>
                </c:pt>
                <c:pt idx="2">
                  <c:v>ทัพทัน</c:v>
                </c:pt>
                <c:pt idx="3">
                  <c:v>ลานสัก</c:v>
                </c:pt>
                <c:pt idx="4">
                  <c:v>สว่างฯ</c:v>
                </c:pt>
                <c:pt idx="5">
                  <c:v>เมือง</c:v>
                </c:pt>
                <c:pt idx="6">
                  <c:v>บ้านไร่</c:v>
                </c:pt>
                <c:pt idx="7">
                  <c:v>หนองขาหย่าง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53.29</c:v>
                </c:pt>
                <c:pt idx="1">
                  <c:v>47.31</c:v>
                </c:pt>
                <c:pt idx="2">
                  <c:v>46.11</c:v>
                </c:pt>
                <c:pt idx="3">
                  <c:v>43.3</c:v>
                </c:pt>
                <c:pt idx="4">
                  <c:v>42.15</c:v>
                </c:pt>
                <c:pt idx="5">
                  <c:v>38.869999999999997</c:v>
                </c:pt>
                <c:pt idx="6">
                  <c:v>32.36</c:v>
                </c:pt>
                <c:pt idx="7">
                  <c:v>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781504"/>
        <c:axId val="213787392"/>
      </c:barChart>
      <c:catAx>
        <c:axId val="21378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13787392"/>
        <c:crosses val="autoZero"/>
        <c:auto val="1"/>
        <c:lblAlgn val="ctr"/>
        <c:lblOffset val="100"/>
        <c:noMultiLvlLbl val="0"/>
      </c:catAx>
      <c:valAx>
        <c:axId val="21378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1378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1100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47204675670956E-2"/>
          <c:y val="5.6043864220026877E-2"/>
          <c:w val="0.93585608543495169"/>
          <c:h val="0.69108488920081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ปี59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ประเทศ</c:v>
                </c:pt>
                <c:pt idx="1">
                  <c:v>เขต 3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อุทัยธานี</c:v>
                </c:pt>
                <c:pt idx="5">
                  <c:v>กำแพงเพชร</c:v>
                </c:pt>
                <c:pt idx="6">
                  <c:v>พิจิตร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36.770000000000003</c:v>
                </c:pt>
                <c:pt idx="1">
                  <c:v>34.659999999999997</c:v>
                </c:pt>
                <c:pt idx="2">
                  <c:v>29.97</c:v>
                </c:pt>
                <c:pt idx="3">
                  <c:v>34.159999999999997</c:v>
                </c:pt>
                <c:pt idx="4">
                  <c:v>38.58</c:v>
                </c:pt>
                <c:pt idx="5">
                  <c:v>36.770000000000003</c:v>
                </c:pt>
                <c:pt idx="6">
                  <c:v>37.93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ปี60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ประเทศ</c:v>
                </c:pt>
                <c:pt idx="1">
                  <c:v>เขต 3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อุทัยธานี</c:v>
                </c:pt>
                <c:pt idx="5">
                  <c:v>กำแพงเพชร</c:v>
                </c:pt>
                <c:pt idx="6">
                  <c:v>พิจิตร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36.69</c:v>
                </c:pt>
                <c:pt idx="1">
                  <c:v>37.46</c:v>
                </c:pt>
                <c:pt idx="2">
                  <c:v>33.15</c:v>
                </c:pt>
                <c:pt idx="3">
                  <c:v>32.72</c:v>
                </c:pt>
                <c:pt idx="4">
                  <c:v>42.47</c:v>
                </c:pt>
                <c:pt idx="5">
                  <c:v>43.21</c:v>
                </c:pt>
                <c:pt idx="6">
                  <c:v>39.909999999999997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ปี61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ประเทศ</c:v>
                </c:pt>
                <c:pt idx="1">
                  <c:v>เขต 3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อุทัยธานี</c:v>
                </c:pt>
                <c:pt idx="5">
                  <c:v>กำแพงเพชร</c:v>
                </c:pt>
                <c:pt idx="6">
                  <c:v>พิจิตร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41.74</c:v>
                </c:pt>
                <c:pt idx="1">
                  <c:v>44.16</c:v>
                </c:pt>
                <c:pt idx="2">
                  <c:v>33.659999999999997</c:v>
                </c:pt>
                <c:pt idx="3">
                  <c:v>46.21</c:v>
                </c:pt>
                <c:pt idx="4">
                  <c:v>46.23</c:v>
                </c:pt>
                <c:pt idx="5">
                  <c:v>48.25</c:v>
                </c:pt>
                <c:pt idx="6">
                  <c:v>40.51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ปี 62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8869639937560215E-17"/>
                  <c:y val="-4.5545457055834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747258241147809E-3"/>
                  <c:y val="-5.92090941725842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747258241147809E-3"/>
                  <c:y val="-3.18818199390838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241774723443429E-3"/>
                  <c:y val="1.82181828223336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ประเทศ</c:v>
                </c:pt>
                <c:pt idx="1">
                  <c:v>เขต 3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อุทัยธานี</c:v>
                </c:pt>
                <c:pt idx="5">
                  <c:v>กำแพงเพชร</c:v>
                </c:pt>
                <c:pt idx="6">
                  <c:v>พิจิตร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43.12</c:v>
                </c:pt>
                <c:pt idx="1">
                  <c:v>46.33</c:v>
                </c:pt>
                <c:pt idx="2">
                  <c:v>40.549999999999997</c:v>
                </c:pt>
                <c:pt idx="3">
                  <c:v>48.68</c:v>
                </c:pt>
                <c:pt idx="4">
                  <c:v>41.39</c:v>
                </c:pt>
                <c:pt idx="5">
                  <c:v>49.81</c:v>
                </c:pt>
                <c:pt idx="6">
                  <c:v>44.72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118784"/>
        <c:axId val="214120320"/>
      </c:barChart>
      <c:catAx>
        <c:axId val="21411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14120320"/>
        <c:crosses val="autoZero"/>
        <c:auto val="1"/>
        <c:lblAlgn val="ctr"/>
        <c:lblOffset val="100"/>
        <c:noMultiLvlLbl val="0"/>
      </c:catAx>
      <c:valAx>
        <c:axId val="21412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14118784"/>
        <c:crosses val="autoZero"/>
        <c:crossBetween val="between"/>
      </c:valAx>
      <c:spPr>
        <a:noFill/>
        <a:ln w="1905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</c:chart>
  <c:spPr>
    <a:solidFill>
      <a:srgbClr val="FFFFCC"/>
    </a:solidFill>
    <a:ln>
      <a:noFill/>
    </a:ln>
    <a:effectLst/>
  </c:spPr>
  <c:txPr>
    <a:bodyPr/>
    <a:lstStyle/>
    <a:p>
      <a:pPr>
        <a:defRPr sz="1200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D9-4C25-8C76-BB5C1382F59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D9-4C25-8C76-BB5C1382F59E}"/>
                </c:ext>
              </c:extLst>
            </c:dLbl>
            <c:spPr>
              <a:noFill/>
              <a:ln w="25381">
                <a:noFill/>
              </a:ln>
            </c:spPr>
            <c:txPr>
              <a:bodyPr rot="-5400000" vert="horz"/>
              <a:lstStyle/>
              <a:p>
                <a:pPr>
                  <a:defRPr sz="1399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คัดกรอง</c:v>
                </c:pt>
                <c:pt idx="1">
                  <c:v>สงสัยล่าช้า</c:v>
                </c:pt>
                <c:pt idx="2">
                  <c:v>ติดตาม</c:v>
                </c:pt>
                <c:pt idx="3">
                  <c:v>กระตุ้นTEDA4Iครบเกณฑ์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14.8</c:v>
                </c:pt>
                <c:pt idx="1">
                  <c:v>21.9</c:v>
                </c:pt>
                <c:pt idx="2">
                  <c:v>83.6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D9-4C25-8C76-BB5C1382F5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2560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4D9-4C25-8C76-BB5C1382F59E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D9-4C25-8C76-BB5C1382F59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N/</a:t>
                    </a:r>
                    <a:r>
                      <a:rPr lang="en-US" baseline="0"/>
                      <a:t>A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D9-4C25-8C76-BB5C1382F59E}"/>
                </c:ext>
              </c:extLst>
            </c:dLbl>
            <c:spPr>
              <a:noFill/>
              <a:ln w="25381">
                <a:noFill/>
              </a:ln>
            </c:spPr>
            <c:txPr>
              <a:bodyPr rot="-5400000" vert="horz"/>
              <a:lstStyle/>
              <a:p>
                <a:pPr>
                  <a:defRPr sz="1399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คัดกรอง</c:v>
                </c:pt>
                <c:pt idx="1">
                  <c:v>สงสัยล่าช้า</c:v>
                </c:pt>
                <c:pt idx="2">
                  <c:v>ติดตาม</c:v>
                </c:pt>
                <c:pt idx="3">
                  <c:v>กระตุ้นTEDA4Iครบเกณฑ์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 formatCode="General">
                  <c:v>73</c:v>
                </c:pt>
                <c:pt idx="1">
                  <c:v>11.8</c:v>
                </c:pt>
                <c:pt idx="2" formatCode="General">
                  <c:v>49.4</c:v>
                </c:pt>
                <c:pt idx="3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4D9-4C25-8C76-BB5C1382F5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 w="25381">
                <a:noFill/>
              </a:ln>
            </c:spPr>
            <c:txPr>
              <a:bodyPr rot="-5400000" vert="horz"/>
              <a:lstStyle/>
              <a:p>
                <a:pPr>
                  <a:defRPr sz="1399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คัดกรอง</c:v>
                </c:pt>
                <c:pt idx="1">
                  <c:v>สงสัยล่าช้า</c:v>
                </c:pt>
                <c:pt idx="2">
                  <c:v>ติดตาม</c:v>
                </c:pt>
                <c:pt idx="3">
                  <c:v>กระตุ้นTEDA4Iครบเกณฑ์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 formatCode="General">
                  <c:v>78.099999999999994</c:v>
                </c:pt>
                <c:pt idx="1">
                  <c:v>16.100000000000001</c:v>
                </c:pt>
                <c:pt idx="2" formatCode="General">
                  <c:v>77.599999999999994</c:v>
                </c:pt>
                <c:pt idx="3" formatCode="General">
                  <c:v>17.239999999999998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4D9-4C25-8C76-BB5C1382F59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2562 (ตค61 -ก.ค.62)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spPr>
              <a:noFill/>
              <a:ln w="25381">
                <a:noFill/>
              </a:ln>
            </c:spPr>
            <c:txPr>
              <a:bodyPr rot="-5400000" vert="horz"/>
              <a:lstStyle/>
              <a:p>
                <a:pPr>
                  <a:defRPr sz="1399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คัดกรอง</c:v>
                </c:pt>
                <c:pt idx="1">
                  <c:v>สงสัยล่าช้า</c:v>
                </c:pt>
                <c:pt idx="2">
                  <c:v>ติดตาม</c:v>
                </c:pt>
                <c:pt idx="3">
                  <c:v>กระตุ้นTEDA4Iครบเกณฑ์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75.150000000000006</c:v>
                </c:pt>
                <c:pt idx="1">
                  <c:v>21.36</c:v>
                </c:pt>
                <c:pt idx="2">
                  <c:v>66.53</c:v>
                </c:pt>
                <c:pt idx="3">
                  <c:v>30.77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4D9-4C25-8C76-BB5C1382F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59042304"/>
        <c:axId val="259056384"/>
      </c:barChart>
      <c:catAx>
        <c:axId val="259042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399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259056384"/>
        <c:crosses val="autoZero"/>
        <c:auto val="1"/>
        <c:lblAlgn val="ctr"/>
        <c:lblOffset val="100"/>
        <c:noMultiLvlLbl val="0"/>
      </c:catAx>
      <c:valAx>
        <c:axId val="25905638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9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259042304"/>
        <c:crosses val="autoZero"/>
        <c:crossBetween val="between"/>
        <c:majorUnit val="20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77401801907023682"/>
          <c:y val="0.4088420729323729"/>
          <c:w val="0.21946838227421825"/>
          <c:h val="0.36220193220528291"/>
        </c:manualLayout>
      </c:layout>
      <c:overlay val="0"/>
      <c:txPr>
        <a:bodyPr/>
        <a:lstStyle/>
        <a:p>
          <a:pPr>
            <a:defRPr sz="1599"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th-TH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ปี59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ประเทศ</c:v>
                </c:pt>
                <c:pt idx="1">
                  <c:v>เขต3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อุทัยธานี</c:v>
                </c:pt>
                <c:pt idx="5">
                  <c:v>กำแพงเพชร</c:v>
                </c:pt>
                <c:pt idx="6">
                  <c:v>พิจิตร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29.71</c:v>
                </c:pt>
                <c:pt idx="1">
                  <c:v>28.8</c:v>
                </c:pt>
                <c:pt idx="2">
                  <c:v>29.12</c:v>
                </c:pt>
                <c:pt idx="3">
                  <c:v>28.86</c:v>
                </c:pt>
                <c:pt idx="4">
                  <c:v>27.99</c:v>
                </c:pt>
                <c:pt idx="5">
                  <c:v>27.9</c:v>
                </c:pt>
                <c:pt idx="6">
                  <c:v>29.92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ปี60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ประเทศ</c:v>
                </c:pt>
                <c:pt idx="1">
                  <c:v>เขต3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อุทัยธานี</c:v>
                </c:pt>
                <c:pt idx="5">
                  <c:v>กำแพงเพชร</c:v>
                </c:pt>
                <c:pt idx="6">
                  <c:v>พิจิตร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23</c:v>
                </c:pt>
                <c:pt idx="1">
                  <c:v>27.83</c:v>
                </c:pt>
                <c:pt idx="2">
                  <c:v>29.36</c:v>
                </c:pt>
                <c:pt idx="3">
                  <c:v>25.22</c:v>
                </c:pt>
                <c:pt idx="4">
                  <c:v>26.12</c:v>
                </c:pt>
                <c:pt idx="5">
                  <c:v>29.99</c:v>
                </c:pt>
                <c:pt idx="6">
                  <c:v>30.49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ปี61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ประเทศ</c:v>
                </c:pt>
                <c:pt idx="1">
                  <c:v>เขต3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อุทัยธานี</c:v>
                </c:pt>
                <c:pt idx="5">
                  <c:v>กำแพงเพชร</c:v>
                </c:pt>
                <c:pt idx="6">
                  <c:v>พิจิตร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26.91</c:v>
                </c:pt>
                <c:pt idx="1">
                  <c:v>32.450000000000003</c:v>
                </c:pt>
                <c:pt idx="2">
                  <c:v>33.18</c:v>
                </c:pt>
                <c:pt idx="3">
                  <c:v>31.89</c:v>
                </c:pt>
                <c:pt idx="4">
                  <c:v>29.3</c:v>
                </c:pt>
                <c:pt idx="5">
                  <c:v>35.200000000000003</c:v>
                </c:pt>
                <c:pt idx="6">
                  <c:v>31.93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ปี62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ประเทศ</c:v>
                </c:pt>
                <c:pt idx="1">
                  <c:v>เขต3</c:v>
                </c:pt>
                <c:pt idx="2">
                  <c:v>ชัยนาท</c:v>
                </c:pt>
                <c:pt idx="3">
                  <c:v>นครสวรรค์</c:v>
                </c:pt>
                <c:pt idx="4">
                  <c:v>อุทัยธานี</c:v>
                </c:pt>
                <c:pt idx="5">
                  <c:v>กำแพงเพชร</c:v>
                </c:pt>
                <c:pt idx="6">
                  <c:v>พิจิตร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26.84</c:v>
                </c:pt>
                <c:pt idx="1">
                  <c:v>32.090000000000003</c:v>
                </c:pt>
                <c:pt idx="2">
                  <c:v>30.58</c:v>
                </c:pt>
                <c:pt idx="3">
                  <c:v>33.57</c:v>
                </c:pt>
                <c:pt idx="4">
                  <c:v>28.78</c:v>
                </c:pt>
                <c:pt idx="5">
                  <c:v>33.119999999999997</c:v>
                </c:pt>
                <c:pt idx="6">
                  <c:v>31.21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221760"/>
        <c:axId val="213223296"/>
      </c:barChart>
      <c:catAx>
        <c:axId val="2132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13223296"/>
        <c:crosses val="autoZero"/>
        <c:auto val="1"/>
        <c:lblAlgn val="ctr"/>
        <c:lblOffset val="100"/>
        <c:noMultiLvlLbl val="0"/>
      </c:catAx>
      <c:valAx>
        <c:axId val="21322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1322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</c:chart>
  <c:spPr>
    <a:solidFill>
      <a:srgbClr val="CCFFCC"/>
    </a:solidFill>
    <a:ln>
      <a:noFill/>
    </a:ln>
    <a:effectLst/>
  </c:spPr>
  <c:txPr>
    <a:bodyPr/>
    <a:lstStyle/>
    <a:p>
      <a:pPr>
        <a:defRPr sz="1100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th-TH" dirty="0"/>
              <a:t>ร้อยละผู้ป่วย</a:t>
            </a:r>
            <a:r>
              <a:rPr lang="th-TH" dirty="0" smtClean="0"/>
              <a:t>โรค</a:t>
            </a:r>
            <a:r>
              <a:rPr lang="en-US" dirty="0" smtClean="0"/>
              <a:t> DM </a:t>
            </a:r>
            <a:r>
              <a:rPr lang="th-TH" dirty="0"/>
              <a:t>ควบคุมได้  จังหวัดอุทัยธานี</a:t>
            </a:r>
          </a:p>
        </c:rich>
      </c:tx>
      <c:layout/>
      <c:overlay val="0"/>
      <c:spPr>
        <a:solidFill>
          <a:srgbClr val="CCFF99"/>
        </a:solidFill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 DM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185444165871922E-3"/>
                  <c:y val="-7.49447688035023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สว่างฯ</c:v>
                </c:pt>
                <c:pt idx="1">
                  <c:v>บ้านไร่</c:v>
                </c:pt>
                <c:pt idx="2">
                  <c:v>เมือง</c:v>
                </c:pt>
                <c:pt idx="3">
                  <c:v>หนองฉาง</c:v>
                </c:pt>
                <c:pt idx="4">
                  <c:v>ห้วยคต</c:v>
                </c:pt>
                <c:pt idx="5">
                  <c:v>ลานสัก</c:v>
                </c:pt>
                <c:pt idx="6">
                  <c:v>หนองขาหย่าง</c:v>
                </c:pt>
                <c:pt idx="7">
                  <c:v>ทัพทัน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33.96</c:v>
                </c:pt>
                <c:pt idx="1">
                  <c:v>32.01</c:v>
                </c:pt>
                <c:pt idx="2">
                  <c:v>31.67</c:v>
                </c:pt>
                <c:pt idx="3">
                  <c:v>29.13</c:v>
                </c:pt>
                <c:pt idx="4">
                  <c:v>26.48</c:v>
                </c:pt>
                <c:pt idx="5">
                  <c:v>25.39</c:v>
                </c:pt>
                <c:pt idx="6">
                  <c:v>24.53</c:v>
                </c:pt>
                <c:pt idx="7">
                  <c:v>23.3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251584"/>
        <c:axId val="213373312"/>
      </c:barChart>
      <c:catAx>
        <c:axId val="21325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13373312"/>
        <c:crosses val="autoZero"/>
        <c:auto val="1"/>
        <c:lblAlgn val="ctr"/>
        <c:lblOffset val="100"/>
        <c:noMultiLvlLbl val="0"/>
      </c:catAx>
      <c:valAx>
        <c:axId val="21337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1325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</c:chart>
  <c:spPr>
    <a:solidFill>
      <a:srgbClr val="FFCCCC"/>
    </a:solidFill>
    <a:ln>
      <a:noFill/>
    </a:ln>
    <a:effectLst/>
  </c:spPr>
  <c:txPr>
    <a:bodyPr/>
    <a:lstStyle/>
    <a:p>
      <a:pPr>
        <a:defRPr sz="1050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คัดกรอง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8.60397229819010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79-41B4-AB15-7807B71349F8}"/>
                </c:ext>
              </c:extLst>
            </c:dLbl>
            <c:dLbl>
              <c:idx val="8"/>
              <c:layout>
                <c:manualLayout>
                  <c:x val="-4.991583744363713E-3"/>
                  <c:y val="1.4529520954829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79-41B4-AB15-7807B7134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สว่างอารมณ์</c:v>
                </c:pt>
                <c:pt idx="1">
                  <c:v>ทัพทัน</c:v>
                </c:pt>
                <c:pt idx="2">
                  <c:v>ห้วยคต</c:v>
                </c:pt>
                <c:pt idx="3">
                  <c:v>หนองขาหย่าง</c:v>
                </c:pt>
                <c:pt idx="4">
                  <c:v>เมือง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หนองฉาง</c:v>
                </c:pt>
                <c:pt idx="8">
                  <c:v>จังหวัด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87.8</c:v>
                </c:pt>
                <c:pt idx="1">
                  <c:v>84.16</c:v>
                </c:pt>
                <c:pt idx="2">
                  <c:v>82.43</c:v>
                </c:pt>
                <c:pt idx="3">
                  <c:v>81.41</c:v>
                </c:pt>
                <c:pt idx="4">
                  <c:v>77.13</c:v>
                </c:pt>
                <c:pt idx="5">
                  <c:v>74.33</c:v>
                </c:pt>
                <c:pt idx="6">
                  <c:v>66.59</c:v>
                </c:pt>
                <c:pt idx="7">
                  <c:v>62.16</c:v>
                </c:pt>
                <c:pt idx="8">
                  <c:v>75.150000000000006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45-4171-A17B-A1FE5243CB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สงสัยล่าช้า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สว่างอารมณ์</c:v>
                </c:pt>
                <c:pt idx="1">
                  <c:v>ทัพทัน</c:v>
                </c:pt>
                <c:pt idx="2">
                  <c:v>ห้วยคต</c:v>
                </c:pt>
                <c:pt idx="3">
                  <c:v>หนองขาหย่าง</c:v>
                </c:pt>
                <c:pt idx="4">
                  <c:v>เมือง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หนองฉาง</c:v>
                </c:pt>
                <c:pt idx="8">
                  <c:v>จังหวัด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22.8</c:v>
                </c:pt>
                <c:pt idx="1">
                  <c:v>25.06</c:v>
                </c:pt>
                <c:pt idx="2">
                  <c:v>15.5</c:v>
                </c:pt>
                <c:pt idx="3">
                  <c:v>17.649999999999999</c:v>
                </c:pt>
                <c:pt idx="4">
                  <c:v>23.66</c:v>
                </c:pt>
                <c:pt idx="5">
                  <c:v>21.59</c:v>
                </c:pt>
                <c:pt idx="6">
                  <c:v>23.78</c:v>
                </c:pt>
                <c:pt idx="7">
                  <c:v>12.4</c:v>
                </c:pt>
                <c:pt idx="8">
                  <c:v>21.36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45-4171-A17B-A1FE5243CB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ติดตาม</c:v>
                </c:pt>
              </c:strCache>
            </c:strRef>
          </c:tx>
          <c:spPr>
            <a:solidFill>
              <a:srgbClr val="E65CAB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1.2045561217466146E-2"/>
                  <c:y val="3.6323802387074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79-41B4-AB15-7807B7134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สว่างอารมณ์</c:v>
                </c:pt>
                <c:pt idx="1">
                  <c:v>ทัพทัน</c:v>
                </c:pt>
                <c:pt idx="2">
                  <c:v>ห้วยคต</c:v>
                </c:pt>
                <c:pt idx="3">
                  <c:v>หนองขาหย่าง</c:v>
                </c:pt>
                <c:pt idx="4">
                  <c:v>เมือง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หนองฉาง</c:v>
                </c:pt>
                <c:pt idx="8">
                  <c:v>จังหวัด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73.56</c:v>
                </c:pt>
                <c:pt idx="1">
                  <c:v>74.540000000000006</c:v>
                </c:pt>
                <c:pt idx="2">
                  <c:v>73.42</c:v>
                </c:pt>
                <c:pt idx="3">
                  <c:v>66</c:v>
                </c:pt>
                <c:pt idx="4">
                  <c:v>76.11</c:v>
                </c:pt>
                <c:pt idx="5">
                  <c:v>62.46</c:v>
                </c:pt>
                <c:pt idx="6">
                  <c:v>52.59</c:v>
                </c:pt>
                <c:pt idx="7">
                  <c:v>59.74</c:v>
                </c:pt>
                <c:pt idx="8">
                  <c:v>66.53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45-4171-A17B-A1FE5243CB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TEDA4I ครบเกณฑ์</c:v>
                </c:pt>
              </c:strCache>
            </c:strRef>
          </c:tx>
          <c:spPr>
            <a:solidFill>
              <a:srgbClr val="6600FF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5487150136742187E-2"/>
                  <c:y val="3.9956182625781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79-41B4-AB15-7807B71349F8}"/>
                </c:ext>
              </c:extLst>
            </c:dLbl>
            <c:dLbl>
              <c:idx val="8"/>
              <c:layout>
                <c:manualLayout>
                  <c:x val="1.720780910075359E-2"/>
                  <c:y val="2.179428143224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79-41B4-AB15-7807B7134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สว่างอารมณ์</c:v>
                </c:pt>
                <c:pt idx="1">
                  <c:v>ทัพทัน</c:v>
                </c:pt>
                <c:pt idx="2">
                  <c:v>ห้วยคต</c:v>
                </c:pt>
                <c:pt idx="3">
                  <c:v>หนองขาหย่าง</c:v>
                </c:pt>
                <c:pt idx="4">
                  <c:v>เมือง</c:v>
                </c:pt>
                <c:pt idx="5">
                  <c:v>บ้านไร่</c:v>
                </c:pt>
                <c:pt idx="6">
                  <c:v>ลานสัก</c:v>
                </c:pt>
                <c:pt idx="7">
                  <c:v>หนองฉาง</c:v>
                </c:pt>
                <c:pt idx="8">
                  <c:v>จังหวัด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0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  <c:pt idx="4">
                  <c:v>75</c:v>
                </c:pt>
                <c:pt idx="5">
                  <c:v>14.29</c:v>
                </c:pt>
                <c:pt idx="6">
                  <c:v>50</c:v>
                </c:pt>
                <c:pt idx="7">
                  <c:v>0</c:v>
                </c:pt>
                <c:pt idx="8">
                  <c:v>30.77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45-4171-A17B-A1FE5243C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797760"/>
        <c:axId val="259799296"/>
      </c:barChart>
      <c:catAx>
        <c:axId val="25979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59799296"/>
        <c:crosses val="autoZero"/>
        <c:auto val="1"/>
        <c:lblAlgn val="ctr"/>
        <c:lblOffset val="100"/>
        <c:noMultiLvlLbl val="0"/>
      </c:catAx>
      <c:valAx>
        <c:axId val="25979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5979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69044847106063E-2"/>
          <c:y val="6.6969939847953408E-2"/>
          <c:w val="0.82125570953332228"/>
          <c:h val="0.63477788182265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ได้รับการกระตุ้น</c:v>
                </c:pt>
              </c:strCache>
            </c:strRef>
          </c:tx>
          <c:spPr>
            <a:solidFill>
              <a:srgbClr val="00B050"/>
            </a:solidFill>
            <a:ln w="25342">
              <a:noFill/>
            </a:ln>
          </c:spPr>
          <c:invertIfNegative val="0"/>
          <c:dLbls>
            <c:dLbl>
              <c:idx val="1"/>
              <c:layout>
                <c:manualLayout>
                  <c:x val="-3.3277224962425557E-3"/>
                  <c:y val="7.10211915305458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FF-4BCF-A865-8E05ADDD36A7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FF-4BCF-A865-8E05ADDD36A7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FF-4BCF-A865-8E05ADDD36A7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FF-4BCF-A865-8E05ADDD36A7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FF-4BCF-A865-8E05ADDD36A7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FF-4BCF-A865-8E05ADDD36A7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FF-4BCF-A865-8E05ADDD36A7}"/>
                </c:ext>
              </c:extLst>
            </c:dLbl>
            <c:spPr>
              <a:noFill/>
              <a:ln w="25342">
                <a:noFill/>
              </a:ln>
            </c:spPr>
            <c:txPr>
              <a:bodyPr rot="0" vert="horz"/>
              <a:lstStyle/>
              <a:p>
                <a:pPr>
                  <a:defRPr sz="498"/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สว่างอารมณ์</c:v>
                </c:pt>
                <c:pt idx="1">
                  <c:v>เมืองอุทัยธานี</c:v>
                </c:pt>
                <c:pt idx="2">
                  <c:v>ทัพทัน</c:v>
                </c:pt>
                <c:pt idx="3">
                  <c:v>ลานสัก</c:v>
                </c:pt>
                <c:pt idx="4">
                  <c:v>บ้านไร่</c:v>
                </c:pt>
                <c:pt idx="5">
                  <c:v>หนองฉาง</c:v>
                </c:pt>
                <c:pt idx="6">
                  <c:v>หนองขาหย่าง</c:v>
                </c:pt>
                <c:pt idx="7">
                  <c:v>ห้วยคต</c:v>
                </c:pt>
                <c:pt idx="8">
                  <c:v>อุทัยธานี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100</c:v>
                </c:pt>
                <c:pt idx="1">
                  <c:v>75</c:v>
                </c:pt>
                <c:pt idx="2">
                  <c:v>50</c:v>
                </c:pt>
                <c:pt idx="3">
                  <c:v>50</c:v>
                </c:pt>
                <c:pt idx="4">
                  <c:v>28.57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42.31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FFF-4BCF-A865-8E05ADDD36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อยู่ระหว่างติดตาม</c:v>
                </c:pt>
              </c:strCache>
            </c:strRef>
          </c:tx>
          <c:spPr>
            <a:solidFill>
              <a:srgbClr val="FFFF00"/>
            </a:solidFill>
            <a:ln w="25342">
              <a:noFill/>
            </a:ln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FF-4BCF-A865-8E05ADDD36A7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FF-4BCF-A865-8E05ADDD36A7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FF-4BCF-A865-8E05ADDD36A7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FF-4BCF-A865-8E05ADDD36A7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FFF-4BCF-A865-8E05ADDD36A7}"/>
                </c:ext>
              </c:extLst>
            </c:dLbl>
            <c:dLbl>
              <c:idx val="6"/>
              <c:layout>
                <c:manualLayout>
                  <c:x val="0"/>
                  <c:y val="1.89461254986877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FFF-4BCF-A865-8E05ADDD36A7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FFF-4BCF-A865-8E05ADDD36A7}"/>
                </c:ext>
              </c:extLst>
            </c:dLbl>
            <c:spPr>
              <a:noFill/>
              <a:ln w="25342">
                <a:noFill/>
              </a:ln>
            </c:spPr>
            <c:txPr>
              <a:bodyPr rot="0" vert="horz"/>
              <a:lstStyle/>
              <a:p>
                <a:pPr>
                  <a:defRPr sz="498"/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สว่างอารมณ์</c:v>
                </c:pt>
                <c:pt idx="1">
                  <c:v>เมืองอุทัยธานี</c:v>
                </c:pt>
                <c:pt idx="2">
                  <c:v>ทัพทัน</c:v>
                </c:pt>
                <c:pt idx="3">
                  <c:v>ลานสัก</c:v>
                </c:pt>
                <c:pt idx="4">
                  <c:v>บ้านไร่</c:v>
                </c:pt>
                <c:pt idx="5">
                  <c:v>หนองฉาง</c:v>
                </c:pt>
                <c:pt idx="6">
                  <c:v>หนองขาหย่าง</c:v>
                </c:pt>
                <c:pt idx="7">
                  <c:v>ห้วยคต</c:v>
                </c:pt>
                <c:pt idx="8">
                  <c:v>อุทัยธานี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0</c:v>
                </c:pt>
                <c:pt idx="1">
                  <c:v>25</c:v>
                </c:pt>
                <c:pt idx="2">
                  <c:v>0</c:v>
                </c:pt>
                <c:pt idx="3" formatCode="0.00">
                  <c:v>16.670000000000002</c:v>
                </c:pt>
                <c:pt idx="4">
                  <c:v>0</c:v>
                </c:pt>
                <c:pt idx="5">
                  <c:v>100</c:v>
                </c:pt>
                <c:pt idx="6">
                  <c:v>100</c:v>
                </c:pt>
                <c:pt idx="7">
                  <c:v>50</c:v>
                </c:pt>
                <c:pt idx="8" formatCode="0.00">
                  <c:v>19.23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0FFF-4BCF-A865-8E05ADDD36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ติดตามไม่ได้</c:v>
                </c:pt>
              </c:strCache>
            </c:strRef>
          </c:tx>
          <c:spPr>
            <a:solidFill>
              <a:srgbClr val="FF2F2F"/>
            </a:solidFill>
            <a:ln w="25342">
              <a:noFill/>
            </a:ln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FFF-4BCF-A865-8E05ADDD36A7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FFF-4BCF-A865-8E05ADDD36A7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FFF-4BCF-A865-8E05ADDD36A7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FFF-4BCF-A865-8E05ADDD36A7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FFF-4BCF-A865-8E05ADDD36A7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FFF-4BCF-A865-8E05ADDD36A7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FFF-4BCF-A865-8E05ADDD36A7}"/>
                </c:ext>
              </c:extLst>
            </c:dLbl>
            <c:spPr>
              <a:noFill/>
              <a:ln w="25342">
                <a:noFill/>
              </a:ln>
            </c:spPr>
            <c:txPr>
              <a:bodyPr rot="0" vert="horz"/>
              <a:lstStyle/>
              <a:p>
                <a:pPr>
                  <a:defRPr sz="498">
                    <a:cs typeface="+mj-cs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สว่างอารมณ์</c:v>
                </c:pt>
                <c:pt idx="1">
                  <c:v>เมืองอุทัยธานี</c:v>
                </c:pt>
                <c:pt idx="2">
                  <c:v>ทัพทัน</c:v>
                </c:pt>
                <c:pt idx="3">
                  <c:v>ลานสัก</c:v>
                </c:pt>
                <c:pt idx="4">
                  <c:v>บ้านไร่</c:v>
                </c:pt>
                <c:pt idx="5">
                  <c:v>หนองฉาง</c:v>
                </c:pt>
                <c:pt idx="6">
                  <c:v>หนองขาหย่าง</c:v>
                </c:pt>
                <c:pt idx="7">
                  <c:v>ห้วยคต</c:v>
                </c:pt>
                <c:pt idx="8">
                  <c:v>อุทัยธานี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50</c:v>
                </c:pt>
                <c:pt idx="3" formatCode="0.00">
                  <c:v>33.33</c:v>
                </c:pt>
                <c:pt idx="4" formatCode="0.00">
                  <c:v>71.430000000000007</c:v>
                </c:pt>
                <c:pt idx="5">
                  <c:v>0</c:v>
                </c:pt>
                <c:pt idx="6">
                  <c:v>0</c:v>
                </c:pt>
                <c:pt idx="7">
                  <c:v>50</c:v>
                </c:pt>
                <c:pt idx="8" formatCode="General">
                  <c:v>38.46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0FFF-4BCF-A865-8E05ADDD3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965696"/>
        <c:axId val="259967232"/>
      </c:barChart>
      <c:catAx>
        <c:axId val="25996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98"/>
            </a:pPr>
            <a:endParaRPr lang="th-TH"/>
          </a:p>
        </c:txPr>
        <c:crossAx val="259967232"/>
        <c:crosses val="autoZero"/>
        <c:auto val="1"/>
        <c:lblAlgn val="ctr"/>
        <c:lblOffset val="100"/>
        <c:noMultiLvlLbl val="0"/>
      </c:catAx>
      <c:valAx>
        <c:axId val="259967232"/>
        <c:scaling>
          <c:orientation val="minMax"/>
          <c:max val="100"/>
        </c:scaling>
        <c:delete val="0"/>
        <c:axPos val="l"/>
        <c:majorGridlines>
          <c:spPr>
            <a:ln w="950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03">
            <a:noFill/>
          </a:ln>
        </c:spPr>
        <c:txPr>
          <a:bodyPr rot="-60000000" vert="horz"/>
          <a:lstStyle/>
          <a:p>
            <a:pPr>
              <a:defRPr sz="698" b="1">
                <a:cs typeface="+mn-cs"/>
              </a:defRPr>
            </a:pPr>
            <a:endParaRPr lang="th-TH"/>
          </a:p>
        </c:txPr>
        <c:crossAx val="259965696"/>
        <c:crosses val="autoZero"/>
        <c:crossBetween val="between"/>
        <c:majorUnit val="20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0.18113927778977754"/>
          <c:y val="0.91501424024124645"/>
          <c:w val="0.6377339604596014"/>
          <c:h val="8.4985680384084217E-2"/>
        </c:manualLayout>
      </c:layout>
      <c:overlay val="0"/>
      <c:spPr>
        <a:noFill/>
        <a:ln w="25342">
          <a:noFill/>
        </a:ln>
      </c:spPr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="1">
          <a:solidFill>
            <a:schemeClr val="tx1"/>
          </a:solidFill>
          <a:latin typeface="Tahoma" pitchFamily="34" charset="0"/>
          <a:ea typeface="Tahoma" pitchFamily="34" charset="0"/>
          <a:cs typeface="+mj-cs"/>
        </a:defRPr>
      </a:pPr>
      <a:endParaRPr lang="th-TH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69044847106063E-2"/>
          <c:y val="6.6969939847953408E-2"/>
          <c:w val="0.82125570953332228"/>
          <c:h val="0.63477788182265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กระตุ้นครบเกณฑ์</c:v>
                </c:pt>
              </c:strCache>
            </c:strRef>
          </c:tx>
          <c:spPr>
            <a:solidFill>
              <a:srgbClr val="00B050"/>
            </a:solidFill>
            <a:ln w="25412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BE-4BB3-B209-B4A194ADAF54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BE-4BB3-B209-B4A194ADAF54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BE-4BB3-B209-B4A194ADAF54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BE-4BB3-B209-B4A194ADAF54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BE-4BB3-B209-B4A194ADAF54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BE-4BB3-B209-B4A194ADAF54}"/>
                </c:ext>
              </c:extLst>
            </c:dLbl>
            <c:spPr>
              <a:noFill/>
              <a:ln w="25412">
                <a:noFill/>
              </a:ln>
            </c:spPr>
            <c:txPr>
              <a:bodyPr rot="0" vert="horz"/>
              <a:lstStyle/>
              <a:p>
                <a:pPr>
                  <a:defRPr sz="1000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เมืองอุทัยธานี</c:v>
                </c:pt>
                <c:pt idx="1">
                  <c:v>ลานสัก</c:v>
                </c:pt>
                <c:pt idx="2">
                  <c:v>ทัพทัน</c:v>
                </c:pt>
                <c:pt idx="3">
                  <c:v>บ้านไร่</c:v>
                </c:pt>
                <c:pt idx="4">
                  <c:v>สว่างอารมณ์</c:v>
                </c:pt>
                <c:pt idx="5">
                  <c:v>หนองฉาง</c:v>
                </c:pt>
                <c:pt idx="6">
                  <c:v>หนองขาหย่าง</c:v>
                </c:pt>
                <c:pt idx="7">
                  <c:v>ห้วยคต</c:v>
                </c:pt>
                <c:pt idx="8">
                  <c:v>อุทัยธานี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 formatCode="0">
                  <c:v>50</c:v>
                </c:pt>
                <c:pt idx="3">
                  <c:v>50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72.73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BBE-4BB3-B209-B4A194ADAF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อยู่ระหว่างกระตุ้น</c:v>
                </c:pt>
              </c:strCache>
            </c:strRef>
          </c:tx>
          <c:spPr>
            <a:solidFill>
              <a:srgbClr val="FFFF00"/>
            </a:solidFill>
            <a:ln w="25412">
              <a:noFill/>
            </a:ln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BE-4BB3-B209-B4A194ADAF5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BE-4BB3-B209-B4A194ADAF54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BE-4BB3-B209-B4A194ADAF54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BE-4BB3-B209-B4A194ADAF54}"/>
                </c:ext>
              </c:extLst>
            </c:dLbl>
            <c:dLbl>
              <c:idx val="5"/>
              <c:layout>
                <c:manualLayout>
                  <c:x val="6.6555740432612314E-3"/>
                  <c:y val="-4.7365313746719389E-3"/>
                </c:manualLayout>
              </c:layout>
              <c:numFmt formatCode="General" sourceLinked="0"/>
              <c:spPr>
                <a:noFill/>
                <a:ln w="25412">
                  <a:noFill/>
                </a:ln>
              </c:spPr>
              <c:txPr>
                <a:bodyPr rot="0" vert="horz"/>
                <a:lstStyle/>
                <a:p>
                  <a:pPr>
                    <a:defRPr sz="501"/>
                  </a:pPr>
                  <a:endParaRPr lang="th-TH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BE-4BB3-B209-B4A194ADAF54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BE-4BB3-B209-B4A194ADAF54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BE-4BB3-B209-B4A194ADAF54}"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BE-4BB3-B209-B4A194ADAF54}"/>
                </c:ext>
              </c:extLst>
            </c:dLbl>
            <c:dLbl>
              <c:idx val="12"/>
              <c:layout>
                <c:manualLayout>
                  <c:x val="0"/>
                  <c:y val="1.42042383061092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BBE-4BB3-B209-B4A194ADAF54}"/>
                </c:ext>
              </c:extLst>
            </c:dLbl>
            <c:spPr>
              <a:noFill/>
              <a:ln w="25412">
                <a:noFill/>
              </a:ln>
            </c:spPr>
            <c:txPr>
              <a:bodyPr rot="0" vert="horz"/>
              <a:lstStyle/>
              <a:p>
                <a:pPr>
                  <a:defRPr sz="501"/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เมืองอุทัยธานี</c:v>
                </c:pt>
                <c:pt idx="1">
                  <c:v>ลานสัก</c:v>
                </c:pt>
                <c:pt idx="2">
                  <c:v>ทัพทัน</c:v>
                </c:pt>
                <c:pt idx="3">
                  <c:v>บ้านไร่</c:v>
                </c:pt>
                <c:pt idx="4">
                  <c:v>สว่างอารมณ์</c:v>
                </c:pt>
                <c:pt idx="5">
                  <c:v>หนองฉาง</c:v>
                </c:pt>
                <c:pt idx="6">
                  <c:v>หนองขาหย่าง</c:v>
                </c:pt>
                <c:pt idx="7">
                  <c:v>ห้วยคต</c:v>
                </c:pt>
                <c:pt idx="8">
                  <c:v>อุทัยธานี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 formatCode="0.00">
                  <c:v>50</c:v>
                </c:pt>
                <c:pt idx="4">
                  <c:v>100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formatCode="0.00">
                  <c:v>18.18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BBE-4BB3-B209-B4A194ADAF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กระตุ้นไม่ครบเกณฑ์</c:v>
                </c:pt>
              </c:strCache>
            </c:strRef>
          </c:tx>
          <c:spPr>
            <a:solidFill>
              <a:srgbClr val="FF2F2F"/>
            </a:solidFill>
            <a:ln w="25412">
              <a:noFill/>
            </a:ln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BBE-4BB3-B209-B4A194ADAF5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BBE-4BB3-B209-B4A194ADAF54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BBE-4BB3-B209-B4A194ADAF54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BBE-4BB3-B209-B4A194ADAF54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BBE-4BB3-B209-B4A194ADAF54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BBE-4BB3-B209-B4A194ADAF54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BBE-4BB3-B209-B4A194ADAF54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BBE-4BB3-B209-B4A194ADAF54}"/>
                </c:ext>
              </c:extLst>
            </c:dLbl>
            <c:dLbl>
              <c:idx val="9"/>
              <c:layout>
                <c:manualLayout>
                  <c:x val="0"/>
                  <c:y val="-4.26127149183274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BBE-4BB3-B209-B4A194ADAF54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BBE-4BB3-B209-B4A194ADAF54}"/>
                </c:ext>
              </c:extLst>
            </c:dLbl>
            <c:spPr>
              <a:noFill/>
              <a:ln w="25412">
                <a:noFill/>
              </a:ln>
            </c:spPr>
            <c:txPr>
              <a:bodyPr rot="0" vert="horz"/>
              <a:lstStyle/>
              <a:p>
                <a:pPr>
                  <a:defRPr sz="501">
                    <a:cs typeface="+mj-cs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เมืองอุทัยธานี</c:v>
                </c:pt>
                <c:pt idx="1">
                  <c:v>ลานสัก</c:v>
                </c:pt>
                <c:pt idx="2">
                  <c:v>ทัพทัน</c:v>
                </c:pt>
                <c:pt idx="3">
                  <c:v>บ้านไร่</c:v>
                </c:pt>
                <c:pt idx="4">
                  <c:v>สว่างอารมณ์</c:v>
                </c:pt>
                <c:pt idx="5">
                  <c:v>หนองฉาง</c:v>
                </c:pt>
                <c:pt idx="6">
                  <c:v>หนองขาหย่าง</c:v>
                </c:pt>
                <c:pt idx="7">
                  <c:v>ห้วยคต</c:v>
                </c:pt>
                <c:pt idx="8">
                  <c:v>อุทัยธานี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50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formatCode="0.00">
                  <c:v>9.09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2BBE-4BB3-B209-B4A194ADA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502720"/>
        <c:axId val="117504256"/>
      </c:barChart>
      <c:catAx>
        <c:axId val="1175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3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1"/>
            </a:pPr>
            <a:endParaRPr lang="th-TH"/>
          </a:p>
        </c:txPr>
        <c:crossAx val="117504256"/>
        <c:crosses val="autoZero"/>
        <c:auto val="1"/>
        <c:lblAlgn val="ctr"/>
        <c:lblOffset val="100"/>
        <c:noMultiLvlLbl val="0"/>
      </c:catAx>
      <c:valAx>
        <c:axId val="117504256"/>
        <c:scaling>
          <c:orientation val="minMax"/>
          <c:max val="100"/>
        </c:scaling>
        <c:delete val="0"/>
        <c:axPos val="l"/>
        <c:majorGridlines>
          <c:spPr>
            <a:ln w="953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30">
            <a:noFill/>
          </a:ln>
        </c:spPr>
        <c:txPr>
          <a:bodyPr rot="-60000000" vert="horz"/>
          <a:lstStyle/>
          <a:p>
            <a:pPr>
              <a:defRPr sz="701" b="1">
                <a:cs typeface="+mn-cs"/>
              </a:defRPr>
            </a:pPr>
            <a:endParaRPr lang="th-TH"/>
          </a:p>
        </c:txPr>
        <c:crossAx val="117502720"/>
        <c:crosses val="autoZero"/>
        <c:crossBetween val="between"/>
        <c:majorUnit val="20"/>
      </c:valAx>
      <c:spPr>
        <a:noFill/>
        <a:ln w="25426">
          <a:noFill/>
        </a:ln>
      </c:spPr>
    </c:plotArea>
    <c:legend>
      <c:legendPos val="b"/>
      <c:layout>
        <c:manualLayout>
          <c:xMode val="edge"/>
          <c:yMode val="edge"/>
          <c:x val="0.18113927778977754"/>
          <c:y val="0.91501424024124645"/>
          <c:w val="0.73433280490521047"/>
          <c:h val="8.4985680384084217E-2"/>
        </c:manualLayout>
      </c:layout>
      <c:overlay val="0"/>
      <c:spPr>
        <a:noFill/>
        <a:ln w="25412">
          <a:noFill/>
        </a:ln>
      </c:spPr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="1">
          <a:solidFill>
            <a:schemeClr val="tx1"/>
          </a:solidFill>
          <a:latin typeface="Tahoma" pitchFamily="34" charset="0"/>
          <a:ea typeface="Tahoma" pitchFamily="34" charset="0"/>
          <a:cs typeface="+mj-cs"/>
        </a:defRPr>
      </a:pPr>
      <a:endParaRPr lang="th-TH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0C-432F-94D0-5E16EE47653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หนองขาหย่าง</c:v>
                </c:pt>
                <c:pt idx="1">
                  <c:v>สว่างอารมณ์</c:v>
                </c:pt>
                <c:pt idx="2">
                  <c:v>เมือง</c:v>
                </c:pt>
                <c:pt idx="3">
                  <c:v>บ้านไร่</c:v>
                </c:pt>
                <c:pt idx="4">
                  <c:v>ทัพทัน</c:v>
                </c:pt>
                <c:pt idx="5">
                  <c:v>ห้วยคต</c:v>
                </c:pt>
                <c:pt idx="6">
                  <c:v>ลานสัก</c:v>
                </c:pt>
                <c:pt idx="7">
                  <c:v>หนองฉาง</c:v>
                </c:pt>
                <c:pt idx="8">
                  <c:v>จังหวัด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62.3</c:v>
                </c:pt>
                <c:pt idx="1">
                  <c:v>58.2</c:v>
                </c:pt>
                <c:pt idx="2">
                  <c:v>57.01</c:v>
                </c:pt>
                <c:pt idx="3">
                  <c:v>56.8</c:v>
                </c:pt>
                <c:pt idx="4">
                  <c:v>56.7</c:v>
                </c:pt>
                <c:pt idx="5">
                  <c:v>56.1</c:v>
                </c:pt>
                <c:pt idx="6">
                  <c:v>55.9</c:v>
                </c:pt>
                <c:pt idx="7">
                  <c:v>53</c:v>
                </c:pt>
                <c:pt idx="8">
                  <c:v>56.64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0C-432F-94D0-5E16EE476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83872"/>
        <c:axId val="117585408"/>
      </c:barChart>
      <c:catAx>
        <c:axId val="11758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585408"/>
        <c:crosses val="autoZero"/>
        <c:auto val="1"/>
        <c:lblAlgn val="ctr"/>
        <c:lblOffset val="100"/>
        <c:noMultiLvlLbl val="0"/>
      </c:catAx>
      <c:valAx>
        <c:axId val="11758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583872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799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ครอบคลุม</c:v>
                </c:pt>
              </c:strCache>
            </c:strRef>
          </c:tx>
          <c:spPr>
            <a:solidFill>
              <a:srgbClr val="00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ทัพทัน</c:v>
                </c:pt>
                <c:pt idx="1">
                  <c:v>สว่างอารมณ์</c:v>
                </c:pt>
                <c:pt idx="2">
                  <c:v>บ้านไร่</c:v>
                </c:pt>
                <c:pt idx="3">
                  <c:v>เมือง</c:v>
                </c:pt>
                <c:pt idx="4">
                  <c:v>ลานสัก</c:v>
                </c:pt>
                <c:pt idx="5">
                  <c:v>หนองขาหย่าง</c:v>
                </c:pt>
                <c:pt idx="6">
                  <c:v>ห้วยคต</c:v>
                </c:pt>
                <c:pt idx="7">
                  <c:v>หนองฉาง</c:v>
                </c:pt>
                <c:pt idx="8">
                  <c:v>จังหวัด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83.7</c:v>
                </c:pt>
                <c:pt idx="1">
                  <c:v>83.5</c:v>
                </c:pt>
                <c:pt idx="2">
                  <c:v>79.3</c:v>
                </c:pt>
                <c:pt idx="3">
                  <c:v>70.5</c:v>
                </c:pt>
                <c:pt idx="4">
                  <c:v>68.599999999999994</c:v>
                </c:pt>
                <c:pt idx="5">
                  <c:v>67.3</c:v>
                </c:pt>
                <c:pt idx="6">
                  <c:v>60.1</c:v>
                </c:pt>
                <c:pt idx="7">
                  <c:v>54.4</c:v>
                </c:pt>
                <c:pt idx="8">
                  <c:v>72.400000000000006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85-462C-8FAC-96C1011571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สูงดีสมส่วน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ทัพทัน</c:v>
                </c:pt>
                <c:pt idx="1">
                  <c:v>สว่างอารมณ์</c:v>
                </c:pt>
                <c:pt idx="2">
                  <c:v>บ้านไร่</c:v>
                </c:pt>
                <c:pt idx="3">
                  <c:v>เมือง</c:v>
                </c:pt>
                <c:pt idx="4">
                  <c:v>ลานสัก</c:v>
                </c:pt>
                <c:pt idx="5">
                  <c:v>หนองขาหย่าง</c:v>
                </c:pt>
                <c:pt idx="6">
                  <c:v>ห้วยคต</c:v>
                </c:pt>
                <c:pt idx="7">
                  <c:v>หนองฉาง</c:v>
                </c:pt>
                <c:pt idx="8">
                  <c:v>จังหวัด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56.7</c:v>
                </c:pt>
                <c:pt idx="1">
                  <c:v>58.2</c:v>
                </c:pt>
                <c:pt idx="2">
                  <c:v>56.8</c:v>
                </c:pt>
                <c:pt idx="3">
                  <c:v>57.1</c:v>
                </c:pt>
                <c:pt idx="4">
                  <c:v>55.9</c:v>
                </c:pt>
                <c:pt idx="5">
                  <c:v>62.3</c:v>
                </c:pt>
                <c:pt idx="6">
                  <c:v>56.1</c:v>
                </c:pt>
                <c:pt idx="7">
                  <c:v>53</c:v>
                </c:pt>
                <c:pt idx="8">
                  <c:v>56.64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85-462C-8FAC-96C101157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55808"/>
        <c:axId val="117669888"/>
      </c:barChart>
      <c:catAx>
        <c:axId val="11765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669888"/>
        <c:crosses val="autoZero"/>
        <c:auto val="1"/>
        <c:lblAlgn val="ctr"/>
        <c:lblOffset val="100"/>
        <c:noMultiLvlLbl val="0"/>
      </c:catAx>
      <c:valAx>
        <c:axId val="11766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655808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9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039963263606862E-2"/>
          <c:y val="0.24862198513202996"/>
          <c:w val="0.77437952739144822"/>
          <c:h val="0.56889320866141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เตี้ย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dLbls>
            <c:dLbl>
              <c:idx val="0"/>
              <c:layout>
                <c:manualLayout>
                  <c:x val="2.9641897865690043E-3"/>
                  <c:y val="3.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55-4261-974A-109A02DEB9EB}"/>
                </c:ext>
              </c:extLst>
            </c:dLbl>
            <c:dLbl>
              <c:idx val="1"/>
              <c:layout>
                <c:manualLayout>
                  <c:x val="5.928379573137999E-3"/>
                  <c:y val="4.06249999999999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55-4261-974A-109A02DEB9EB}"/>
                </c:ext>
              </c:extLst>
            </c:dLbl>
            <c:dLbl>
              <c:idx val="2"/>
              <c:layout>
                <c:manualLayout>
                  <c:x val="4.446284679853499E-3"/>
                  <c:y val="1.56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55-4261-974A-109A02DEB9EB}"/>
                </c:ext>
              </c:extLst>
            </c:dLbl>
            <c:dLbl>
              <c:idx val="3"/>
              <c:layout>
                <c:manualLayout>
                  <c:x val="-4.446284679853499E-3"/>
                  <c:y val="0.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55-4261-974A-109A02DEB9EB}"/>
                </c:ext>
              </c:extLst>
            </c:dLbl>
            <c:dLbl>
              <c:idx val="4"/>
              <c:layout>
                <c:manualLayout>
                  <c:x val="1.4820948932844984E-3"/>
                  <c:y val="2.8124999999999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55-4261-974A-109A02DEB9EB}"/>
                </c:ext>
              </c:extLst>
            </c:dLbl>
            <c:dLbl>
              <c:idx val="5"/>
              <c:layout>
                <c:manualLayout>
                  <c:x val="1.4820948932844984E-3"/>
                  <c:y val="3.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55-4261-974A-109A02DEB9EB}"/>
                </c:ext>
              </c:extLst>
            </c:dLbl>
            <c:dLbl>
              <c:idx val="6"/>
              <c:layout>
                <c:manualLayout>
                  <c:x val="0"/>
                  <c:y val="2.5000000000000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55-4261-974A-109A02DEB9EB}"/>
                </c:ext>
              </c:extLst>
            </c:dLbl>
            <c:dLbl>
              <c:idx val="7"/>
              <c:layout>
                <c:manualLayout>
                  <c:x val="0"/>
                  <c:y val="3.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55-4261-974A-109A02DEB9EB}"/>
                </c:ext>
              </c:extLst>
            </c:dLbl>
            <c:dLbl>
              <c:idx val="8"/>
              <c:layout>
                <c:manualLayout>
                  <c:x val="2.9641897865690043E-3"/>
                  <c:y val="4.37499999999999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55-4261-974A-109A02DEB9EB}"/>
                </c:ext>
              </c:extLst>
            </c:dLbl>
            <c:dLbl>
              <c:idx val="9"/>
              <c:layout>
                <c:manualLayout>
                  <c:x val="-5.928379573137999E-3"/>
                  <c:y val="1.87499999999999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55-4261-974A-109A02DEB9EB}"/>
                </c:ext>
              </c:extLst>
            </c:dLbl>
            <c:dLbl>
              <c:idx val="10"/>
              <c:layout>
                <c:manualLayout>
                  <c:x val="1.4820948932844984E-3"/>
                  <c:y val="2.8124999999999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55-4261-974A-109A02DEB9EB}"/>
                </c:ext>
              </c:extLst>
            </c:dLbl>
            <c:dLbl>
              <c:idx val="11"/>
              <c:layout>
                <c:manualLayout>
                  <c:x val="1.4820948932844984E-3"/>
                  <c:y val="2.8124999999999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55-4261-974A-109A02DEB9EB}"/>
                </c:ext>
              </c:extLst>
            </c:dLbl>
            <c:spPr>
              <a:noFill/>
              <a:ln w="25385">
                <a:noFill/>
              </a:ln>
            </c:spPr>
            <c:txPr>
              <a:bodyPr rot="-720000" vert="horz"/>
              <a:lstStyle/>
              <a:p>
                <a:pPr>
                  <a:defRPr sz="1799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หนองขาหย่าง</c:v>
                </c:pt>
                <c:pt idx="1">
                  <c:v>สว่างอารมณ์</c:v>
                </c:pt>
                <c:pt idx="2">
                  <c:v>บ้านไร่</c:v>
                </c:pt>
                <c:pt idx="3">
                  <c:v>ทัพทัน</c:v>
                </c:pt>
                <c:pt idx="4">
                  <c:v>เมือง</c:v>
                </c:pt>
                <c:pt idx="5">
                  <c:v>ลานสัก</c:v>
                </c:pt>
                <c:pt idx="6">
                  <c:v>ห้วยคต</c:v>
                </c:pt>
                <c:pt idx="7">
                  <c:v>หนองฉาง</c:v>
                </c:pt>
                <c:pt idx="8">
                  <c:v>จังหวัด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4.4000000000000004</c:v>
                </c:pt>
                <c:pt idx="1">
                  <c:v>11</c:v>
                </c:pt>
                <c:pt idx="2">
                  <c:v>12.7</c:v>
                </c:pt>
                <c:pt idx="3">
                  <c:v>13</c:v>
                </c:pt>
                <c:pt idx="4">
                  <c:v>14.4</c:v>
                </c:pt>
                <c:pt idx="5">
                  <c:v>14.6</c:v>
                </c:pt>
                <c:pt idx="6">
                  <c:v>16.100000000000001</c:v>
                </c:pt>
                <c:pt idx="7">
                  <c:v>18.100000000000001</c:v>
                </c:pt>
                <c:pt idx="8">
                  <c:v>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755-4261-974A-109A02DEB9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อ้วน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928379573137999E-3"/>
                  <c:y val="3.437500000000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55-4261-974A-109A02DEB9EB}"/>
                </c:ext>
              </c:extLst>
            </c:dLbl>
            <c:dLbl>
              <c:idx val="1"/>
              <c:layout>
                <c:manualLayout>
                  <c:x val="1.1856759146276019E-2"/>
                  <c:y val="2.5000000000000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55-4261-974A-109A02DEB9EB}"/>
                </c:ext>
              </c:extLst>
            </c:dLbl>
            <c:dLbl>
              <c:idx val="2"/>
              <c:layout>
                <c:manualLayout>
                  <c:x val="7.4104744664225328E-3"/>
                  <c:y val="3.75000000000000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755-4261-974A-109A02DEB9EB}"/>
                </c:ext>
              </c:extLst>
            </c:dLbl>
            <c:dLbl>
              <c:idx val="3"/>
              <c:layout>
                <c:manualLayout>
                  <c:x val="1.4820948932844984E-3"/>
                  <c:y val="4.06249999999999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755-4261-974A-109A02DEB9EB}"/>
                </c:ext>
              </c:extLst>
            </c:dLbl>
            <c:dLbl>
              <c:idx val="4"/>
              <c:layout>
                <c:manualLayout>
                  <c:x val="1.0374664252991498E-2"/>
                  <c:y val="2.5000000000000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755-4261-974A-109A02DEB9EB}"/>
                </c:ext>
              </c:extLst>
            </c:dLbl>
            <c:dLbl>
              <c:idx val="5"/>
              <c:layout>
                <c:manualLayout>
                  <c:x val="4.4463030110871689E-3"/>
                  <c:y val="9.7861995587381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755-4261-974A-109A02DEB9EB}"/>
                </c:ext>
              </c:extLst>
            </c:dLbl>
            <c:dLbl>
              <c:idx val="6"/>
              <c:layout>
                <c:manualLayout>
                  <c:x val="1.0374664252991498E-2"/>
                  <c:y val="3.437500000000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755-4261-974A-109A02DEB9EB}"/>
                </c:ext>
              </c:extLst>
            </c:dLbl>
            <c:dLbl>
              <c:idx val="7"/>
              <c:layout>
                <c:manualLayout>
                  <c:x val="1.0374664252991498E-2"/>
                  <c:y val="3.75000000000000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755-4261-974A-109A02DEB9EB}"/>
                </c:ext>
              </c:extLst>
            </c:dLbl>
            <c:dLbl>
              <c:idx val="8"/>
              <c:layout>
                <c:manualLayout>
                  <c:x val="2.2152946965842177E-2"/>
                  <c:y val="3.67590422380394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755-4261-974A-109A02DEB9EB}"/>
                </c:ext>
              </c:extLst>
            </c:dLbl>
            <c:dLbl>
              <c:idx val="9"/>
              <c:layout>
                <c:manualLayout>
                  <c:x val="1.1856759146276019E-2"/>
                  <c:y val="2.8124999999999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755-4261-974A-109A02DEB9EB}"/>
                </c:ext>
              </c:extLst>
            </c:dLbl>
            <c:dLbl>
              <c:idx val="10"/>
              <c:layout>
                <c:manualLayout>
                  <c:x val="7.4104744664224981E-3"/>
                  <c:y val="4.06250000000000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755-4261-974A-109A02DEB9EB}"/>
                </c:ext>
              </c:extLst>
            </c:dLbl>
            <c:dLbl>
              <c:idx val="11"/>
              <c:layout>
                <c:manualLayout>
                  <c:x val="1.3338854039560514E-2"/>
                  <c:y val="2.18750000000000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755-4261-974A-109A02DEB9EB}"/>
                </c:ext>
              </c:extLst>
            </c:dLbl>
            <c:spPr>
              <a:noFill/>
              <a:ln w="25385">
                <a:noFill/>
              </a:ln>
            </c:spPr>
            <c:txPr>
              <a:bodyPr rot="-600000"/>
              <a:lstStyle/>
              <a:p>
                <a:pPr>
                  <a:defRPr sz="1799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หนองขาหย่าง</c:v>
                </c:pt>
                <c:pt idx="1">
                  <c:v>สว่างอารมณ์</c:v>
                </c:pt>
                <c:pt idx="2">
                  <c:v>บ้านไร่</c:v>
                </c:pt>
                <c:pt idx="3">
                  <c:v>ทัพทัน</c:v>
                </c:pt>
                <c:pt idx="4">
                  <c:v>เมือง</c:v>
                </c:pt>
                <c:pt idx="5">
                  <c:v>ลานสัก</c:v>
                </c:pt>
                <c:pt idx="6">
                  <c:v>ห้วยคต</c:v>
                </c:pt>
                <c:pt idx="7">
                  <c:v>หนองฉาง</c:v>
                </c:pt>
                <c:pt idx="8">
                  <c:v>จังหวัด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10</c:v>
                </c:pt>
                <c:pt idx="1">
                  <c:v>12.4</c:v>
                </c:pt>
                <c:pt idx="2">
                  <c:v>8.6999999999999993</c:v>
                </c:pt>
                <c:pt idx="3">
                  <c:v>12.5</c:v>
                </c:pt>
                <c:pt idx="4">
                  <c:v>12.5</c:v>
                </c:pt>
                <c:pt idx="5">
                  <c:v>8.3000000000000007</c:v>
                </c:pt>
                <c:pt idx="6">
                  <c:v>11.5</c:v>
                </c:pt>
                <c:pt idx="7">
                  <c:v>13.6</c:v>
                </c:pt>
                <c:pt idx="8">
                  <c:v>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F755-4261-974A-109A02DEB9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ผอม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7.4104744664224894E-3"/>
                  <c:y val="2.8124999999999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755-4261-974A-109A02DEB9EB}"/>
                </c:ext>
              </c:extLst>
            </c:dLbl>
            <c:dLbl>
              <c:idx val="1"/>
              <c:layout>
                <c:manualLayout>
                  <c:x val="1.0374664252991498E-2"/>
                  <c:y val="3.437500000000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755-4261-974A-109A02DEB9EB}"/>
                </c:ext>
              </c:extLst>
            </c:dLbl>
            <c:dLbl>
              <c:idx val="2"/>
              <c:layout>
                <c:manualLayout>
                  <c:x val="5.928379573137999E-3"/>
                  <c:y val="3.437500000000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755-4261-974A-109A02DEB9EB}"/>
                </c:ext>
              </c:extLst>
            </c:dLbl>
            <c:dLbl>
              <c:idx val="3"/>
              <c:layout>
                <c:manualLayout>
                  <c:x val="7.4104744664224981E-3"/>
                  <c:y val="3.43750000000000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755-4261-974A-109A02DEB9EB}"/>
                </c:ext>
              </c:extLst>
            </c:dLbl>
            <c:dLbl>
              <c:idx val="4"/>
              <c:layout>
                <c:manualLayout>
                  <c:x val="2.9641897865690043E-3"/>
                  <c:y val="3.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755-4261-974A-109A02DEB9EB}"/>
                </c:ext>
              </c:extLst>
            </c:dLbl>
            <c:dLbl>
              <c:idx val="6"/>
              <c:layout>
                <c:manualLayout>
                  <c:x val="4.446284679853499E-3"/>
                  <c:y val="2.5000000000000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755-4261-974A-109A02DEB9EB}"/>
                </c:ext>
              </c:extLst>
            </c:dLbl>
            <c:dLbl>
              <c:idx val="7"/>
              <c:layout>
                <c:manualLayout>
                  <c:x val="1.4820948932844984E-3"/>
                  <c:y val="2.5000000000000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755-4261-974A-109A02DEB9EB}"/>
                </c:ext>
              </c:extLst>
            </c:dLbl>
            <c:dLbl>
              <c:idx val="8"/>
              <c:layout>
                <c:manualLayout>
                  <c:x val="1.1856759146276019E-2"/>
                  <c:y val="2.8124999999999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755-4261-974A-109A02DEB9EB}"/>
                </c:ext>
              </c:extLst>
            </c:dLbl>
            <c:dLbl>
              <c:idx val="9"/>
              <c:layout>
                <c:manualLayout>
                  <c:x val="5.928379573137999E-3"/>
                  <c:y val="2.8124999999999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755-4261-974A-109A02DEB9EB}"/>
                </c:ext>
              </c:extLst>
            </c:dLbl>
            <c:dLbl>
              <c:idx val="10"/>
              <c:layout>
                <c:manualLayout>
                  <c:x val="0"/>
                  <c:y val="2.18750000000000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755-4261-974A-109A02DEB9EB}"/>
                </c:ext>
              </c:extLst>
            </c:dLbl>
            <c:dLbl>
              <c:idx val="11"/>
              <c:layout>
                <c:manualLayout>
                  <c:x val="1.4819781928993104E-3"/>
                  <c:y val="1.87499999999999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755-4261-974A-109A02DEB9EB}"/>
                </c:ext>
              </c:extLst>
            </c:dLbl>
            <c:spPr>
              <a:noFill/>
              <a:ln w="25385">
                <a:noFill/>
              </a:ln>
            </c:spPr>
            <c:txPr>
              <a:bodyPr rot="-600000"/>
              <a:lstStyle/>
              <a:p>
                <a:pPr>
                  <a:defRPr sz="1799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หนองขาหย่าง</c:v>
                </c:pt>
                <c:pt idx="1">
                  <c:v>สว่างอารมณ์</c:v>
                </c:pt>
                <c:pt idx="2">
                  <c:v>บ้านไร่</c:v>
                </c:pt>
                <c:pt idx="3">
                  <c:v>ทัพทัน</c:v>
                </c:pt>
                <c:pt idx="4">
                  <c:v>เมือง</c:v>
                </c:pt>
                <c:pt idx="5">
                  <c:v>ลานสัก</c:v>
                </c:pt>
                <c:pt idx="6">
                  <c:v>ห้วยคต</c:v>
                </c:pt>
                <c:pt idx="7">
                  <c:v>หนองฉาง</c:v>
                </c:pt>
                <c:pt idx="8">
                  <c:v>จังหวัด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0">
                  <c:v>2.8</c:v>
                </c:pt>
                <c:pt idx="1">
                  <c:v>6.6</c:v>
                </c:pt>
                <c:pt idx="2">
                  <c:v>7.8</c:v>
                </c:pt>
                <c:pt idx="3">
                  <c:v>4</c:v>
                </c:pt>
                <c:pt idx="4">
                  <c:v>11.1</c:v>
                </c:pt>
                <c:pt idx="5">
                  <c:v>10.7</c:v>
                </c:pt>
                <c:pt idx="6">
                  <c:v>10.4</c:v>
                </c:pt>
                <c:pt idx="7">
                  <c:v>7.8</c:v>
                </c:pt>
                <c:pt idx="8">
                  <c:v>8.8000000000000007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F755-4261-974A-109A02DEB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780288"/>
        <c:axId val="204781824"/>
      </c:barChart>
      <c:catAx>
        <c:axId val="204780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99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204781824"/>
        <c:crosses val="autoZero"/>
        <c:auto val="1"/>
        <c:lblAlgn val="ctr"/>
        <c:lblOffset val="100"/>
        <c:noMultiLvlLbl val="0"/>
      </c:catAx>
      <c:valAx>
        <c:axId val="204781824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99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204780288"/>
        <c:crosses val="autoZero"/>
        <c:crossBetween val="between"/>
        <c:majorUnit val="5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'ตั้งครรภ์ 15-19 ปี'!$A$16</c:f>
              <c:strCache>
                <c:ptCount val="1"/>
                <c:pt idx="0">
                  <c:v>เขต 3</c:v>
                </c:pt>
              </c:strCache>
            </c:strRef>
          </c:tx>
          <c:spPr>
            <a:ln w="34925" cap="rnd">
              <a:solidFill>
                <a:srgbClr val="0000FF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diamond"/>
            <c:size val="1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FF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'ตั้งครรภ์ 15-19 ปี'!$B$15:$F$15</c:f>
              <c:numCache>
                <c:formatCode>General</c:formatCode>
                <c:ptCount val="5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  <c:pt idx="3">
                  <c:v>2561</c:v>
                </c:pt>
                <c:pt idx="4">
                  <c:v>2562</c:v>
                </c:pt>
              </c:numCache>
            </c:numRef>
          </c:cat>
          <c:val>
            <c:numRef>
              <c:f>'ตั้งครรภ์ 15-19 ปี'!$B$16:$F$16</c:f>
              <c:numCache>
                <c:formatCode>General</c:formatCode>
                <c:ptCount val="5"/>
                <c:pt idx="0">
                  <c:v>36.04</c:v>
                </c:pt>
                <c:pt idx="1">
                  <c:v>39.26</c:v>
                </c:pt>
                <c:pt idx="2">
                  <c:v>33.29</c:v>
                </c:pt>
                <c:pt idx="3">
                  <c:v>30.79</c:v>
                </c:pt>
                <c:pt idx="4">
                  <c:v>26.92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3DB-43C0-B389-D6AB71CA257E}"/>
            </c:ext>
          </c:extLst>
        </c:ser>
        <c:ser>
          <c:idx val="1"/>
          <c:order val="1"/>
          <c:tx>
            <c:strRef>
              <c:f>'ตั้งครรภ์ 15-19 ปี'!$A$17</c:f>
              <c:strCache>
                <c:ptCount val="1"/>
                <c:pt idx="0">
                  <c:v>อุทัยธานี</c:v>
                </c:pt>
              </c:strCache>
            </c:strRef>
          </c:tx>
          <c:spPr>
            <a:ln w="34925" cap="rnd">
              <a:solidFill>
                <a:srgbClr val="9900CC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square"/>
            <c:size val="7"/>
            <c:spPr>
              <a:solidFill>
                <a:srgbClr val="7030A0"/>
              </a:solidFill>
              <a:ln w="9525">
                <a:solidFill>
                  <a:srgbClr val="7030A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9900CC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'ตั้งครรภ์ 15-19 ปี'!$B$15:$F$15</c:f>
              <c:numCache>
                <c:formatCode>General</c:formatCode>
                <c:ptCount val="5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  <c:pt idx="3">
                  <c:v>2561</c:v>
                </c:pt>
                <c:pt idx="4">
                  <c:v>2562</c:v>
                </c:pt>
              </c:numCache>
            </c:numRef>
          </c:cat>
          <c:val>
            <c:numRef>
              <c:f>'ตั้งครรภ์ 15-19 ปี'!$B$17:$F$17</c:f>
              <c:numCache>
                <c:formatCode>General</c:formatCode>
                <c:ptCount val="5"/>
                <c:pt idx="0">
                  <c:v>39.24</c:v>
                </c:pt>
                <c:pt idx="1">
                  <c:v>38.869999999999997</c:v>
                </c:pt>
                <c:pt idx="2">
                  <c:v>34.64</c:v>
                </c:pt>
                <c:pt idx="3">
                  <c:v>40.9</c:v>
                </c:pt>
                <c:pt idx="4">
                  <c:v>33.36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3DB-43C0-B389-D6AB71CA2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95872"/>
        <c:axId val="148431616"/>
      </c:lineChart>
      <c:catAx>
        <c:axId val="20449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48431616"/>
        <c:crosses val="autoZero"/>
        <c:auto val="1"/>
        <c:lblAlgn val="ctr"/>
        <c:lblOffset val="100"/>
        <c:noMultiLvlLbl val="0"/>
      </c:catAx>
      <c:valAx>
        <c:axId val="14843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0449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4130F-71B3-49D9-A089-39B8ECCAAC2F}" type="doc">
      <dgm:prSet loTypeId="urn:microsoft.com/office/officeart/2005/8/layout/process1" loCatId="process" qsTypeId="urn:microsoft.com/office/officeart/2005/8/quickstyle/simple2" qsCatId="simple" csTypeId="urn:microsoft.com/office/officeart/2005/8/colors/colorful1#2" csCatId="colorful" phldr="1"/>
      <dgm:spPr/>
    </dgm:pt>
    <dgm:pt modelId="{DDC9196C-1B44-40C5-9876-B940A0E5C2B0}">
      <dgm:prSet phldrT="[ข้อความ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รอบ 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3 </a:t>
          </a:r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เดือน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2DA12830-EBE4-4AFB-AA4C-6B86C7E33CAB}" type="parTrans" cxnId="{F75201A6-59A6-4741-A0E1-7F3BF3B0016E}">
      <dgm:prSet/>
      <dgm:spPr/>
      <dgm:t>
        <a:bodyPr/>
        <a:lstStyle/>
        <a:p>
          <a:endParaRPr lang="th-TH"/>
        </a:p>
      </dgm:t>
    </dgm:pt>
    <dgm:pt modelId="{F493CF2D-D8BB-4F2B-87FA-844C3CBD65B0}" type="sibTrans" cxnId="{F75201A6-59A6-4741-A0E1-7F3BF3B0016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h-TH"/>
        </a:p>
      </dgm:t>
    </dgm:pt>
    <dgm:pt modelId="{C5963EEB-98A6-4868-9122-DDA5B03FE4B1}">
      <dgm:prSet phldrT="[ข้อความ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รอบ 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6 </a:t>
          </a:r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เดือน</a:t>
          </a:r>
          <a:endParaRPr lang="th-TH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622711-5E0C-493E-ABC7-688816216EBF}" type="parTrans" cxnId="{9814D4BC-C102-4C60-B9F8-9CA07E8D8E9E}">
      <dgm:prSet/>
      <dgm:spPr/>
      <dgm:t>
        <a:bodyPr/>
        <a:lstStyle/>
        <a:p>
          <a:endParaRPr lang="th-TH"/>
        </a:p>
      </dgm:t>
    </dgm:pt>
    <dgm:pt modelId="{F8E891FA-0323-4A4B-A30B-D9438CD10D24}" type="sibTrans" cxnId="{9814D4BC-C102-4C60-B9F8-9CA07E8D8E9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h-TH"/>
        </a:p>
      </dgm:t>
    </dgm:pt>
    <dgm:pt modelId="{0EAB0943-2BF7-4ECF-B481-247F1586B60E}">
      <dgm:prSet phldrT="[ข้อความ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รอบ 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9 </a:t>
          </a:r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เดือน</a:t>
          </a:r>
          <a:endParaRPr lang="th-TH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7A2034-AC1F-426D-99E7-7F74B151C68A}" type="parTrans" cxnId="{8BF221C6-B44B-4A9D-B9B9-15950D5F3913}">
      <dgm:prSet/>
      <dgm:spPr/>
      <dgm:t>
        <a:bodyPr/>
        <a:lstStyle/>
        <a:p>
          <a:endParaRPr lang="th-TH"/>
        </a:p>
      </dgm:t>
    </dgm:pt>
    <dgm:pt modelId="{63BD7F97-7D69-4FCB-9CCC-B43A72EEE63E}" type="sibTrans" cxnId="{8BF221C6-B44B-4A9D-B9B9-15950D5F391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h-TH"/>
        </a:p>
      </dgm:t>
    </dgm:pt>
    <dgm:pt modelId="{B2DB470B-6F1F-4F7F-84B3-6B15BFE73BDD}">
      <dgm:prSet phldrT="[ข้อความ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รอบ 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12 </a:t>
          </a:r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เดือน</a:t>
          </a:r>
          <a:endParaRPr lang="th-TH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D5BC2A-7734-438E-A4B6-979B49FFADF8}" type="parTrans" cxnId="{E94B4A85-0DC3-4EC5-A1C6-9C3D27309891}">
      <dgm:prSet/>
      <dgm:spPr/>
      <dgm:t>
        <a:bodyPr/>
        <a:lstStyle/>
        <a:p>
          <a:endParaRPr lang="th-TH"/>
        </a:p>
      </dgm:t>
    </dgm:pt>
    <dgm:pt modelId="{D2B61FB1-B6BD-40A6-8E81-98B0742ED63E}" type="sibTrans" cxnId="{E94B4A85-0DC3-4EC5-A1C6-9C3D27309891}">
      <dgm:prSet/>
      <dgm:spPr/>
      <dgm:t>
        <a:bodyPr/>
        <a:lstStyle/>
        <a:p>
          <a:endParaRPr lang="th-TH"/>
        </a:p>
      </dgm:t>
    </dgm:pt>
    <dgm:pt modelId="{97589D79-D410-4A7C-9456-112654198493}" type="pres">
      <dgm:prSet presAssocID="{2404130F-71B3-49D9-A089-39B8ECCAAC2F}" presName="Name0" presStyleCnt="0">
        <dgm:presLayoutVars>
          <dgm:dir/>
          <dgm:resizeHandles val="exact"/>
        </dgm:presLayoutVars>
      </dgm:prSet>
      <dgm:spPr/>
    </dgm:pt>
    <dgm:pt modelId="{BB9FE4A9-3499-4A22-BC55-98D5718F7F26}" type="pres">
      <dgm:prSet presAssocID="{DDC9196C-1B44-40C5-9876-B940A0E5C2B0}" presName="node" presStyleLbl="node1" presStyleIdx="0" presStyleCnt="4" custScaleY="470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369B04B-641A-4A73-8C08-9438495A02C6}" type="pres">
      <dgm:prSet presAssocID="{F493CF2D-D8BB-4F2B-87FA-844C3CBD65B0}" presName="sibTrans" presStyleLbl="sibTrans2D1" presStyleIdx="0" presStyleCnt="3" custLinFactNeighborX="-17330"/>
      <dgm:spPr/>
      <dgm:t>
        <a:bodyPr/>
        <a:lstStyle/>
        <a:p>
          <a:endParaRPr lang="th-TH"/>
        </a:p>
      </dgm:t>
    </dgm:pt>
    <dgm:pt modelId="{6FBDB0DA-7C52-485F-84EF-64534C79B5A9}" type="pres">
      <dgm:prSet presAssocID="{F493CF2D-D8BB-4F2B-87FA-844C3CBD65B0}" presName="connectorText" presStyleLbl="sibTrans2D1" presStyleIdx="0" presStyleCnt="3"/>
      <dgm:spPr/>
      <dgm:t>
        <a:bodyPr/>
        <a:lstStyle/>
        <a:p>
          <a:endParaRPr lang="th-TH"/>
        </a:p>
      </dgm:t>
    </dgm:pt>
    <dgm:pt modelId="{C1C8DBFB-402D-4637-834E-03858ADF861B}" type="pres">
      <dgm:prSet presAssocID="{C5963EEB-98A6-4868-9122-DDA5B03FE4B1}" presName="node" presStyleLbl="node1" presStyleIdx="1" presStyleCnt="4" custScaleY="470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2CDEF12-28C5-4843-814C-5317D75F9654}" type="pres">
      <dgm:prSet presAssocID="{F8E891FA-0323-4A4B-A30B-D9438CD10D24}" presName="sibTrans" presStyleLbl="sibTrans2D1" presStyleIdx="1" presStyleCnt="3" custLinFactNeighborX="27728"/>
      <dgm:spPr/>
      <dgm:t>
        <a:bodyPr/>
        <a:lstStyle/>
        <a:p>
          <a:endParaRPr lang="th-TH"/>
        </a:p>
      </dgm:t>
    </dgm:pt>
    <dgm:pt modelId="{5EF285B6-E75B-49B6-AD85-1CDF04A29540}" type="pres">
      <dgm:prSet presAssocID="{F8E891FA-0323-4A4B-A30B-D9438CD10D24}" presName="connectorText" presStyleLbl="sibTrans2D1" presStyleIdx="1" presStyleCnt="3"/>
      <dgm:spPr/>
      <dgm:t>
        <a:bodyPr/>
        <a:lstStyle/>
        <a:p>
          <a:endParaRPr lang="th-TH"/>
        </a:p>
      </dgm:t>
    </dgm:pt>
    <dgm:pt modelId="{41478703-64A3-478D-A53A-19F8455AF740}" type="pres">
      <dgm:prSet presAssocID="{0EAB0943-2BF7-4ECF-B481-247F1586B60E}" presName="node" presStyleLbl="node1" presStyleIdx="2" presStyleCnt="4" custScaleY="470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0011F66-1995-4A70-8F85-2F88E2D118B7}" type="pres">
      <dgm:prSet presAssocID="{63BD7F97-7D69-4FCB-9CCC-B43A72EEE63E}" presName="sibTrans" presStyleLbl="sibTrans2D1" presStyleIdx="2" presStyleCnt="3"/>
      <dgm:spPr/>
      <dgm:t>
        <a:bodyPr/>
        <a:lstStyle/>
        <a:p>
          <a:endParaRPr lang="th-TH"/>
        </a:p>
      </dgm:t>
    </dgm:pt>
    <dgm:pt modelId="{16744151-5D26-4772-8BC6-AB0AF7B604F2}" type="pres">
      <dgm:prSet presAssocID="{63BD7F97-7D69-4FCB-9CCC-B43A72EEE63E}" presName="connectorText" presStyleLbl="sibTrans2D1" presStyleIdx="2" presStyleCnt="3"/>
      <dgm:spPr/>
      <dgm:t>
        <a:bodyPr/>
        <a:lstStyle/>
        <a:p>
          <a:endParaRPr lang="th-TH"/>
        </a:p>
      </dgm:t>
    </dgm:pt>
    <dgm:pt modelId="{1D2005F1-13DC-4B61-9E0B-DB71D9BBA2D8}" type="pres">
      <dgm:prSet presAssocID="{B2DB470B-6F1F-4F7F-84B3-6B15BFE73BDD}" presName="node" presStyleLbl="node1" presStyleIdx="3" presStyleCnt="4" custScaleY="470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AD37CCC-7757-4097-9745-0EA627627F0C}" type="presOf" srcId="{F493CF2D-D8BB-4F2B-87FA-844C3CBD65B0}" destId="{6FBDB0DA-7C52-485F-84EF-64534C79B5A9}" srcOrd="1" destOrd="0" presId="urn:microsoft.com/office/officeart/2005/8/layout/process1"/>
    <dgm:cxn modelId="{8BF221C6-B44B-4A9D-B9B9-15950D5F3913}" srcId="{2404130F-71B3-49D9-A089-39B8ECCAAC2F}" destId="{0EAB0943-2BF7-4ECF-B481-247F1586B60E}" srcOrd="2" destOrd="0" parTransId="{BC7A2034-AC1F-426D-99E7-7F74B151C68A}" sibTransId="{63BD7F97-7D69-4FCB-9CCC-B43A72EEE63E}"/>
    <dgm:cxn modelId="{762AA3C4-BC24-4EF0-A7BE-AEA1A9390556}" type="presOf" srcId="{F8E891FA-0323-4A4B-A30B-D9438CD10D24}" destId="{B2CDEF12-28C5-4843-814C-5317D75F9654}" srcOrd="0" destOrd="0" presId="urn:microsoft.com/office/officeart/2005/8/layout/process1"/>
    <dgm:cxn modelId="{9814D4BC-C102-4C60-B9F8-9CA07E8D8E9E}" srcId="{2404130F-71B3-49D9-A089-39B8ECCAAC2F}" destId="{C5963EEB-98A6-4868-9122-DDA5B03FE4B1}" srcOrd="1" destOrd="0" parTransId="{6D622711-5E0C-493E-ABC7-688816216EBF}" sibTransId="{F8E891FA-0323-4A4B-A30B-D9438CD10D24}"/>
    <dgm:cxn modelId="{F0E548C8-50CB-49FD-87F9-8C1FAD0D2EAD}" type="presOf" srcId="{C5963EEB-98A6-4868-9122-DDA5B03FE4B1}" destId="{C1C8DBFB-402D-4637-834E-03858ADF861B}" srcOrd="0" destOrd="0" presId="urn:microsoft.com/office/officeart/2005/8/layout/process1"/>
    <dgm:cxn modelId="{C88D40C5-A867-40EB-908A-4E6BF7D65307}" type="presOf" srcId="{63BD7F97-7D69-4FCB-9CCC-B43A72EEE63E}" destId="{16744151-5D26-4772-8BC6-AB0AF7B604F2}" srcOrd="1" destOrd="0" presId="urn:microsoft.com/office/officeart/2005/8/layout/process1"/>
    <dgm:cxn modelId="{5B012740-9C44-4F80-8EC9-0987BA71DE3B}" type="presOf" srcId="{F8E891FA-0323-4A4B-A30B-D9438CD10D24}" destId="{5EF285B6-E75B-49B6-AD85-1CDF04A29540}" srcOrd="1" destOrd="0" presId="urn:microsoft.com/office/officeart/2005/8/layout/process1"/>
    <dgm:cxn modelId="{1CB2D1D6-2755-4103-B238-3CB0C4E4D5FD}" type="presOf" srcId="{2404130F-71B3-49D9-A089-39B8ECCAAC2F}" destId="{97589D79-D410-4A7C-9456-112654198493}" srcOrd="0" destOrd="0" presId="urn:microsoft.com/office/officeart/2005/8/layout/process1"/>
    <dgm:cxn modelId="{8EE9D098-A137-4CF6-8A5B-06BD5B2B69C1}" type="presOf" srcId="{F493CF2D-D8BB-4F2B-87FA-844C3CBD65B0}" destId="{7369B04B-641A-4A73-8C08-9438495A02C6}" srcOrd="0" destOrd="0" presId="urn:microsoft.com/office/officeart/2005/8/layout/process1"/>
    <dgm:cxn modelId="{ED5B09A0-5B50-4D09-B72B-62E5679A1B9B}" type="presOf" srcId="{B2DB470B-6F1F-4F7F-84B3-6B15BFE73BDD}" destId="{1D2005F1-13DC-4B61-9E0B-DB71D9BBA2D8}" srcOrd="0" destOrd="0" presId="urn:microsoft.com/office/officeart/2005/8/layout/process1"/>
    <dgm:cxn modelId="{E94B4A85-0DC3-4EC5-A1C6-9C3D27309891}" srcId="{2404130F-71B3-49D9-A089-39B8ECCAAC2F}" destId="{B2DB470B-6F1F-4F7F-84B3-6B15BFE73BDD}" srcOrd="3" destOrd="0" parTransId="{D8D5BC2A-7734-438E-A4B6-979B49FFADF8}" sibTransId="{D2B61FB1-B6BD-40A6-8E81-98B0742ED63E}"/>
    <dgm:cxn modelId="{1F90DB42-744D-4838-A1A8-9DAF64066766}" type="presOf" srcId="{0EAB0943-2BF7-4ECF-B481-247F1586B60E}" destId="{41478703-64A3-478D-A53A-19F8455AF740}" srcOrd="0" destOrd="0" presId="urn:microsoft.com/office/officeart/2005/8/layout/process1"/>
    <dgm:cxn modelId="{F0F5F5A5-E5DB-4FD0-B2FF-09ED96F51CCC}" type="presOf" srcId="{DDC9196C-1B44-40C5-9876-B940A0E5C2B0}" destId="{BB9FE4A9-3499-4A22-BC55-98D5718F7F26}" srcOrd="0" destOrd="0" presId="urn:microsoft.com/office/officeart/2005/8/layout/process1"/>
    <dgm:cxn modelId="{352E7B81-3FF5-4DB1-AC66-EE6C052FA4EF}" type="presOf" srcId="{63BD7F97-7D69-4FCB-9CCC-B43A72EEE63E}" destId="{50011F66-1995-4A70-8F85-2F88E2D118B7}" srcOrd="0" destOrd="0" presId="urn:microsoft.com/office/officeart/2005/8/layout/process1"/>
    <dgm:cxn modelId="{F75201A6-59A6-4741-A0E1-7F3BF3B0016E}" srcId="{2404130F-71B3-49D9-A089-39B8ECCAAC2F}" destId="{DDC9196C-1B44-40C5-9876-B940A0E5C2B0}" srcOrd="0" destOrd="0" parTransId="{2DA12830-EBE4-4AFB-AA4C-6B86C7E33CAB}" sibTransId="{F493CF2D-D8BB-4F2B-87FA-844C3CBD65B0}"/>
    <dgm:cxn modelId="{D0802CF9-76D6-4996-8ACD-429959A1840F}" type="presParOf" srcId="{97589D79-D410-4A7C-9456-112654198493}" destId="{BB9FE4A9-3499-4A22-BC55-98D5718F7F26}" srcOrd="0" destOrd="0" presId="urn:microsoft.com/office/officeart/2005/8/layout/process1"/>
    <dgm:cxn modelId="{25921A53-578D-4994-A76E-A45A102379EC}" type="presParOf" srcId="{97589D79-D410-4A7C-9456-112654198493}" destId="{7369B04B-641A-4A73-8C08-9438495A02C6}" srcOrd="1" destOrd="0" presId="urn:microsoft.com/office/officeart/2005/8/layout/process1"/>
    <dgm:cxn modelId="{7798CD7D-36CE-4644-A8B1-C16DA61F0A51}" type="presParOf" srcId="{7369B04B-641A-4A73-8C08-9438495A02C6}" destId="{6FBDB0DA-7C52-485F-84EF-64534C79B5A9}" srcOrd="0" destOrd="0" presId="urn:microsoft.com/office/officeart/2005/8/layout/process1"/>
    <dgm:cxn modelId="{A9B4BD22-A140-4238-86F1-EFE2B98B4DD9}" type="presParOf" srcId="{97589D79-D410-4A7C-9456-112654198493}" destId="{C1C8DBFB-402D-4637-834E-03858ADF861B}" srcOrd="2" destOrd="0" presId="urn:microsoft.com/office/officeart/2005/8/layout/process1"/>
    <dgm:cxn modelId="{C9FFA0FA-7F5D-4486-94AE-874AAC9ADE91}" type="presParOf" srcId="{97589D79-D410-4A7C-9456-112654198493}" destId="{B2CDEF12-28C5-4843-814C-5317D75F9654}" srcOrd="3" destOrd="0" presId="urn:microsoft.com/office/officeart/2005/8/layout/process1"/>
    <dgm:cxn modelId="{4DCC45E7-56C5-4777-B9C4-F1F3535B3CA2}" type="presParOf" srcId="{B2CDEF12-28C5-4843-814C-5317D75F9654}" destId="{5EF285B6-E75B-49B6-AD85-1CDF04A29540}" srcOrd="0" destOrd="0" presId="urn:microsoft.com/office/officeart/2005/8/layout/process1"/>
    <dgm:cxn modelId="{7817C839-7B5E-465B-B4BA-64B4ACADAEB1}" type="presParOf" srcId="{97589D79-D410-4A7C-9456-112654198493}" destId="{41478703-64A3-478D-A53A-19F8455AF740}" srcOrd="4" destOrd="0" presId="urn:microsoft.com/office/officeart/2005/8/layout/process1"/>
    <dgm:cxn modelId="{25B9C96F-9667-4A0C-A41C-A75D65692CD9}" type="presParOf" srcId="{97589D79-D410-4A7C-9456-112654198493}" destId="{50011F66-1995-4A70-8F85-2F88E2D118B7}" srcOrd="5" destOrd="0" presId="urn:microsoft.com/office/officeart/2005/8/layout/process1"/>
    <dgm:cxn modelId="{E89CFFBB-C3A6-416A-802B-8246D6C49A53}" type="presParOf" srcId="{50011F66-1995-4A70-8F85-2F88E2D118B7}" destId="{16744151-5D26-4772-8BC6-AB0AF7B604F2}" srcOrd="0" destOrd="0" presId="urn:microsoft.com/office/officeart/2005/8/layout/process1"/>
    <dgm:cxn modelId="{8B560467-0D2E-441C-8CE1-1709A3FD9CA4}" type="presParOf" srcId="{97589D79-D410-4A7C-9456-112654198493}" destId="{1D2005F1-13DC-4B61-9E0B-DB71D9BBA2D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FE4A9-3499-4A22-BC55-98D5718F7F26}">
      <dsp:nvSpPr>
        <dsp:cNvPr id="0" name=""/>
        <dsp:cNvSpPr/>
      </dsp:nvSpPr>
      <dsp:spPr>
        <a:xfrm>
          <a:off x="7952" y="241628"/>
          <a:ext cx="1646080" cy="429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รอบ 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3 </a:t>
          </a: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เดือน</a:t>
          </a:r>
          <a:endParaRPr lang="th-TH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20546" y="254222"/>
        <a:ext cx="1620892" cy="404808"/>
      </dsp:txXfrm>
    </dsp:sp>
    <dsp:sp modelId="{7369B04B-641A-4A73-8C08-9438495A02C6}">
      <dsp:nvSpPr>
        <dsp:cNvPr id="0" name=""/>
        <dsp:cNvSpPr/>
      </dsp:nvSpPr>
      <dsp:spPr>
        <a:xfrm>
          <a:off x="1758164" y="252512"/>
          <a:ext cx="348969" cy="408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500" kern="1200"/>
        </a:p>
      </dsp:txBody>
      <dsp:txXfrm>
        <a:off x="1758164" y="334158"/>
        <a:ext cx="244278" cy="244936"/>
      </dsp:txXfrm>
    </dsp:sp>
    <dsp:sp modelId="{C1C8DBFB-402D-4637-834E-03858ADF861B}">
      <dsp:nvSpPr>
        <dsp:cNvPr id="0" name=""/>
        <dsp:cNvSpPr/>
      </dsp:nvSpPr>
      <dsp:spPr>
        <a:xfrm>
          <a:off x="2312465" y="241628"/>
          <a:ext cx="1646080" cy="42999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รอบ 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6 </a:t>
          </a: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เดือน</a:t>
          </a:r>
          <a:endParaRPr lang="th-TH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5059" y="254222"/>
        <a:ext cx="1620892" cy="404808"/>
      </dsp:txXfrm>
    </dsp:sp>
    <dsp:sp modelId="{B2CDEF12-28C5-4843-814C-5317D75F9654}">
      <dsp:nvSpPr>
        <dsp:cNvPr id="0" name=""/>
        <dsp:cNvSpPr/>
      </dsp:nvSpPr>
      <dsp:spPr>
        <a:xfrm>
          <a:off x="4219916" y="252512"/>
          <a:ext cx="348969" cy="408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500" kern="1200"/>
        </a:p>
      </dsp:txBody>
      <dsp:txXfrm>
        <a:off x="4219916" y="334158"/>
        <a:ext cx="244278" cy="244936"/>
      </dsp:txXfrm>
    </dsp:sp>
    <dsp:sp modelId="{41478703-64A3-478D-A53A-19F8455AF740}">
      <dsp:nvSpPr>
        <dsp:cNvPr id="0" name=""/>
        <dsp:cNvSpPr/>
      </dsp:nvSpPr>
      <dsp:spPr>
        <a:xfrm>
          <a:off x="4616978" y="241628"/>
          <a:ext cx="1646080" cy="429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รอบ 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9 </a:t>
          </a: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เดือน</a:t>
          </a:r>
          <a:endParaRPr lang="th-TH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9572" y="254222"/>
        <a:ext cx="1620892" cy="404808"/>
      </dsp:txXfrm>
    </dsp:sp>
    <dsp:sp modelId="{50011F66-1995-4A70-8F85-2F88E2D118B7}">
      <dsp:nvSpPr>
        <dsp:cNvPr id="0" name=""/>
        <dsp:cNvSpPr/>
      </dsp:nvSpPr>
      <dsp:spPr>
        <a:xfrm>
          <a:off x="6427666" y="252512"/>
          <a:ext cx="348969" cy="408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500" kern="1200"/>
        </a:p>
      </dsp:txBody>
      <dsp:txXfrm>
        <a:off x="6427666" y="334158"/>
        <a:ext cx="244278" cy="244936"/>
      </dsp:txXfrm>
    </dsp:sp>
    <dsp:sp modelId="{1D2005F1-13DC-4B61-9E0B-DB71D9BBA2D8}">
      <dsp:nvSpPr>
        <dsp:cNvPr id="0" name=""/>
        <dsp:cNvSpPr/>
      </dsp:nvSpPr>
      <dsp:spPr>
        <a:xfrm>
          <a:off x="6921491" y="241628"/>
          <a:ext cx="1646080" cy="429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รอบ 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12 </a:t>
          </a: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เดือน</a:t>
          </a:r>
          <a:endParaRPr lang="th-TH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34085" y="254222"/>
        <a:ext cx="1620892" cy="404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0.03767</cdr:x>
      <cdr:y>0.69341</cdr:y>
    </cdr:from>
    <cdr:to>
      <cdr:x>0.93812</cdr:x>
      <cdr:y>0.70531</cdr:y>
    </cdr:to>
    <cdr:cxnSp macro="">
      <cdr:nvCxnSpPr>
        <cdr:cNvPr id="11" name="ลูกศรเชื่อมต่อแบบตรง 10">
          <a:extLst xmlns:a="http://schemas.openxmlformats.org/drawingml/2006/main">
            <a:ext uri="{FF2B5EF4-FFF2-40B4-BE49-F238E27FC236}">
              <a16:creationId xmlns:a16="http://schemas.microsoft.com/office/drawing/2014/main" xmlns="" id="{EAFE1BE0-C338-49C0-9E88-D4CB387AEC13}"/>
            </a:ext>
          </a:extLst>
        </cdr:cNvPr>
        <cdr:cNvCxnSpPr/>
      </cdr:nvCxnSpPr>
      <cdr:spPr>
        <a:xfrm xmlns:a="http://schemas.openxmlformats.org/drawingml/2006/main">
          <a:off x="289311" y="2909169"/>
          <a:ext cx="6915257" cy="4992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0.93138</cdr:x>
      <cdr:y>0.65447</cdr:y>
    </cdr:from>
    <cdr:to>
      <cdr:x>0.99107</cdr:x>
      <cdr:y>0.71399</cdr:y>
    </cdr:to>
    <cdr:sp macro="" textlink="">
      <cdr:nvSpPr>
        <cdr:cNvPr id="12" name="กล่องข้อความ 11">
          <a:extLst xmlns:a="http://schemas.openxmlformats.org/drawingml/2006/main">
            <a:ext uri="{FF2B5EF4-FFF2-40B4-BE49-F238E27FC236}">
              <a16:creationId xmlns:a16="http://schemas.microsoft.com/office/drawing/2014/main" xmlns="" id="{88708800-8F54-4795-A57F-D828E22D992F}"/>
            </a:ext>
          </a:extLst>
        </cdr:cNvPr>
        <cdr:cNvSpPr txBox="1"/>
      </cdr:nvSpPr>
      <cdr:spPr>
        <a:xfrm xmlns:a="http://schemas.openxmlformats.org/drawingml/2006/main">
          <a:off x="7152809" y="2745792"/>
          <a:ext cx="458378" cy="249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2000" b="1" dirty="0">
              <a:solidFill>
                <a:srgbClr val="FF0000"/>
              </a:solidFill>
            </a:rPr>
            <a:t>17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0.04501</cdr:x>
      <cdr:y>0.06667</cdr:y>
    </cdr:from>
    <cdr:to>
      <cdr:x>0.98124</cdr:x>
      <cdr:y>0.06667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370384" y="144015"/>
          <a:ext cx="7704856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0.58672</cdr:x>
      <cdr:y>0.05714</cdr:y>
    </cdr:from>
    <cdr:to>
      <cdr:x>0.70921</cdr:x>
      <cdr:y>0.84248</cdr:y>
    </cdr:to>
    <cdr:sp macro="" textlink="">
      <cdr:nvSpPr>
        <cdr:cNvPr id="2" name="สี่เหลี่ยมผืนผ้า 1"/>
        <cdr:cNvSpPr/>
      </cdr:nvSpPr>
      <cdr:spPr>
        <a:xfrm xmlns:a="http://schemas.openxmlformats.org/drawingml/2006/main">
          <a:off x="4906888" y="144016"/>
          <a:ext cx="1024417" cy="19792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0.04794</cdr:x>
      <cdr:y>0.17892</cdr:y>
    </cdr:from>
    <cdr:to>
      <cdr:x>0.98418</cdr:x>
      <cdr:y>0.17892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400915" y="412286"/>
          <a:ext cx="783003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0.08952</cdr:x>
      <cdr:y>0.32389</cdr:y>
    </cdr:from>
    <cdr:to>
      <cdr:x>0.89693</cdr:x>
      <cdr:y>0.32389</cdr:y>
    </cdr:to>
    <cdr:cxnSp macro="">
      <cdr:nvCxnSpPr>
        <cdr:cNvPr id="3" name="ตัวเชื่อมต่อตรง 2">
          <a:extLst xmlns:a="http://schemas.openxmlformats.org/drawingml/2006/main">
            <a:ext uri="{FF2B5EF4-FFF2-40B4-BE49-F238E27FC236}">
              <a16:creationId xmlns:a16="http://schemas.microsoft.com/office/drawing/2014/main" xmlns="" id="{7EECE66E-6C7B-4FEC-9F31-0EF45BFBDEB7}"/>
            </a:ext>
          </a:extLst>
        </cdr:cNvPr>
        <cdr:cNvCxnSpPr/>
      </cdr:nvCxnSpPr>
      <cdr:spPr>
        <a:xfrm xmlns:a="http://schemas.openxmlformats.org/drawingml/2006/main">
          <a:off x="500317" y="1088405"/>
          <a:ext cx="4512522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0.10947</cdr:x>
      <cdr:y>0.32135</cdr:y>
    </cdr:from>
    <cdr:to>
      <cdr:x>0.91688</cdr:x>
      <cdr:y>0.32135</cdr:y>
    </cdr:to>
    <cdr:cxnSp macro="">
      <cdr:nvCxnSpPr>
        <cdr:cNvPr id="3" name="ตัวเชื่อมต่อตรง 2">
          <a:extLst xmlns:a="http://schemas.openxmlformats.org/drawingml/2006/main">
            <a:ext uri="{FF2B5EF4-FFF2-40B4-BE49-F238E27FC236}">
              <a16:creationId xmlns:a16="http://schemas.microsoft.com/office/drawing/2014/main" xmlns="" id="{A8D00A2D-471B-4B31-B358-454C9811E96F}"/>
            </a:ext>
          </a:extLst>
        </cdr:cNvPr>
        <cdr:cNvCxnSpPr/>
      </cdr:nvCxnSpPr>
      <cdr:spPr>
        <a:xfrm xmlns:a="http://schemas.openxmlformats.org/drawingml/2006/main">
          <a:off x="417798" y="861951"/>
          <a:ext cx="3081419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0.04501</cdr:x>
      <cdr:y>0.24022</cdr:y>
    </cdr:from>
    <cdr:to>
      <cdr:x>0.97249</cdr:x>
      <cdr:y>0.24022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370442" y="591927"/>
          <a:ext cx="763279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0.94017</cdr:x>
      <cdr:y>0.10936</cdr:y>
    </cdr:from>
    <cdr:to>
      <cdr:x>1</cdr:x>
      <cdr:y>0.2317</cdr:y>
    </cdr:to>
    <cdr:sp macro="" textlink="">
      <cdr:nvSpPr>
        <cdr:cNvPr id="6" name="Text Box 6"/>
        <cdr:cNvSpPr txBox="1"/>
      </cdr:nvSpPr>
      <cdr:spPr>
        <a:xfrm xmlns:a="http://schemas.openxmlformats.org/drawingml/2006/main">
          <a:off x="7920880" y="238733"/>
          <a:ext cx="504056" cy="267062"/>
        </a:xfrm>
        <a:prstGeom xmlns:a="http://schemas.openxmlformats.org/drawingml/2006/main" prst="rect">
          <a:avLst/>
        </a:prstGeom>
        <a:solidFill xmlns:a="http://schemas.openxmlformats.org/drawingml/2006/main">
          <a:srgbClr val="99FFCC"/>
        </a:solidFill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2.05</a:t>
          </a:r>
          <a:endParaRPr lang="th-TH" sz="1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cdr:txBody>
    </cdr:sp>
  </cdr:relSizeAnchor>
  <cdr:relSizeAnchor xmlns:cdr="http://schemas.openxmlformats.org/drawingml/2006/chartDrawing">
    <cdr:from>
      <cdr:x>0.59063</cdr:x>
      <cdr:y>0.03604</cdr:y>
    </cdr:from>
    <cdr:to>
      <cdr:x>0.71437</cdr:x>
      <cdr:y>0.73738</cdr:y>
    </cdr:to>
    <cdr:sp macro="" textlink="">
      <cdr:nvSpPr>
        <cdr:cNvPr id="3" name="สี่เหลี่ยมผืนผ้า 2"/>
        <cdr:cNvSpPr/>
      </cdr:nvSpPr>
      <cdr:spPr>
        <a:xfrm xmlns:a="http://schemas.openxmlformats.org/drawingml/2006/main">
          <a:off x="4978896" y="88813"/>
          <a:ext cx="1043117" cy="17281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0.93142</cdr:x>
      <cdr:y>0.39956</cdr:y>
    </cdr:from>
    <cdr:to>
      <cdr:x>0.98202</cdr:x>
      <cdr:y>0.51663</cdr:y>
    </cdr:to>
    <cdr:sp macro="" textlink="">
      <cdr:nvSpPr>
        <cdr:cNvPr id="4" name="สี่เหลี่ยมผืนผ้า 3"/>
        <cdr:cNvSpPr/>
      </cdr:nvSpPr>
      <cdr:spPr>
        <a:xfrm xmlns:a="http://schemas.openxmlformats.org/drawingml/2006/main">
          <a:off x="7851623" y="779667"/>
          <a:ext cx="426546" cy="2284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CC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sz="1400" b="1" dirty="0" smtClean="0">
              <a:solidFill>
                <a:srgbClr val="FF0000"/>
              </a:solidFill>
            </a:rPr>
            <a:t>2.05</a:t>
          </a:r>
          <a:endParaRPr lang="th-TH" sz="1400" b="1" dirty="0">
            <a:solidFill>
              <a:srgbClr val="FF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0.04817</cdr:x>
      <cdr:y>0.42424</cdr:y>
    </cdr:from>
    <cdr:to>
      <cdr:x>0.98559</cdr:x>
      <cdr:y>0.42424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395881" y="1008112"/>
          <a:ext cx="770489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0.95054</cdr:x>
      <cdr:y>0.39394</cdr:y>
    </cdr:from>
    <cdr:to>
      <cdr:x>1</cdr:x>
      <cdr:y>0.51515</cdr:y>
    </cdr:to>
    <cdr:sp macro="" textlink="">
      <cdr:nvSpPr>
        <cdr:cNvPr id="4" name="Text Box 6"/>
        <cdr:cNvSpPr txBox="1"/>
      </cdr:nvSpPr>
      <cdr:spPr>
        <a:xfrm xmlns:a="http://schemas.openxmlformats.org/drawingml/2006/main">
          <a:off x="7812705" y="936104"/>
          <a:ext cx="406524" cy="288027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30</a:t>
          </a:r>
          <a:endParaRPr lang="th-TH" sz="1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cdr:txBody>
    </cdr:sp>
  </cdr:relSizeAnchor>
  <cdr:relSizeAnchor xmlns:cdr="http://schemas.openxmlformats.org/drawingml/2006/chartDrawing">
    <cdr:from>
      <cdr:x>0.60886</cdr:x>
      <cdr:y>0.18182</cdr:y>
    </cdr:from>
    <cdr:to>
      <cdr:x>0.69647</cdr:x>
      <cdr:y>0.81819</cdr:y>
    </cdr:to>
    <cdr:sp macro="" textlink="">
      <cdr:nvSpPr>
        <cdr:cNvPr id="2" name="สี่เหลี่ยมผืนผ้า 1"/>
        <cdr:cNvSpPr/>
      </cdr:nvSpPr>
      <cdr:spPr>
        <a:xfrm xmlns:a="http://schemas.openxmlformats.org/drawingml/2006/main">
          <a:off x="5004393" y="432048"/>
          <a:ext cx="720089" cy="1512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0.94324</cdr:x>
      <cdr:y>0.43533</cdr:y>
    </cdr:from>
    <cdr:to>
      <cdr:x>0.98629</cdr:x>
      <cdr:y>0.55142</cdr:y>
    </cdr:to>
    <cdr:sp macro="" textlink="">
      <cdr:nvSpPr>
        <cdr:cNvPr id="2" name="Text Box 6"/>
        <cdr:cNvSpPr txBox="1"/>
      </cdr:nvSpPr>
      <cdr:spPr>
        <a:xfrm xmlns:a="http://schemas.openxmlformats.org/drawingml/2006/main">
          <a:off x="7888601" y="1080118"/>
          <a:ext cx="360039" cy="28803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30</a:t>
          </a:r>
          <a:endParaRPr lang="th-TH" sz="1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0.0477</cdr:x>
      <cdr:y>0.30173</cdr:y>
    </cdr:from>
    <cdr:to>
      <cdr:x>0.98394</cdr:x>
      <cdr:y>0.30173</cdr:y>
    </cdr:to>
    <cdr:cxnSp macro="">
      <cdr:nvCxnSpPr>
        <cdr:cNvPr id="2" name="ตัวเชื่อมต่อตรง 1"/>
        <cdr:cNvCxnSpPr/>
      </cdr:nvCxnSpPr>
      <cdr:spPr>
        <a:xfrm xmlns:a="http://schemas.openxmlformats.org/drawingml/2006/main">
          <a:off x="392533" y="792088"/>
          <a:ext cx="7704881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0.95769</cdr:x>
      <cdr:y>0.24687</cdr:y>
    </cdr:from>
    <cdr:to>
      <cdr:x>0.99943</cdr:x>
      <cdr:y>0.35659</cdr:y>
    </cdr:to>
    <cdr:sp macro="" textlink="">
      <cdr:nvSpPr>
        <cdr:cNvPr id="3" name="สี่เหลี่ยมผืนผ้า 2"/>
        <cdr:cNvSpPr/>
      </cdr:nvSpPr>
      <cdr:spPr>
        <a:xfrm xmlns:a="http://schemas.openxmlformats.org/drawingml/2006/main">
          <a:off x="7881424" y="648072"/>
          <a:ext cx="343503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tx1"/>
              </a:solidFill>
            </a:rPr>
            <a:t>50</a:t>
          </a:r>
          <a:endParaRPr lang="th-TH" b="1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0.04418</cdr:x>
      <cdr:y>0.16027</cdr:y>
    </cdr:from>
    <cdr:to>
      <cdr:x>0.98168</cdr:x>
      <cdr:y>0.16027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360040" y="446904"/>
          <a:ext cx="7639611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0.59205</cdr:x>
      <cdr:y>0.05698</cdr:y>
    </cdr:from>
    <cdr:to>
      <cdr:x>0.70961</cdr:x>
      <cdr:y>0.77109</cdr:y>
    </cdr:to>
    <cdr:sp macro="" textlink="">
      <cdr:nvSpPr>
        <cdr:cNvPr id="2" name="สี่เหลี่ยมผืนผ้า 1"/>
        <cdr:cNvSpPr/>
      </cdr:nvSpPr>
      <cdr:spPr>
        <a:xfrm xmlns:a="http://schemas.openxmlformats.org/drawingml/2006/main">
          <a:off x="4824536" y="158872"/>
          <a:ext cx="958017" cy="19912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45912-3B27-4D2B-97DB-01E37A9E9BD4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8CB30-E037-45B5-B6D3-FFFE0F91AD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97522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104864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93AE9-11D1-43BA-ADB9-9D1ADB448FF0}" type="datetimeFigureOut">
              <a:rPr lang="th-TH" smtClean="0"/>
              <a:pPr/>
              <a:t>08/08/62</a:t>
            </a:fld>
            <a:endParaRPr lang="th-TH"/>
          </a:p>
        </p:txBody>
      </p:sp>
      <p:sp>
        <p:nvSpPr>
          <p:cNvPr id="104864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104864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104864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104864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15BDA-66C9-477F-B9ED-AFE8FC7A5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3639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15BDA-66C9-477F-B9ED-AFE8FC7A5A0F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404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  <p:sp>
        <p:nvSpPr>
          <p:cNvPr id="30724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2192F-0F89-45CD-8FE9-9106FC53D669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276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3118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092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1048616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104861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2E58-E624-43C6-81AB-DC5BB6D7F190}" type="datetime1">
              <a:rPr lang="th-TH" smtClean="0"/>
              <a:t>08/08/62</a:t>
            </a:fld>
            <a:endParaRPr lang="th-TH"/>
          </a:p>
        </p:txBody>
      </p:sp>
      <p:sp>
        <p:nvSpPr>
          <p:cNvPr id="104861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4861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064B-2F0D-4652-AD5B-D3C56184C2B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1048632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104863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48C7-8063-4B3C-B828-DB3821149708}" type="datetime1">
              <a:rPr lang="th-TH" smtClean="0"/>
              <a:t>08/08/62</a:t>
            </a:fld>
            <a:endParaRPr lang="th-TH"/>
          </a:p>
        </p:txBody>
      </p:sp>
      <p:sp>
        <p:nvSpPr>
          <p:cNvPr id="104863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4863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064B-2F0D-4652-AD5B-D3C56184C2B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1048608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1048609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1CB7-2F4C-4BE1-922C-4A3CF3AC7B70}" type="datetime1">
              <a:rPr lang="th-TH" smtClean="0"/>
              <a:t>08/08/62</a:t>
            </a:fld>
            <a:endParaRPr lang="th-TH"/>
          </a:p>
        </p:txBody>
      </p:sp>
      <p:sp>
        <p:nvSpPr>
          <p:cNvPr id="1048610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4861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064B-2F0D-4652-AD5B-D3C56184C2B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0F8E7-CE22-4E6B-B5AB-0EAA34BEC029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08/08/62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82E80-88DB-4BF6-BEBD-B8BAF6F059E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557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9F33C-296E-4FF1-94CF-9DACA7955448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08/08/62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82E80-88DB-4BF6-BEBD-B8BAF6F059E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909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2B6EE-AE95-4C18-AFC9-BB4A025F255F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08/08/62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82E80-88DB-4BF6-BEBD-B8BAF6F059E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2420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E4B7C-1BF2-4970-B6E0-52FBB4E327AC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08/08/62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82E80-88DB-4BF6-BEBD-B8BAF6F059E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9197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AC675-82E4-498E-8A25-802CC3786567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08/08/62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82E80-88DB-4BF6-BEBD-B8BAF6F059E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6707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7AA28-C926-4443-98B8-BF10B6338D83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08/08/62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82E80-88DB-4BF6-BEBD-B8BAF6F059E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618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1420D-6825-4841-B6CE-2C2074E0AF11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08/08/62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82E80-88DB-4BF6-BEBD-B8BAF6F059E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844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04617-52C2-4399-8FFC-9250F2680644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08/08/62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82E80-88DB-4BF6-BEBD-B8BAF6F059E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174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1048582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104858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68A5-FED5-48CF-82F5-CC6A3E43852B}" type="datetime1">
              <a:rPr lang="th-TH" smtClean="0"/>
              <a:t>08/08/62</a:t>
            </a:fld>
            <a:endParaRPr lang="th-TH"/>
          </a:p>
        </p:txBody>
      </p:sp>
      <p:sp>
        <p:nvSpPr>
          <p:cNvPr id="104858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4858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064B-2F0D-4652-AD5B-D3C56184C2B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2BCD7-CC2E-4F50-9E40-9C3784109C0F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08/08/62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82E80-88DB-4BF6-BEBD-B8BAF6F059E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7607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1271D-995C-4227-9EF8-B438C37AF63B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08/08/62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82E80-88DB-4BF6-BEBD-B8BAF6F059E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4960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F8ACF-E4BD-4462-BD00-9F88326A3484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08/08/62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82E80-88DB-4BF6-BEBD-B8BAF6F059E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2272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th-TH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th-TH"/>
              <a:pPr/>
              <a:t>08/08/62</a:t>
            </a:fld>
            <a:endParaRPr kumimoji="0" lang="th-TH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h-TH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th-TH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87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1048627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48628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63A1-9CD6-4C37-B96A-56D6406DB7D8}" type="datetime1">
              <a:rPr lang="th-TH" smtClean="0"/>
              <a:t>08/08/62</a:t>
            </a:fld>
            <a:endParaRPr lang="th-TH"/>
          </a:p>
        </p:txBody>
      </p:sp>
      <p:sp>
        <p:nvSpPr>
          <p:cNvPr id="1048629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48630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064B-2F0D-4652-AD5B-D3C56184C2B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1048590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1048591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1048592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3A4A-7064-408F-AA2F-B8FDFF40DEA3}" type="datetime1">
              <a:rPr lang="th-TH" smtClean="0"/>
              <a:t>08/08/62</a:t>
            </a:fld>
            <a:endParaRPr lang="th-TH"/>
          </a:p>
        </p:txBody>
      </p:sp>
      <p:sp>
        <p:nvSpPr>
          <p:cNvPr id="1048593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48594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064B-2F0D-4652-AD5B-D3C56184C2B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1048596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48597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1048598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48599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1048600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69C-2F71-4004-B01D-9232933CA669}" type="datetime1">
              <a:rPr lang="th-TH" smtClean="0"/>
              <a:t>08/08/62</a:t>
            </a:fld>
            <a:endParaRPr lang="th-TH"/>
          </a:p>
        </p:txBody>
      </p:sp>
      <p:sp>
        <p:nvSpPr>
          <p:cNvPr id="1048601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48602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064B-2F0D-4652-AD5B-D3C56184C2B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1048604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262-0BCD-4D93-B14B-E6200EC7F6A3}" type="datetime1">
              <a:rPr lang="th-TH" smtClean="0"/>
              <a:t>08/08/62</a:t>
            </a:fld>
            <a:endParaRPr lang="th-TH"/>
          </a:p>
        </p:txBody>
      </p:sp>
      <p:sp>
        <p:nvSpPr>
          <p:cNvPr id="1048605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48606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064B-2F0D-4652-AD5B-D3C56184C2B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A696-C80D-48D7-8A8E-E8665A0C6E2C}" type="datetime1">
              <a:rPr lang="th-TH" smtClean="0"/>
              <a:t>08/08/62</a:t>
            </a:fld>
            <a:endParaRPr lang="th-TH"/>
          </a:p>
        </p:txBody>
      </p:sp>
      <p:sp>
        <p:nvSpPr>
          <p:cNvPr id="104861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4861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064B-2F0D-4652-AD5B-D3C56184C2B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1048637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1048638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48639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EFBF-886F-4868-9583-8A5D56C8ED6F}" type="datetime1">
              <a:rPr lang="th-TH" smtClean="0"/>
              <a:t>08/08/62</a:t>
            </a:fld>
            <a:endParaRPr lang="th-TH"/>
          </a:p>
        </p:txBody>
      </p:sp>
      <p:sp>
        <p:nvSpPr>
          <p:cNvPr id="1048640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48641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064B-2F0D-4652-AD5B-D3C56184C2B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1048621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1048622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48623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1841-4AFE-4C79-B515-6A4E14E6158C}" type="datetime1">
              <a:rPr lang="th-TH" smtClean="0"/>
              <a:t>08/08/62</a:t>
            </a:fld>
            <a:endParaRPr lang="th-TH"/>
          </a:p>
        </p:txBody>
      </p:sp>
      <p:sp>
        <p:nvSpPr>
          <p:cNvPr id="1048624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48625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064B-2F0D-4652-AD5B-D3C56184C2B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1048577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1048578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23F7A-3F93-4329-8F06-5E86B1251853}" type="datetime1">
              <a:rPr lang="th-TH" smtClean="0"/>
              <a:t>08/08/62</a:t>
            </a:fld>
            <a:endParaRPr lang="th-TH"/>
          </a:p>
        </p:txBody>
      </p:sp>
      <p:sp>
        <p:nvSpPr>
          <p:cNvPr id="1048579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048580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6064B-2F0D-4652-AD5B-D3C56184C2B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A697C-0F58-4978-A19A-F44272D93324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08/08/62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82E80-88DB-4BF6-BEBD-B8BAF6F059E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441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image" Target="../media/image47.png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0"/>
            <a:ext cx="9144001" cy="4445939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3" cstate="print">
            <a:lum bright="20000" contrast="-40000"/>
          </a:blip>
          <a:srcRect t="20971" b="22594"/>
          <a:stretch/>
        </p:blipFill>
        <p:spPr>
          <a:xfrm>
            <a:off x="-4627" y="17932"/>
            <a:ext cx="9148627" cy="5146106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/>
          <a:stretch/>
        </p:blipFill>
        <p:spPr>
          <a:xfrm>
            <a:off x="0" y="3402491"/>
            <a:ext cx="9134340" cy="107038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" y="1206652"/>
            <a:ext cx="9143999" cy="10410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สรุปผลการตรวจราชการฯ กรณีปกติ รอบที่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ปี 2562  </a:t>
            </a:r>
            <a:br>
              <a:rPr lang="th-TH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เขตสุขภาพที่  3</a:t>
            </a:r>
            <a:endParaRPr lang="th-TH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6" name="กลุ่ม 9"/>
          <p:cNvGrpSpPr/>
          <p:nvPr/>
        </p:nvGrpSpPr>
        <p:grpSpPr>
          <a:xfrm>
            <a:off x="0" y="4449132"/>
            <a:ext cx="9144000" cy="676870"/>
            <a:chOff x="0" y="5687486"/>
            <a:chExt cx="12192000" cy="1147179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5" cstate="print">
              <a:lum contrast="40000"/>
            </a:blip>
            <a:stretch>
              <a:fillRect/>
            </a:stretch>
          </p:blipFill>
          <p:spPr>
            <a:xfrm>
              <a:off x="0" y="5691735"/>
              <a:ext cx="7780626" cy="1142930"/>
            </a:xfrm>
            <a:prstGeom prst="rect">
              <a:avLst/>
            </a:prstGeom>
          </p:spPr>
        </p:pic>
        <p:pic>
          <p:nvPicPr>
            <p:cNvPr id="9" name="รูปภาพ 8"/>
            <p:cNvPicPr>
              <a:picLocks noChangeAspect="1"/>
            </p:cNvPicPr>
            <p:nvPr/>
          </p:nvPicPr>
          <p:blipFill rotWithShape="1">
            <a:blip r:embed="rId5" cstate="print">
              <a:lum contrast="40000"/>
            </a:blip>
            <a:srcRect r="39581"/>
            <a:stretch/>
          </p:blipFill>
          <p:spPr>
            <a:xfrm>
              <a:off x="7456776" y="5687486"/>
              <a:ext cx="4735224" cy="1142928"/>
            </a:xfrm>
            <a:prstGeom prst="rect">
              <a:avLst/>
            </a:prstGeom>
          </p:spPr>
        </p:pic>
      </p:grpSp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lum bright="-20000" contrast="40000"/>
          </a:blip>
          <a:stretch>
            <a:fillRect/>
          </a:stretch>
        </p:blipFill>
        <p:spPr>
          <a:xfrm>
            <a:off x="5592583" y="2068639"/>
            <a:ext cx="3551418" cy="2014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7" cstate="print">
            <a:lum bright="-20000" contrast="40000"/>
          </a:blip>
          <a:stretch>
            <a:fillRect/>
          </a:stretch>
        </p:blipFill>
        <p:spPr>
          <a:xfrm>
            <a:off x="8032103" y="3257585"/>
            <a:ext cx="293844" cy="97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8" cstate="print">
            <a:lum bright="-20000" contrast="40000"/>
          </a:blip>
          <a:stretch>
            <a:fillRect/>
          </a:stretch>
        </p:blipFill>
        <p:spPr>
          <a:xfrm>
            <a:off x="8392138" y="3270484"/>
            <a:ext cx="294662" cy="955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9" cstate="print">
            <a:lum bright="-20000" contrast="40000"/>
          </a:blip>
          <a:stretch>
            <a:fillRect/>
          </a:stretch>
        </p:blipFill>
        <p:spPr>
          <a:xfrm>
            <a:off x="200225" y="3421684"/>
            <a:ext cx="1035811" cy="844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0" cstate="print">
            <a:lum bright="-20000" contrast="40000"/>
          </a:blip>
          <a:stretch>
            <a:fillRect/>
          </a:stretch>
        </p:blipFill>
        <p:spPr>
          <a:xfrm>
            <a:off x="3079919" y="3333666"/>
            <a:ext cx="1057003" cy="887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1" cstate="print">
            <a:lum contrast="40000"/>
          </a:blip>
          <a:stretch>
            <a:fillRect/>
          </a:stretch>
        </p:blipFill>
        <p:spPr>
          <a:xfrm>
            <a:off x="1966753" y="3511115"/>
            <a:ext cx="521660" cy="71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2" cstate="print">
            <a:lum bright="-20000" contrast="40000"/>
          </a:blip>
          <a:stretch>
            <a:fillRect/>
          </a:stretch>
        </p:blipFill>
        <p:spPr>
          <a:xfrm>
            <a:off x="1701511" y="3511115"/>
            <a:ext cx="378343" cy="688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3" cstate="print">
            <a:lum contrast="40000"/>
          </a:blip>
          <a:stretch>
            <a:fillRect/>
          </a:stretch>
        </p:blipFill>
        <p:spPr>
          <a:xfrm>
            <a:off x="5048339" y="3301540"/>
            <a:ext cx="309720" cy="96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4" cstate="print">
            <a:lum contrast="40000"/>
          </a:blip>
          <a:stretch>
            <a:fillRect/>
          </a:stretch>
        </p:blipFill>
        <p:spPr>
          <a:xfrm>
            <a:off x="4802441" y="3314584"/>
            <a:ext cx="360789" cy="925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5" cstate="print">
            <a:lum contrast="40000"/>
          </a:blip>
          <a:stretch>
            <a:fillRect/>
          </a:stretch>
        </p:blipFill>
        <p:spPr>
          <a:xfrm>
            <a:off x="5845612" y="3272129"/>
            <a:ext cx="946796" cy="96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สี่เหลี่ยมผืนผ้า 3"/>
          <p:cNvSpPr/>
          <p:nvPr/>
        </p:nvSpPr>
        <p:spPr>
          <a:xfrm>
            <a:off x="2561539" y="2286620"/>
            <a:ext cx="40266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cs typeface="TH SarabunPSK" pitchFamily="34" charset="-34"/>
              </a:rPr>
              <a:t>จังหวัดอุทัยธานี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7-9</a:t>
            </a:r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สิงหาคม 2562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2706" name="Picture 2" descr="à¸à¸¥à¸à¸²à¸£à¸à¹à¸à¸«à¸²à¸£à¸¹à¸à¸ à¸²à¸à¸ªà¸³à¸«à¸£à¸±à¸ logo à¹à¸à¸à¸ªà¸¸à¸à¸ à¸²à¸à¸à¸µà¹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38" y="51470"/>
            <a:ext cx="486841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2"/>
          </p:nvPr>
        </p:nvSpPr>
        <p:spPr>
          <a:xfrm>
            <a:off x="6686872" y="4767267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82E80-88DB-4BF6-BEBD-B8BAF6F059E9}" type="slidenum">
              <a:rPr kumimoji="0" lang="th-TH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21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0"/>
          <p:cNvGraphicFramePr>
            <a:graphicFrameLocks/>
          </p:cNvGraphicFramePr>
          <p:nvPr>
            <p:extLst/>
          </p:nvPr>
        </p:nvGraphicFramePr>
        <p:xfrm>
          <a:off x="336550" y="1130300"/>
          <a:ext cx="7304088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สี่เหลี่ยมผืนผ้ามุมมน 5"/>
          <p:cNvSpPr/>
          <p:nvPr/>
        </p:nvSpPr>
        <p:spPr>
          <a:xfrm>
            <a:off x="2339752" y="195263"/>
            <a:ext cx="5688236" cy="7207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สถานการณ์เด็ก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0-5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ปีสูงดีสมส่วน ปี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2562 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จังหวัดอุทัยธานี</a:t>
            </a:r>
          </a:p>
        </p:txBody>
      </p:sp>
      <p:sp>
        <p:nvSpPr>
          <p:cNvPr id="26628" name="สี่เหลี่ยมผืนผ้า 9"/>
          <p:cNvSpPr>
            <a:spLocks noChangeArrowheads="1"/>
          </p:cNvSpPr>
          <p:nvPr/>
        </p:nvSpPr>
        <p:spPr bwMode="auto">
          <a:xfrm>
            <a:off x="7486288" y="2211710"/>
            <a:ext cx="1185862" cy="33813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สูงดีสมส่วน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57%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>
            <a:off x="755576" y="2355726"/>
            <a:ext cx="661035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0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23825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รูปห้าเหลี่ยม 9"/>
          <p:cNvSpPr/>
          <p:nvPr/>
        </p:nvSpPr>
        <p:spPr>
          <a:xfrm>
            <a:off x="0" y="195262"/>
            <a:ext cx="2843213" cy="72072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กลุ่มเด็กปฐมวัย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7542138" y="4227934"/>
            <a:ext cx="1601862" cy="46166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8 </a:t>
            </a: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ส.ค.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62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kumimoji="0" lang="th-TH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ต.ค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61-</a:t>
            </a:r>
            <a:r>
              <a:rPr kumimoji="0" lang="th-TH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มิ.ย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62)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10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46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2"/>
          <p:cNvGraphicFramePr>
            <a:graphicFrameLocks/>
          </p:cNvGraphicFramePr>
          <p:nvPr>
            <p:extLst/>
          </p:nvPr>
        </p:nvGraphicFramePr>
        <p:xfrm>
          <a:off x="395537" y="327255"/>
          <a:ext cx="8604002" cy="417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สี่เหลี่ยมผืนผ้ามุมมน 5"/>
          <p:cNvSpPr/>
          <p:nvPr/>
        </p:nvSpPr>
        <p:spPr>
          <a:xfrm>
            <a:off x="2267744" y="195263"/>
            <a:ext cx="5833269" cy="7207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สถานการณ์</a:t>
            </a: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ภาวะโภชนาการ เด็ก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0-5 </a:t>
            </a: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ปี จังหวัดอุทัยธานี ปี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2562 </a:t>
            </a:r>
            <a:endParaRPr kumimoji="0" lang="th-TH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grpSp>
        <p:nvGrpSpPr>
          <p:cNvPr id="27652" name="กลุ่ม 1"/>
          <p:cNvGrpSpPr>
            <a:grpSpLocks/>
          </p:cNvGrpSpPr>
          <p:nvPr/>
        </p:nvGrpSpPr>
        <p:grpSpPr bwMode="auto">
          <a:xfrm>
            <a:off x="8017321" y="2355726"/>
            <a:ext cx="1019175" cy="1149350"/>
            <a:chOff x="7719367" y="2358385"/>
            <a:chExt cx="722245" cy="1149469"/>
          </a:xfrm>
        </p:grpSpPr>
        <p:sp>
          <p:nvSpPr>
            <p:cNvPr id="27659" name="TextBox 12"/>
            <p:cNvSpPr txBox="1">
              <a:spLocks noChangeArrowheads="1"/>
            </p:cNvSpPr>
            <p:nvPr/>
          </p:nvSpPr>
          <p:spPr bwMode="auto">
            <a:xfrm>
              <a:off x="7727237" y="2358385"/>
              <a:ext cx="714375" cy="369332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เตี้ย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&lt;10%</a:t>
              </a:r>
              <a:endParaRPr kumimoji="0" lang="th-TH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27660" name="TextBox 13"/>
            <p:cNvSpPr txBox="1">
              <a:spLocks noChangeArrowheads="1"/>
            </p:cNvSpPr>
            <p:nvPr/>
          </p:nvSpPr>
          <p:spPr bwMode="auto">
            <a:xfrm>
              <a:off x="7719370" y="3138522"/>
              <a:ext cx="714375" cy="369332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ผอม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&lt;5%</a:t>
              </a:r>
              <a:endParaRPr kumimoji="0" lang="th-TH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27661" name="TextBox 16"/>
            <p:cNvSpPr txBox="1">
              <a:spLocks noChangeArrowheads="1"/>
            </p:cNvSpPr>
            <p:nvPr/>
          </p:nvSpPr>
          <p:spPr bwMode="auto">
            <a:xfrm>
              <a:off x="7719367" y="2680561"/>
              <a:ext cx="722245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อ้วน 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&lt;10%</a:t>
              </a:r>
              <a:endParaRPr kumimoji="0" lang="th-TH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4" name="ลูกศรเชื่อมต่อแบบตรง 13"/>
          <p:cNvCxnSpPr/>
          <p:nvPr/>
        </p:nvCxnSpPr>
        <p:spPr>
          <a:xfrm>
            <a:off x="1032321" y="3147814"/>
            <a:ext cx="698500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1045015" y="2571750"/>
            <a:ext cx="6983412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สี่เหลี่ยมผืนผ้า 4"/>
          <p:cNvSpPr/>
          <p:nvPr/>
        </p:nvSpPr>
        <p:spPr>
          <a:xfrm>
            <a:off x="7740650" y="2373313"/>
            <a:ext cx="1019175" cy="6762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7656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23825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รูปห้าเหลี่ยม 15"/>
          <p:cNvSpPr/>
          <p:nvPr/>
        </p:nvSpPr>
        <p:spPr>
          <a:xfrm>
            <a:off x="1" y="195262"/>
            <a:ext cx="2699791" cy="72072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กลุ่มเด็กปฐมวัย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7397676" y="4282602"/>
            <a:ext cx="1601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1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8 ส.ค.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.62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kumimoji="0" lang="th-TH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ต.ค</a:t>
            </a:r>
            <a:r>
              <a:rPr lang="en-US" sz="1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61-</a:t>
            </a:r>
            <a:r>
              <a:rPr kumimoji="0" lang="th-TH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มิ.ย</a:t>
            </a:r>
            <a:r>
              <a:rPr lang="en-US" sz="1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62)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7542138" y="4227934"/>
            <a:ext cx="1601862" cy="46166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8 </a:t>
            </a: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ส.ค.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62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kumimoji="0" lang="th-TH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ต.ค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61-</a:t>
            </a:r>
            <a:r>
              <a:rPr kumimoji="0" lang="th-TH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มิ.ย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62)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11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89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รูปภาพ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865" r="17555" b="5284"/>
          <a:stretch>
            <a:fillRect/>
          </a:stretch>
        </p:blipFill>
        <p:spPr bwMode="auto">
          <a:xfrm>
            <a:off x="19050" y="0"/>
            <a:ext cx="9124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สี่เหลี่ยมผืนผ้า 48"/>
          <p:cNvSpPr/>
          <p:nvPr/>
        </p:nvSpPr>
        <p:spPr>
          <a:xfrm>
            <a:off x="0" y="3370263"/>
            <a:ext cx="9144000" cy="18018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6988" y="0"/>
            <a:ext cx="2252662" cy="5181600"/>
          </a:xfrm>
          <a:prstGeom prst="rect">
            <a:avLst/>
          </a:prstGeom>
          <a:solidFill>
            <a:srgbClr val="FDD7BA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3" name="สี่เหลี่ยมมุมมน 27"/>
          <p:cNvSpPr/>
          <p:nvPr/>
        </p:nvSpPr>
        <p:spPr>
          <a:xfrm>
            <a:off x="34925" y="796925"/>
            <a:ext cx="2151063" cy="320675"/>
          </a:xfrm>
          <a:prstGeom prst="round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หญิงตั้งครรภ์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7" name="สี่เหลี่ยมมุมมน 27"/>
          <p:cNvSpPr/>
          <p:nvPr/>
        </p:nvSpPr>
        <p:spPr>
          <a:xfrm>
            <a:off x="34926" y="1202320"/>
            <a:ext cx="2244724" cy="21936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LBW= </a:t>
            </a:r>
            <a:r>
              <a:rPr lang="en-US" sz="1400" b="1" noProof="0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6.24</a:t>
            </a:r>
            <a:r>
              <a:rPr lang="en-US" sz="1400" b="1" noProof="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% 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(น้อยกว่า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7%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ANC&lt;12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wks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=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70.64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(มากกว่า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65 %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ANC 5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ครั้งตามเกณฑ์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=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65.84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%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    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(มากกว่า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65%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โลหิตจาง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= </a:t>
            </a:r>
            <a:r>
              <a:rPr lang="en-US" sz="1600" b="1" noProof="0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11.91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(น้อยกว่า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16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%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4611688" y="0"/>
            <a:ext cx="2408237" cy="5181600"/>
          </a:xfrm>
          <a:prstGeom prst="rect">
            <a:avLst/>
          </a:prstGeom>
          <a:solidFill>
            <a:srgbClr val="FDD7BA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6227763" y="3125788"/>
            <a:ext cx="301625" cy="47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388" y="3467100"/>
            <a:ext cx="288925" cy="47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500" y="3105150"/>
            <a:ext cx="398463" cy="47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7" cstate="print">
            <a:lum bright="-20000" contrast="20000"/>
          </a:blip>
          <a:stretch>
            <a:fillRect/>
          </a:stretch>
        </p:blipFill>
        <p:spPr>
          <a:xfrm>
            <a:off x="5287963" y="2679700"/>
            <a:ext cx="925512" cy="132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8" name="รูปภาพ 41"/>
          <p:cNvPicPr>
            <a:picLocks noChangeAspect="1"/>
          </p:cNvPicPr>
          <p:nvPr/>
        </p:nvPicPr>
        <p:blipFill>
          <a:blip r:embed="rId8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74613"/>
            <a:ext cx="74882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สี่เหลี่ยมผืนผ้า 42"/>
          <p:cNvSpPr/>
          <p:nvPr/>
        </p:nvSpPr>
        <p:spPr>
          <a:xfrm>
            <a:off x="179388" y="111125"/>
            <a:ext cx="8929687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การบูรณาการดำเนินงาน มหัศจรรย์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1000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วัน  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4" name="สี่เหลี่ยมมุมมน 31"/>
          <p:cNvSpPr/>
          <p:nvPr/>
        </p:nvSpPr>
        <p:spPr>
          <a:xfrm>
            <a:off x="2268538" y="796925"/>
            <a:ext cx="2316162" cy="32067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ตั้งครรภ์และเตรียมคลอด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5" name="สี่เหลี่ยมมุมมน 33"/>
          <p:cNvSpPr/>
          <p:nvPr/>
        </p:nvSpPr>
        <p:spPr>
          <a:xfrm>
            <a:off x="6786563" y="796925"/>
            <a:ext cx="2249487" cy="320675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เด็ก 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-5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ปี</a:t>
            </a:r>
          </a:p>
        </p:txBody>
      </p:sp>
      <p:sp>
        <p:nvSpPr>
          <p:cNvPr id="16" name="สี่เหลี่ยมมุมมน 20"/>
          <p:cNvSpPr/>
          <p:nvPr/>
        </p:nvSpPr>
        <p:spPr>
          <a:xfrm>
            <a:off x="4660900" y="788988"/>
            <a:ext cx="2071688" cy="32226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คลอดและหลังคลอด</a:t>
            </a:r>
          </a:p>
        </p:txBody>
      </p:sp>
      <p:sp>
        <p:nvSpPr>
          <p:cNvPr id="18" name="สี่เหลี่ยมมุมมน 31"/>
          <p:cNvSpPr/>
          <p:nvPr/>
        </p:nvSpPr>
        <p:spPr>
          <a:xfrm>
            <a:off x="2339752" y="1202320"/>
            <a:ext cx="2179800" cy="1477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MMR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=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17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ต่อแสนการเกิดมีชีพ)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PPH =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2.92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(น้อยกว่า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5%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20" name="สี่เหลี่ยมมุมมน 33"/>
          <p:cNvSpPr/>
          <p:nvPr/>
        </p:nvSpPr>
        <p:spPr>
          <a:xfrm>
            <a:off x="6600825" y="1176971"/>
            <a:ext cx="2555776" cy="24241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นมแม่ 6 เดือน </a:t>
            </a:r>
            <a:r>
              <a:rPr lang="th-TH" sz="1400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78.3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%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(50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%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พัฒนาการสมวัย </a:t>
            </a:r>
            <a:r>
              <a:rPr lang="en-US" sz="14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92.56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%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คัดกรอง </a:t>
            </a:r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75.15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%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(90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%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สงสัยล่าช้า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21.36 </a:t>
            </a:r>
            <a:r>
              <a:rPr lang="en-US" sz="1400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%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(≥ 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การติดตาม </a:t>
            </a:r>
            <a:r>
              <a:rPr lang="en-US" sz="1400" b="1" noProof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66.53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%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(90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%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  <a:p>
            <a:pPr lvl="0"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TEDA4I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ครบเกณฑ์ </a:t>
            </a:r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30.77%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(60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%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สูงดีสมส่วน</a:t>
            </a:r>
            <a:r>
              <a:rPr kumimoji="0" lang="th-TH" sz="1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56.6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%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57%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เตี้ย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13.7%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&lt;10%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อ้วน </a:t>
            </a:r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10.9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%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&lt;10%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ผอม 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8.8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%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&lt;5 %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45" name="รูปภาพ 44"/>
          <p:cNvPicPr>
            <a:picLocks noChangeAspect="1"/>
          </p:cNvPicPr>
          <p:nvPr/>
        </p:nvPicPr>
        <p:blipFill>
          <a:blip r:embed="rId9" cstate="print">
            <a:lum bright="-20000" contrast="40000"/>
          </a:blip>
          <a:stretch>
            <a:fillRect/>
          </a:stretch>
        </p:blipFill>
        <p:spPr>
          <a:xfrm flipH="1">
            <a:off x="7843838" y="3346450"/>
            <a:ext cx="976312" cy="671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ลูกศร: ขวา 45"/>
          <p:cNvSpPr/>
          <p:nvPr/>
        </p:nvSpPr>
        <p:spPr>
          <a:xfrm>
            <a:off x="1946275" y="3508375"/>
            <a:ext cx="690563" cy="4857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47" name="ลูกศร: ขวา 46"/>
          <p:cNvSpPr/>
          <p:nvPr/>
        </p:nvSpPr>
        <p:spPr>
          <a:xfrm>
            <a:off x="4492625" y="3525838"/>
            <a:ext cx="690563" cy="4857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48" name="ลูกศร: ขวา 47"/>
          <p:cNvSpPr/>
          <p:nvPr/>
        </p:nvSpPr>
        <p:spPr>
          <a:xfrm>
            <a:off x="6759575" y="3525838"/>
            <a:ext cx="692150" cy="4857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39" name="รูปภาพ 38"/>
          <p:cNvPicPr>
            <a:picLocks noChangeAspect="1"/>
          </p:cNvPicPr>
          <p:nvPr/>
        </p:nvPicPr>
        <p:blipFill>
          <a:blip r:embed="rId10" cstate="print">
            <a:lum bright="-20000" contrast="20000"/>
          </a:blip>
          <a:stretch>
            <a:fillRect/>
          </a:stretch>
        </p:blipFill>
        <p:spPr>
          <a:xfrm>
            <a:off x="3162300" y="3414713"/>
            <a:ext cx="617538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รูปภาพ 37"/>
          <p:cNvPicPr>
            <a:picLocks noChangeAspect="1"/>
          </p:cNvPicPr>
          <p:nvPr/>
        </p:nvPicPr>
        <p:blipFill>
          <a:blip r:embed="rId11" cstate="print">
            <a:lum bright="-20000" contrast="20000"/>
          </a:blip>
          <a:stretch>
            <a:fillRect/>
          </a:stretch>
        </p:blipFill>
        <p:spPr>
          <a:xfrm>
            <a:off x="900113" y="3292475"/>
            <a:ext cx="57467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809038" y="3381375"/>
            <a:ext cx="300037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สี่เหลี่ยมผืนผ้า: มุมมน 52"/>
          <p:cNvSpPr/>
          <p:nvPr/>
        </p:nvSpPr>
        <p:spPr>
          <a:xfrm>
            <a:off x="4500562" y="4109744"/>
            <a:ext cx="2375694" cy="980197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34" name="TextBox 38"/>
          <p:cNvSpPr txBox="1"/>
          <p:nvPr/>
        </p:nvSpPr>
        <p:spPr>
          <a:xfrm>
            <a:off x="4486275" y="4240213"/>
            <a:ext cx="2822575" cy="708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-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ดูแลหลังคลอดที่มีประสิทธิภาพ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-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โรงเรียนปู่ย่าตายาย</a:t>
            </a:r>
          </a:p>
        </p:txBody>
      </p:sp>
      <p:sp>
        <p:nvSpPr>
          <p:cNvPr id="54" name="สี่เหลี่ยมผืนผ้า: มุมมน 53"/>
          <p:cNvSpPr/>
          <p:nvPr/>
        </p:nvSpPr>
        <p:spPr>
          <a:xfrm>
            <a:off x="6990126" y="4074091"/>
            <a:ext cx="2046370" cy="378992"/>
          </a:xfrm>
          <a:prstGeom prst="roundRect">
            <a:avLst/>
          </a:prstGeom>
          <a:solidFill>
            <a:srgbClr val="EBA7A8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55" name="สี่เหลี่ยมผืนผ้า: มุมมน 54"/>
          <p:cNvSpPr/>
          <p:nvPr/>
        </p:nvSpPr>
        <p:spPr>
          <a:xfrm>
            <a:off x="2320762" y="4550212"/>
            <a:ext cx="2036924" cy="378992"/>
          </a:xfrm>
          <a:prstGeom prst="roundRect">
            <a:avLst/>
          </a:prstGeom>
          <a:solidFill>
            <a:srgbClr val="B9D77A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56" name="สี่เหลี่ยมผืนผ้า: มุมมน 55"/>
          <p:cNvSpPr/>
          <p:nvPr/>
        </p:nvSpPr>
        <p:spPr>
          <a:xfrm>
            <a:off x="142844" y="4554154"/>
            <a:ext cx="2036924" cy="378992"/>
          </a:xfrm>
          <a:prstGeom prst="round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29735" name="TextBox 36"/>
          <p:cNvSpPr txBox="1">
            <a:spLocks noChangeArrowheads="1"/>
          </p:cNvSpPr>
          <p:nvPr/>
        </p:nvSpPr>
        <p:spPr bwMode="auto">
          <a:xfrm>
            <a:off x="0" y="4554538"/>
            <a:ext cx="219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ANC</a:t>
            </a: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คุณภาพ</a:t>
            </a:r>
          </a:p>
        </p:txBody>
      </p:sp>
      <p:sp>
        <p:nvSpPr>
          <p:cNvPr id="29736" name="TextBox 37"/>
          <p:cNvSpPr txBox="1">
            <a:spLocks noChangeArrowheads="1"/>
          </p:cNvSpPr>
          <p:nvPr/>
        </p:nvSpPr>
        <p:spPr bwMode="auto">
          <a:xfrm>
            <a:off x="2143125" y="4545013"/>
            <a:ext cx="226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คลอดคุณภาพ</a:t>
            </a:r>
          </a:p>
        </p:txBody>
      </p:sp>
      <p:sp>
        <p:nvSpPr>
          <p:cNvPr id="29737" name="TextBox 39"/>
          <p:cNvSpPr txBox="1">
            <a:spLocks noChangeArrowheads="1"/>
          </p:cNvSpPr>
          <p:nvPr/>
        </p:nvSpPr>
        <p:spPr bwMode="auto">
          <a:xfrm>
            <a:off x="7056438" y="4043363"/>
            <a:ext cx="2052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WCC</a:t>
            </a: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คุณภาพ</a:t>
            </a:r>
          </a:p>
        </p:txBody>
      </p:sp>
      <p:sp>
        <p:nvSpPr>
          <p:cNvPr id="36" name="TextBox 39"/>
          <p:cNvSpPr txBox="1"/>
          <p:nvPr/>
        </p:nvSpPr>
        <p:spPr>
          <a:xfrm>
            <a:off x="7000875" y="4548188"/>
            <a:ext cx="2051050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ศพด.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มาตรฐานแห่งชาติ</a:t>
            </a:r>
          </a:p>
        </p:txBody>
      </p:sp>
      <p:sp>
        <p:nvSpPr>
          <p:cNvPr id="50" name="สี่เหลี่ยมมุมมน 20"/>
          <p:cNvSpPr/>
          <p:nvPr/>
        </p:nvSpPr>
        <p:spPr>
          <a:xfrm>
            <a:off x="4572000" y="1275606"/>
            <a:ext cx="2000264" cy="1290431"/>
          </a:xfrm>
          <a:prstGeom prst="roundRect">
            <a:avLst/>
          </a:prstGeom>
          <a:solidFill>
            <a:srgbClr val="FEFEDA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เยี่ยมหลังคลอด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3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ครั้งตามเกณฑ์ </a:t>
            </a:r>
            <a:r>
              <a:rPr lang="en-US" sz="18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65.78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(มากกว่า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65 %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</p:txBody>
      </p:sp>
      <p:pic>
        <p:nvPicPr>
          <p:cNvPr id="29742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23825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4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xfrm>
            <a:off x="6815138" y="48895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BE056-421B-4F4E-AA60-3CCD9391171D}" type="slidenum"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95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17897" y="2567682"/>
            <a:ext cx="3850047" cy="23083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thaiDist">
              <a:buFont typeface="+mj-lt"/>
              <a:buAutoNum type="arabicPeriod"/>
              <a:defRPr/>
            </a:pPr>
            <a:r>
              <a:rPr lang="th-TH" sz="16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ความครอบคลุมในการคัดกรองพัฒนาการเด็กยังไม่ได้ตามเป้าหมาย พบเด็กสงสัยล่าช้าค่อนข้างน้อยในบางพื้นที่ รวมถึงการติดตามเด็กสงสัยล่าช้ายังไม่ได้ตามเป้าหมาย</a:t>
            </a:r>
          </a:p>
          <a:p>
            <a:pPr marL="342900" indent="-342900" algn="thaiDist">
              <a:buFont typeface="+mj-lt"/>
              <a:buAutoNum type="arabicPeriod"/>
              <a:defRPr/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ค้นหาเด็กพัฒนาการล่าช้าได้น้อย (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26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คน) และ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ติดตามกระตุ้น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ด้วย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TEDA4I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ยังทำได้น้อยมาก (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11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คน) </a:t>
            </a:r>
            <a:r>
              <a:rPr lang="th-TH" sz="16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ครบ</a:t>
            </a:r>
            <a:r>
              <a:rPr lang="th-TH" sz="1600" b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ตามเกณฑ์ได้น้อย ( </a:t>
            </a:r>
            <a:r>
              <a:rPr lang="en-US" sz="1600" b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sz="1600" b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คน)</a:t>
            </a:r>
          </a:p>
          <a:p>
            <a:pPr marL="342900" indent="-342900" algn="thaiDist">
              <a:buFont typeface="+mj-lt"/>
              <a:buAutoNum type="arabicPeriod"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เด็ก 0-5 ปี เตี้ย อ้วน และผอมเกินเกณฑ์ จากคุณภาพการดูแลภาวะโภชนาการทั้งในโรงพยาบาลและศูนย์เด็กเล็ก</a:t>
            </a:r>
          </a:p>
          <a:p>
            <a:pPr marL="342900" indent="-342900" algn="thaiDist">
              <a:buFont typeface="+mj-lt"/>
              <a:buAutoNum type="arabicPeriod"/>
              <a:defRPr/>
            </a:pP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427984" y="2067694"/>
            <a:ext cx="4536504" cy="28007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ทุกระดับมีการกำกับ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ติดตาม และ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นิเทศในเรื่องคุณภาพการประเมิน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DSPM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CPM </a:t>
            </a:r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ระดับอำเภอพัฒนาระบบการติดตามเด็กโดยใช้ข้อมูลจาก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HDC</a:t>
            </a:r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และส่งข้อมูลให้สถานบริการทุกระดับที่เกี่ยวข้องติดตามเด็ก</a:t>
            </a: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ล่าช้าให้ได้รับ      </a:t>
            </a:r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การกระตุ้นครบตามเกณฑ์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ประสานให้ท้องถิ่น และศูนย์เด็กเล็กมีส่วนร่วมในการดูแลเด็กอย่างครบวงจรทั้งในเด็กปกติ เสี่ยง และป่วยทั้งในเรื่องพัฒนาการ และโภชนาการ</a:t>
            </a:r>
          </a:p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ดำเนินการตามมาตรการสำคัญ ให้เกิดคุณภาพ 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    - ขับเคลื่อนมหัศจรรย์ 1000 วันให้ครอบคลุมทุกอำเภออย่างมีคุณภาพ 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    - ขับเคลื่อน พ.ร.บ.นมผงปกป้องนมแม่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8678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23825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รูปห้าเหลี่ยม 9"/>
          <p:cNvSpPr/>
          <p:nvPr/>
        </p:nvSpPr>
        <p:spPr>
          <a:xfrm>
            <a:off x="0" y="0"/>
            <a:ext cx="2843213" cy="6477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กลุ่มเด็กปฐมวัย</a:t>
            </a:r>
          </a:p>
        </p:txBody>
      </p:sp>
      <p:sp>
        <p:nvSpPr>
          <p:cNvPr id="28680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xfrm>
            <a:off x="6765925" y="4818980"/>
            <a:ext cx="21336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1EA33-F294-46A6-8264-F1AC7741F0BF}" type="slidenum"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7897" y="1131590"/>
            <a:ext cx="3850047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defRPr/>
            </a:pPr>
            <a:r>
              <a:rPr lang="en-US" sz="16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16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ศูนย์พัฒนาเด็กเล็กอำเภอทัพทัน  ร่วมถอดบทเรียนการส่งเสริมกิจกรรมทางกายเด็กประถมวัยในศูนย์พัฒนาเด็กเล็ก เขตสุขภาพที่ </a:t>
            </a:r>
            <a:r>
              <a:rPr lang="en-US" sz="16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16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เมื่อวันที่ </a:t>
            </a:r>
            <a:r>
              <a:rPr lang="en-US" sz="16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16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</a:t>
            </a:r>
            <a:r>
              <a:rPr lang="en-US" sz="16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6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sz="16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62</a:t>
            </a:r>
            <a:endParaRPr lang="th-TH" sz="1600" b="1" spc="-3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427984" y="1131590"/>
            <a:ext cx="4536504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defRPr/>
            </a:pPr>
            <a:r>
              <a:rPr lang="en-US" sz="16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16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1600" b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การถ่ายทอดนโยบายและกลยุทธ์ในการดำเนินงานครอบคลุมทุก</a:t>
            </a:r>
            <a:r>
              <a:rPr lang="th-TH" sz="16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อำเภอ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367103" y="1630432"/>
            <a:ext cx="1835250" cy="504825"/>
          </a:xfrm>
          <a:prstGeom prst="roundRect">
            <a:avLst/>
          </a:prstGeom>
          <a:solidFill>
            <a:srgbClr val="09147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ข้อเสนอแนะ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4394361" y="663575"/>
            <a:ext cx="1113743" cy="504825"/>
          </a:xfrm>
          <a:prstGeom prst="roundRect">
            <a:avLst/>
          </a:prstGeom>
          <a:solidFill>
            <a:srgbClr val="09147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ข้อชื่นชม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90147" y="771550"/>
            <a:ext cx="2376264" cy="396850"/>
          </a:xfrm>
          <a:prstGeom prst="roundRect">
            <a:avLst/>
          </a:prstGeom>
          <a:solidFill>
            <a:srgbClr val="09147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90147" y="2135258"/>
            <a:ext cx="1367076" cy="504825"/>
          </a:xfrm>
          <a:prstGeom prst="roundRect">
            <a:avLst/>
          </a:prstGeom>
          <a:solidFill>
            <a:srgbClr val="09147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ข้อค้นพบ</a:t>
            </a:r>
          </a:p>
        </p:txBody>
      </p:sp>
    </p:spTree>
    <p:extLst>
      <p:ext uri="{BB962C8B-B14F-4D97-AF65-F5344CB8AC3E}">
        <p14:creationId xmlns:p14="http://schemas.microsoft.com/office/powerpoint/2010/main" val="15585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รูปห้าเหลี่ยม 8"/>
          <p:cNvSpPr/>
          <p:nvPr/>
        </p:nvSpPr>
        <p:spPr>
          <a:xfrm>
            <a:off x="169379" y="1472679"/>
            <a:ext cx="5904000" cy="900000"/>
          </a:xfrm>
          <a:prstGeom prst="homePlate">
            <a:avLst/>
          </a:prstGeom>
          <a:solidFill>
            <a:srgbClr val="00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โรงพยาบาลตามมาตรฐาน</a:t>
            </a:r>
            <a:r>
              <a:rPr kumimoji="0" lang="en-US" sz="2200" b="1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YFHS </a:t>
            </a:r>
            <a:r>
              <a:rPr kumimoji="0" lang="th-TH" sz="2200" b="1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และอำเภออนามัยการเจริญพันธุ์ (</a:t>
            </a:r>
            <a:r>
              <a:rPr kumimoji="0" lang="en-US" sz="2200" b="1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RHD</a:t>
            </a:r>
            <a:r>
              <a:rPr kumimoji="0" lang="th-TH" sz="2200" b="1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 </a:t>
            </a: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ผ่านเกณฑ์การประเมินรับรอง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15" name="รูปห้าเหลี่ยม 14"/>
          <p:cNvSpPr/>
          <p:nvPr/>
        </p:nvSpPr>
        <p:spPr>
          <a:xfrm>
            <a:off x="169379" y="3828775"/>
            <a:ext cx="5904000" cy="900000"/>
          </a:xfrm>
          <a:prstGeom prst="homePlate">
            <a:avLst/>
          </a:prstGeom>
          <a:solidFill>
            <a:srgbClr val="00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บริการคุมกำเนิดสำหรับวัยรุ่น หลังคลอด/หลังแท้ง</a:t>
            </a:r>
            <a:r>
              <a:rPr kumimoji="0" lang="th-TH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ที่มีประสิทธิภาพ (เป้าหมาย ≥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80%</a:t>
            </a: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)</a:t>
            </a:r>
            <a:endParaRPr lang="en-US" sz="2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6151230" y="1472679"/>
            <a:ext cx="2664000" cy="900000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YFHS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75%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6/8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แห่ง)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lvl="0"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RHD 62.5%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5/8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แห่ง) 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6" name="รูปห้าเหลี่ยม 25"/>
          <p:cNvSpPr/>
          <p:nvPr/>
        </p:nvSpPr>
        <p:spPr>
          <a:xfrm>
            <a:off x="169379" y="2691339"/>
            <a:ext cx="5904000" cy="900000"/>
          </a:xfrm>
          <a:prstGeom prst="homePlate">
            <a:avLst/>
          </a:prstGeom>
          <a:solidFill>
            <a:srgbClr val="00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การขับเคลื่อน พ.ร.บ. ป้องกันและแก้ไขปัญหาการตั้งครรภ์</a:t>
            </a:r>
          </a:p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22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ในวัยรุ่น พ.ศ. 2559 โดยจัดประชุมคณะอนุกรรมการฯ </a:t>
            </a: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 useBgFill="1">
        <p:nvSpPr>
          <p:cNvPr id="27" name="สี่เหลี่ยมผืนผ้ามุมมน 21"/>
          <p:cNvSpPr/>
          <p:nvPr/>
        </p:nvSpPr>
        <p:spPr>
          <a:xfrm>
            <a:off x="6154680" y="2727339"/>
            <a:ext cx="2664000" cy="864000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2</a:t>
            </a:r>
            <a:r>
              <a:rPr kumimoji="0" lang="th-TH" sz="2000" b="1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ครั้ง (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ครั้งที่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วันที่ </a:t>
            </a:r>
            <a:r>
              <a:rPr lang="en-US" sz="2000" b="1" noProof="0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25</a:t>
            </a:r>
            <a:r>
              <a:rPr kumimoji="0" lang="th-TH" sz="2000" b="1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</a:t>
            </a:r>
            <a:r>
              <a:rPr kumimoji="0" lang="th-TH" sz="2000" b="1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.พ. 62 และ</a:t>
            </a:r>
            <a:r>
              <a:rPr kumimoji="0" lang="th-TH" sz="2000" b="1" i="0" u="none" strike="noStrike" kern="1200" cap="none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ครั้งที่ 2 วันที่ </a:t>
            </a:r>
            <a:r>
              <a:rPr kumimoji="0" lang="en-US" sz="2000" b="1" i="0" u="none" strike="noStrike" kern="1200" cap="none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2 </a:t>
            </a:r>
            <a:r>
              <a:rPr kumimoji="0" lang="th-TH" sz="2000" b="1" i="0" u="none" strike="noStrike" kern="1200" cap="none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ส.ค. 62)</a:t>
            </a:r>
          </a:p>
        </p:txBody>
      </p:sp>
      <p:sp>
        <p:nvSpPr>
          <p:cNvPr id="30" name="สี่เหลี่ยมผืนผ้ามุมมน 21"/>
          <p:cNvSpPr/>
          <p:nvPr/>
        </p:nvSpPr>
        <p:spPr>
          <a:xfrm>
            <a:off x="6171680" y="3828775"/>
            <a:ext cx="2664000" cy="900000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คุมกำเนิดวิธีสมัยใหม่ 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37.87%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คุมกำเนิดวิธีกึ่งถาวร 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69.9%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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1619672" y="140486"/>
            <a:ext cx="6192688" cy="90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อัตราการคลอดมีชีพในหญิงอายุ 15-19 ปี</a:t>
            </a:r>
          </a:p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ต่อประชากรหญิงอายุ 15-19 ปี พันคน</a:t>
            </a:r>
          </a:p>
        </p:txBody>
      </p:sp>
      <p:pic>
        <p:nvPicPr>
          <p:cNvPr id="14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172" y="143856"/>
            <a:ext cx="790369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รูปห้าเหลี่ยม 15"/>
          <p:cNvSpPr/>
          <p:nvPr/>
        </p:nvSpPr>
        <p:spPr>
          <a:xfrm>
            <a:off x="4738" y="140486"/>
            <a:ext cx="2232026" cy="903370"/>
          </a:xfrm>
          <a:prstGeom prst="homePlat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535933" y="178478"/>
            <a:ext cx="968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</a:t>
            </a:r>
          </a:p>
        </p:txBody>
      </p:sp>
      <p:sp>
        <p:nvSpPr>
          <p:cNvPr id="12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14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5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583" y="3950171"/>
            <a:ext cx="987574" cy="987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1115616" y="1851670"/>
            <a:ext cx="6480000" cy="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0" y="4443958"/>
            <a:ext cx="222464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ที่มาข้อมูล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: HDC,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1600" b="1" dirty="0" err="1">
                <a:latin typeface="TH SarabunPSK" pitchFamily="34" charset="-34"/>
                <a:cs typeface="TH SarabunPSK" pitchFamily="34" charset="-34"/>
              </a:rPr>
              <a:t>ส.ค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.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62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1619672" y="137623"/>
            <a:ext cx="6192688" cy="90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อัตราการคลอดมีชีพในหญิงอายุ 15-19 ปี</a:t>
            </a:r>
          </a:p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ต่อประชากรหญิงอายุ 15-19 ปี พันคน</a:t>
            </a:r>
          </a:p>
        </p:txBody>
      </p:sp>
      <p:pic>
        <p:nvPicPr>
          <p:cNvPr id="15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172" y="143856"/>
            <a:ext cx="790369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รูปห้าเหลี่ยม 15"/>
          <p:cNvSpPr/>
          <p:nvPr/>
        </p:nvSpPr>
        <p:spPr>
          <a:xfrm>
            <a:off x="4738" y="137623"/>
            <a:ext cx="2232026" cy="906233"/>
          </a:xfrm>
          <a:prstGeom prst="homePlat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535933" y="178478"/>
            <a:ext cx="968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</a:t>
            </a:r>
          </a:p>
        </p:txBody>
      </p:sp>
      <p:graphicFrame>
        <p:nvGraphicFramePr>
          <p:cNvPr id="12" name="แผนภูมิ 11"/>
          <p:cNvGraphicFramePr>
            <a:graphicFrameLocks/>
          </p:cNvGraphicFramePr>
          <p:nvPr>
            <p:extLst/>
          </p:nvPr>
        </p:nvGraphicFramePr>
        <p:xfrm>
          <a:off x="564865" y="1072245"/>
          <a:ext cx="7276427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7652370" y="1520509"/>
            <a:ext cx="612000" cy="3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≤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38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15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16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มุมมน 16"/>
          <p:cNvSpPr/>
          <p:nvPr/>
        </p:nvSpPr>
        <p:spPr>
          <a:xfrm>
            <a:off x="1619672" y="140486"/>
            <a:ext cx="6192688" cy="90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อัตราการคลอดมีชีพในหญิงอายุ 15-19 ปี</a:t>
            </a:r>
          </a:p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ต่อประชากรหญิงอายุ 15-19 ปี พันคน</a:t>
            </a:r>
          </a:p>
        </p:txBody>
      </p:sp>
      <p:pic>
        <p:nvPicPr>
          <p:cNvPr id="20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172" y="143856"/>
            <a:ext cx="790369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รูปห้าเหลี่ยม 11"/>
          <p:cNvSpPr/>
          <p:nvPr/>
        </p:nvSpPr>
        <p:spPr>
          <a:xfrm>
            <a:off x="4738" y="143856"/>
            <a:ext cx="2232026" cy="900000"/>
          </a:xfrm>
          <a:prstGeom prst="homePlat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35933" y="178478"/>
            <a:ext cx="968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561209"/>
              </p:ext>
            </p:extLst>
          </p:nvPr>
        </p:nvGraphicFramePr>
        <p:xfrm>
          <a:off x="3995936" y="1126091"/>
          <a:ext cx="4044236" cy="36158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4044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8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ข้อเสนอแนะ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156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1" strike="noStrik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400" b="1" strike="noStrik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น้นการขับเคลื่อนและกำกับติดตามการป้องกันและแก้ไขปัญหาการตั้งครรภ์ในวัยรุ่นตามแผนยุทธศาสตร์ของคณะอนุกรรมการ พรบ.วัยรุ่น ระดับจังหวัด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="1" strike="noStrik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400" b="1" strike="noStrike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ทวนสอบ</a:t>
                      </a:r>
                      <a:r>
                        <a:rPr lang="en-US" sz="2400" b="1" strike="noStrike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400" b="1" strike="noStrike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 การนำเข้าข้อมูล</a:t>
                      </a:r>
                      <a:r>
                        <a:rPr lang="th-TH" sz="2400" b="1" strike="noStrik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การคุมกำเนิดหลังคลอด</a:t>
                      </a:r>
                      <a:r>
                        <a:rPr lang="en-US" sz="2400" b="1" strike="noStrik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400" b="1" strike="noStrik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หลังแท้ง</a:t>
                      </a:r>
                      <a:r>
                        <a:rPr lang="th-TH" sz="2400" b="1" strike="noStrike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ให้</a:t>
                      </a:r>
                      <a:r>
                        <a:rPr lang="th-TH" sz="2400" b="1" strike="noStrik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สมบูรณ์มากขึ้น</a:t>
                      </a:r>
                      <a:r>
                        <a:rPr lang="en-US" sz="2400" b="1" strike="noStrik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strike="noStrik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เพื่อใช้ในการวางแผนและติดตามการดำเนินงาน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182294"/>
              </p:ext>
            </p:extLst>
          </p:nvPr>
        </p:nvGraphicFramePr>
        <p:xfrm>
          <a:off x="247973" y="1134111"/>
          <a:ext cx="3459931" cy="3169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3459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ข้อค้นพบ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trike="noStrik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400" b="1" strike="noStrike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อัตราการตั้งครรภ์</a:t>
                      </a:r>
                      <a:r>
                        <a:rPr lang="th-TH" sz="2400" b="1" strike="noStrik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ในหญิงอายุ 1</a:t>
                      </a:r>
                      <a:r>
                        <a:rPr lang="en-US" sz="2400" b="1" strike="noStrik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b="1" strike="noStrik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</a:t>
                      </a:r>
                      <a:r>
                        <a:rPr lang="en-US" sz="2400" b="1" strike="noStrik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400" b="1" strike="noStrik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ปี</a:t>
                      </a:r>
                      <a:r>
                        <a:rPr lang="th-TH" sz="2400" b="1" strike="noStrike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strike="noStrike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1.44</a:t>
                      </a:r>
                      <a:r>
                        <a:rPr lang="th-TH" sz="2400" b="1" strike="noStrike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(ไม่เกิน </a:t>
                      </a:r>
                      <a:r>
                        <a:rPr lang="en-US" sz="2400" b="1" strike="noStrike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 </a:t>
                      </a:r>
                      <a:r>
                        <a:rPr lang="th-TH" sz="2400" b="1" strike="noStrike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 </a:t>
                      </a:r>
                      <a:r>
                        <a:rPr lang="en-US" sz="2400" b="1" strike="noStrike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1000</a:t>
                      </a:r>
                      <a:r>
                        <a:rPr lang="th-TH" sz="2400" b="1" strike="noStrike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2400" b="1" strike="noStrike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strike="noStrike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th-TH" sz="2400" b="1" strike="noStrik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การคุมกำเนิดไม่เป็นไปตามเป้าหมาย</a:t>
                      </a:r>
                      <a:endParaRPr lang="en-US" sz="2400" b="1" strike="noStrike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trike="noStrik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400" b="1" strike="noStrik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การนำเข้า</a:t>
                      </a:r>
                      <a:r>
                        <a:rPr lang="th-TH" sz="2400" b="1" strike="noStrik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ข้อมูลการคุมกำเนิดหลังคลอด</a:t>
                      </a:r>
                      <a:r>
                        <a:rPr lang="en-US" sz="2400" b="1" strike="noStrik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400" b="1" strike="noStrik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หลังแท้ง</a:t>
                      </a:r>
                      <a:r>
                        <a:rPr lang="th-TH" sz="2400" b="1" strike="noStrike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strike="noStrik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</a:t>
                      </a:r>
                      <a:r>
                        <a:rPr lang="th-TH" sz="2400" b="1" strike="noStrik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 </a:t>
                      </a:r>
                      <a:r>
                        <a:rPr lang="en-US" sz="2400" b="1" strike="noStrik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HDC </a:t>
                      </a:r>
                      <a:r>
                        <a:rPr lang="th-TH" sz="2400" b="1" strike="noStrik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ยังไม่สมบูรณ์</a:t>
                      </a:r>
                      <a:r>
                        <a:rPr lang="th-TH" sz="2400" b="1" strike="noStrike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2400" b="1" strike="noStrik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strike="sngStrike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09" r="10894" b="3927"/>
          <a:stretch/>
        </p:blipFill>
        <p:spPr>
          <a:xfrm rot="20425523">
            <a:off x="3573934" y="1278649"/>
            <a:ext cx="977951" cy="667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576" y="3651870"/>
            <a:ext cx="1411660" cy="141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16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67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รูปห้าเหลี่ยม 5"/>
          <p:cNvSpPr/>
          <p:nvPr/>
        </p:nvSpPr>
        <p:spPr>
          <a:xfrm>
            <a:off x="500034" y="1491630"/>
            <a:ext cx="6715172" cy="797553"/>
          </a:xfrm>
          <a:prstGeom prst="homePlate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ละตำบลที่มีระบบส่งเสริมสุขภาพดูแลผู้สูงอายุระยะยาว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(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Long Term Care)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ในชุมชนผ่านเกณฑ์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21"/>
          <p:cNvSpPr/>
          <p:nvPr/>
        </p:nvSpPr>
        <p:spPr>
          <a:xfrm>
            <a:off x="7572396" y="1491631"/>
            <a:ext cx="1071570" cy="80928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100 %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22"/>
          <p:cNvSpPr/>
          <p:nvPr/>
        </p:nvSpPr>
        <p:spPr>
          <a:xfrm>
            <a:off x="7572396" y="2574934"/>
            <a:ext cx="1075483" cy="79755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61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(98.38%)</a:t>
            </a:r>
            <a:endParaRPr lang="th-TH" sz="2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มุมมน 23"/>
          <p:cNvSpPr/>
          <p:nvPr/>
        </p:nvSpPr>
        <p:spPr>
          <a:xfrm>
            <a:off x="7572396" y="3646504"/>
            <a:ext cx="1071570" cy="79755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56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(91.80%)</a:t>
            </a:r>
            <a:endParaRPr lang="th-TH" sz="2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รูปห้าเหลี่ยม 9"/>
          <p:cNvSpPr/>
          <p:nvPr/>
        </p:nvSpPr>
        <p:spPr>
          <a:xfrm>
            <a:off x="500034" y="2574935"/>
            <a:ext cx="6786610" cy="797553"/>
          </a:xfrm>
          <a:prstGeom prst="homePlate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จำนวน </a:t>
            </a:r>
            <a:r>
              <a:rPr lang="th-TH" sz="2400" b="1" dirty="0" err="1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อปท.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ที่เข้าร่วมโครงการ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LTC (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เป้าหมาย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62 </a:t>
            </a:r>
            <a:r>
              <a:rPr lang="th-TH" sz="2400" b="1" dirty="0" err="1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อปท.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)  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500034" y="3646505"/>
            <a:ext cx="6858048" cy="797553"/>
          </a:xfrm>
          <a:prstGeom prst="homePlate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จำนวน </a:t>
            </a:r>
            <a:r>
              <a:rPr lang="th-TH" sz="2400" b="1" dirty="0" err="1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อปท.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ที่เข้าร่วมโครงการ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LTC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และมีการเบิกจ่าย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(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เป้าหมาย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61 </a:t>
            </a:r>
            <a:r>
              <a:rPr lang="th-TH" sz="2400" b="1" dirty="0" err="1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อปท.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)  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607884" y="140486"/>
            <a:ext cx="6420500" cy="90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ตำบลที่มีระบบส่งเสริมสุขภาพดูแลผู้สูงอายุระยะยาว</a:t>
            </a:r>
          </a:p>
          <a:p>
            <a:pPr algn="ctr"/>
            <a:r>
              <a:rPr lang="th-TH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(</a:t>
            </a:r>
            <a:r>
              <a:rPr lang="en-US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Long Term Care)</a:t>
            </a:r>
            <a:r>
              <a:rPr lang="th-TH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ในชุมชนผ่านเกณฑ์ เป้าหมาย ร้อยละ </a:t>
            </a:r>
            <a:r>
              <a:rPr lang="en-US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70</a:t>
            </a:r>
            <a:endParaRPr lang="th-TH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19" y="143856"/>
            <a:ext cx="790369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รูปห้าเหลี่ยม 13"/>
          <p:cNvSpPr/>
          <p:nvPr/>
        </p:nvSpPr>
        <p:spPr>
          <a:xfrm>
            <a:off x="4738" y="143856"/>
            <a:ext cx="1974974" cy="900000"/>
          </a:xfrm>
          <a:prstGeom prst="homePlat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กลุ่มสูงอายุ</a:t>
            </a:r>
          </a:p>
        </p:txBody>
      </p:sp>
      <p:sp>
        <p:nvSpPr>
          <p:cNvPr id="15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17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50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แผนภูมิ 8"/>
          <p:cNvGraphicFramePr>
            <a:graphicFrameLocks/>
          </p:cNvGraphicFramePr>
          <p:nvPr>
            <p:extLst/>
          </p:nvPr>
        </p:nvGraphicFramePr>
        <p:xfrm>
          <a:off x="36636" y="1142989"/>
          <a:ext cx="9035926" cy="316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4312503"/>
            <a:ext cx="9144032" cy="830997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rPr>
              <a:t>จังหวัดอุทัยธานี          ร้อยละ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rPr>
              <a:t>   100</a:t>
            </a:r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rPr>
              <a:t>   </a:t>
            </a:r>
          </a:p>
          <a:p>
            <a:pPr>
              <a:buFont typeface="Wingdings" pitchFamily="2" charset="2"/>
              <a:buChar char="§"/>
            </a:pPr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rPr>
              <a:t>เขตสุขภาพที่ 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rPr>
              <a:t>3  </a:t>
            </a:r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rPr>
              <a:t>         ร้อยละ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rPr>
              <a:t> </a:t>
            </a:r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rPr>
              <a:t> 88.33</a:t>
            </a:r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rPr>
              <a:t>  (ลำดับ 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rPr>
              <a:t>3 </a:t>
            </a:r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rPr>
              <a:t>ของประเทศ)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2168" y="1307318"/>
            <a:ext cx="2771832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  ร้อยละ </a:t>
            </a:r>
            <a:r>
              <a:rPr lang="en-US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</a:t>
            </a:r>
            <a:endParaRPr lang="th-TH" sz="1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467544" y="2357436"/>
            <a:ext cx="828092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สี่เหลี่ยมผืนผ้ามุมมน 7"/>
          <p:cNvSpPr/>
          <p:nvPr/>
        </p:nvSpPr>
        <p:spPr>
          <a:xfrm>
            <a:off x="1607884" y="140486"/>
            <a:ext cx="6420500" cy="90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ตำบลที่มีระบบส่งเสริมสุขภาพดูแลผู้สูงอายุระยะยาว</a:t>
            </a:r>
          </a:p>
          <a:p>
            <a:pPr algn="ctr"/>
            <a:r>
              <a:rPr lang="th-TH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(</a:t>
            </a:r>
            <a:r>
              <a:rPr lang="en-US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Long Term Care)</a:t>
            </a:r>
            <a:r>
              <a:rPr lang="th-TH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ในชุมชนผ่านเกณฑ์ เป้าหมาย ร้อยละ </a:t>
            </a:r>
            <a:r>
              <a:rPr lang="en-US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70</a:t>
            </a:r>
            <a:endParaRPr lang="th-TH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4738" y="143856"/>
            <a:ext cx="1974974" cy="900000"/>
          </a:xfrm>
          <a:prstGeom prst="homePlat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กลุ่มสูงอายุ</a:t>
            </a:r>
          </a:p>
        </p:txBody>
      </p:sp>
      <p:pic>
        <p:nvPicPr>
          <p:cNvPr id="12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19" y="143856"/>
            <a:ext cx="790369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18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9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308625"/>
              </p:ext>
            </p:extLst>
          </p:nvPr>
        </p:nvGraphicFramePr>
        <p:xfrm>
          <a:off x="5004049" y="3002230"/>
          <a:ext cx="4139951" cy="18737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200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9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99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64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ปี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49686" marR="4968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อปท.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ที่เข้าร่วมโครงการ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(แห่ง)</a:t>
                      </a:r>
                    </a:p>
                  </a:txBody>
                  <a:tcPr marL="49686" marR="4968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CM</a:t>
                      </a:r>
                    </a:p>
                  </a:txBody>
                  <a:tcPr marL="49686" marR="4968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จำนวนท้องถิ่นที่มี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CM 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ปฏิบัติงาน (แห่ง)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49686" marR="4968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2559</a:t>
                      </a:r>
                    </a:p>
                  </a:txBody>
                  <a:tcPr marL="49686" marR="496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23</a:t>
                      </a:r>
                    </a:p>
                  </a:txBody>
                  <a:tcPr marL="49686" marR="496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150</a:t>
                      </a:r>
                    </a:p>
                  </a:txBody>
                  <a:tcPr marL="49686" marR="496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rgbClr val="002060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60 </a:t>
                      </a:r>
                      <a:r>
                        <a:rPr lang="th-TH" sz="1800" b="1" baseline="0" dirty="0">
                          <a:solidFill>
                            <a:srgbClr val="002060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แห่ง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baseline="0" dirty="0">
                          <a:solidFill>
                            <a:srgbClr val="002060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ย้าย 1 แห่ง</a:t>
                      </a:r>
                      <a:endParaRPr lang="th-TH" sz="1800" b="1" baseline="0" dirty="0">
                        <a:solidFill>
                          <a:srgbClr val="FF0000"/>
                        </a:solidFill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baseline="0" dirty="0">
                          <a:solidFill>
                            <a:srgbClr val="002060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baseline="0" dirty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(เทศบาล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/</a:t>
                      </a:r>
                      <a:r>
                        <a:rPr lang="th-TH" sz="1600" b="1" baseline="0" dirty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ตำบล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baseline="0" dirty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หนองขา</a:t>
                      </a:r>
                      <a:r>
                        <a:rPr lang="th-TH" sz="1600" b="1" baseline="0" dirty="0" err="1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หย่าง</a:t>
                      </a:r>
                      <a:r>
                        <a:rPr lang="th-TH" sz="1600" b="1" baseline="0" dirty="0">
                          <a:solidFill>
                            <a:srgbClr val="FF0000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49686" marR="496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2560</a:t>
                      </a:r>
                    </a:p>
                  </a:txBody>
                  <a:tcPr marL="49686" marR="496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36</a:t>
                      </a:r>
                    </a:p>
                  </a:txBody>
                  <a:tcPr marL="49686" marR="496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49686" marR="496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686" marR="4968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2561</a:t>
                      </a:r>
                    </a:p>
                  </a:txBody>
                  <a:tcPr marL="49686" marR="4968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49686" marR="4968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49686" marR="4968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2060"/>
                        </a:solidFill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49686" marR="4968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2562</a:t>
                      </a:r>
                    </a:p>
                  </a:txBody>
                  <a:tcPr marL="49686" marR="4968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49686" marR="4968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49686" marR="4968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2060"/>
                        </a:solidFill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49686" marR="4968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769157"/>
              </p:ext>
            </p:extLst>
          </p:nvPr>
        </p:nvGraphicFramePr>
        <p:xfrm>
          <a:off x="0" y="1275606"/>
          <a:ext cx="4788024" cy="3867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3277548750"/>
              </p:ext>
            </p:extLst>
          </p:nvPr>
        </p:nvGraphicFramePr>
        <p:xfrm>
          <a:off x="4786314" y="1203599"/>
          <a:ext cx="417817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สี่เหลี่ยมผืนผ้ามุมมน 7"/>
          <p:cNvSpPr/>
          <p:nvPr/>
        </p:nvSpPr>
        <p:spPr>
          <a:xfrm>
            <a:off x="1607884" y="140486"/>
            <a:ext cx="6420500" cy="90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ระบบการดูแลระยะยาวสำหรับผู้สูงอายุที่มีภาวะพึ่งพิง </a:t>
            </a:r>
          </a:p>
          <a:p>
            <a:pPr algn="ctr"/>
            <a:r>
              <a:rPr lang="th-TH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(</a:t>
            </a:r>
            <a:r>
              <a:rPr lang="en-US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Long Term Care</a:t>
            </a:r>
            <a:r>
              <a:rPr lang="th-TH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)   ปี 2559-256</a:t>
            </a:r>
            <a:r>
              <a:rPr lang="en-US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2</a:t>
            </a:r>
            <a:r>
              <a:rPr lang="th-TH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 จังหวัดอุทัยธานี</a:t>
            </a:r>
          </a:p>
        </p:txBody>
      </p:sp>
      <p:sp>
        <p:nvSpPr>
          <p:cNvPr id="9" name="รูปห้าเหลี่ยม 8"/>
          <p:cNvSpPr/>
          <p:nvPr/>
        </p:nvSpPr>
        <p:spPr>
          <a:xfrm>
            <a:off x="4738" y="143856"/>
            <a:ext cx="1974974" cy="900000"/>
          </a:xfrm>
          <a:prstGeom prst="homePlat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กลุ่มสูงอายุ</a:t>
            </a:r>
          </a:p>
        </p:txBody>
      </p:sp>
      <p:pic>
        <p:nvPicPr>
          <p:cNvPr id="11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19" y="143856"/>
            <a:ext cx="790369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ตัวแทนหมายเลขภาพนิ่ง 9"/>
          <p:cNvSpPr txBox="1">
            <a:spLocks/>
          </p:cNvSpPr>
          <p:nvPr/>
        </p:nvSpPr>
        <p:spPr>
          <a:xfrm>
            <a:off x="7020272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19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41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รูปห้าเหลี่ยม 14"/>
          <p:cNvSpPr/>
          <p:nvPr/>
        </p:nvSpPr>
        <p:spPr>
          <a:xfrm>
            <a:off x="594320" y="1131590"/>
            <a:ext cx="6858000" cy="449337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การตายมารดาจากสาเหตุตกเลือด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เป้าหมายร้อยละ 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20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ลดลงจากปี 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61  </a:t>
            </a:r>
            <a:endParaRPr lang="th-TH" sz="2000" b="1" dirty="0">
              <a:solidFill>
                <a:srgbClr val="C00000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</a:t>
            </a:r>
            <a:endParaRPr lang="en-US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7534597" y="1131590"/>
            <a:ext cx="1153175" cy="42862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รูปห้าเหลี่ยม 17"/>
          <p:cNvSpPr/>
          <p:nvPr/>
        </p:nvSpPr>
        <p:spPr>
          <a:xfrm>
            <a:off x="594320" y="1613793"/>
            <a:ext cx="6858000" cy="428625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การตายมารดาจากความดันโลหิตสูง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เป้าหมายร้อยละ 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30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ลดลงจากปี 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61 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0" name="รูปห้าเหลี่ยม 19"/>
          <p:cNvSpPr/>
          <p:nvPr/>
        </p:nvSpPr>
        <p:spPr>
          <a:xfrm>
            <a:off x="594320" y="2095997"/>
            <a:ext cx="6858000" cy="422909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การตายมารดาจากสาเหตุทางอ้อมลดลง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เป้าหมายร้อยละ 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20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ลดลงจากปี 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61 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2" name="รูปห้าเหลี่ยม 11"/>
          <p:cNvSpPr/>
          <p:nvPr/>
        </p:nvSpPr>
        <p:spPr>
          <a:xfrm>
            <a:off x="594320" y="4037186"/>
            <a:ext cx="6858000" cy="428625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ภาวะเสี่ยงที่พบมากที่สุด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5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อันดับ จากโรคอายุรก</a:t>
            </a:r>
            <a:r>
              <a:rPr lang="th-TH" sz="2000" b="1" dirty="0" err="1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รรม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594320" y="2590577"/>
            <a:ext cx="6858000" cy="375047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ร้อยละหญิงที่มาฝากครรภ์ที่ได้รับการคัดกรองความเสี่ยง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4" name="รูปห้าเหลี่ยม 13"/>
          <p:cNvSpPr/>
          <p:nvPr/>
        </p:nvSpPr>
        <p:spPr>
          <a:xfrm>
            <a:off x="594320" y="3019202"/>
            <a:ext cx="6858000" cy="375047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ร้อยละหญิงตั้งครรภ์ที่มีภาวะเสี่ยง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594320" y="3447827"/>
            <a:ext cx="6858000" cy="535781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ร้อยละหญิงตั้งครรภ์ที่มีภาวะเสี่ยงทุกรายไม่ว่าด้วยสาเหตุใดต้องได้รับการจัดการ</a:t>
            </a:r>
          </a:p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และส่งต่อเพื่อการดูแลและรักษา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7" name="รูปห้าเหลี่ยม 16"/>
          <p:cNvSpPr/>
          <p:nvPr/>
        </p:nvSpPr>
        <p:spPr>
          <a:xfrm>
            <a:off x="594320" y="4519389"/>
            <a:ext cx="6858000" cy="428625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โรงพยาบาลผ่านมาตรฐานอนามัยแม่และเด็ก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เป้าหมายร้อยละ 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70  </a:t>
            </a:r>
            <a:endParaRPr lang="th-TH" sz="2000" b="1" dirty="0">
              <a:solidFill>
                <a:srgbClr val="C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9" name="สี่เหลี่ยมผืนผ้ามุมมน 21"/>
          <p:cNvSpPr/>
          <p:nvPr/>
        </p:nvSpPr>
        <p:spPr>
          <a:xfrm>
            <a:off x="7534597" y="1613793"/>
            <a:ext cx="1153175" cy="42862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สี่เหลี่ยมผืนผ้ามุมมน 21"/>
          <p:cNvSpPr/>
          <p:nvPr/>
        </p:nvSpPr>
        <p:spPr>
          <a:xfrm>
            <a:off x="7534597" y="2095997"/>
            <a:ext cx="1153175" cy="42862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สี่เหลี่ยมผืนผ้ามุมมน 21"/>
          <p:cNvSpPr/>
          <p:nvPr/>
        </p:nvSpPr>
        <p:spPr>
          <a:xfrm>
            <a:off x="7534597" y="2578199"/>
            <a:ext cx="1153175" cy="42862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สี่เหลี่ยมผืนผ้ามุมมน 21"/>
          <p:cNvSpPr/>
          <p:nvPr/>
        </p:nvSpPr>
        <p:spPr>
          <a:xfrm>
            <a:off x="7534597" y="3060403"/>
            <a:ext cx="1153175" cy="42862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สี่เหลี่ยมผืนผ้ามุมมน 21"/>
          <p:cNvSpPr/>
          <p:nvPr/>
        </p:nvSpPr>
        <p:spPr>
          <a:xfrm>
            <a:off x="7534597" y="3542606"/>
            <a:ext cx="1153175" cy="42862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สี่เหลี่ยมผืนผ้ามุมมน 21"/>
          <p:cNvSpPr/>
          <p:nvPr/>
        </p:nvSpPr>
        <p:spPr>
          <a:xfrm>
            <a:off x="7534597" y="4078387"/>
            <a:ext cx="1153175" cy="42862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สี่เหลี่ยมผืนผ้ามุมมน 21"/>
          <p:cNvSpPr/>
          <p:nvPr/>
        </p:nvSpPr>
        <p:spPr>
          <a:xfrm>
            <a:off x="7534597" y="4560590"/>
            <a:ext cx="1153175" cy="42862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95" name="TextBox 33"/>
          <p:cNvSpPr txBox="1">
            <a:spLocks noChangeArrowheads="1"/>
          </p:cNvSpPr>
          <p:nvPr/>
        </p:nvSpPr>
        <p:spPr bwMode="auto">
          <a:xfrm>
            <a:off x="7763657" y="1131590"/>
            <a:ext cx="768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0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96" name="TextBox 34"/>
          <p:cNvSpPr txBox="1">
            <a:spLocks noChangeArrowheads="1"/>
          </p:cNvSpPr>
          <p:nvPr/>
        </p:nvSpPr>
        <p:spPr bwMode="auto">
          <a:xfrm>
            <a:off x="7812360" y="1667371"/>
            <a:ext cx="6919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0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97" name="TextBox 35"/>
          <p:cNvSpPr txBox="1">
            <a:spLocks noChangeArrowheads="1"/>
          </p:cNvSpPr>
          <p:nvPr/>
        </p:nvSpPr>
        <p:spPr bwMode="auto">
          <a:xfrm>
            <a:off x="7812360" y="2139702"/>
            <a:ext cx="6919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0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98" name="TextBox 36"/>
          <p:cNvSpPr txBox="1">
            <a:spLocks noChangeArrowheads="1"/>
          </p:cNvSpPr>
          <p:nvPr/>
        </p:nvSpPr>
        <p:spPr bwMode="auto">
          <a:xfrm>
            <a:off x="7436663" y="2571750"/>
            <a:ext cx="13838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 100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2627784" y="142305"/>
            <a:ext cx="5483400" cy="77326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อัตราส่วนมารดาตายไม่เกิน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17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ต่อแสนการเกิดมีชีพ</a:t>
            </a:r>
          </a:p>
        </p:txBody>
      </p:sp>
      <p:sp>
        <p:nvSpPr>
          <p:cNvPr id="33" name="รูปห้าเหลี่ยม 32"/>
          <p:cNvSpPr/>
          <p:nvPr/>
        </p:nvSpPr>
        <p:spPr>
          <a:xfrm>
            <a:off x="-36512" y="143856"/>
            <a:ext cx="3240360" cy="77173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กลุ่มสตรีและเด็กปฐมวัย</a:t>
            </a: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7668344" y="3570570"/>
            <a:ext cx="844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100</a:t>
            </a:r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7468766" y="4065701"/>
            <a:ext cx="1383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DM</a:t>
            </a:r>
            <a:r>
              <a:rPr lang="th-TH" sz="12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, </a:t>
            </a:r>
            <a:r>
              <a:rPr lang="en-US" sz="12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PIH, HT</a:t>
            </a:r>
            <a:endParaRPr lang="th-TH" sz="1200" b="1" dirty="0"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  <a:p>
            <a:pPr algn="ctr" eaLnBrk="1" hangingPunct="1"/>
            <a:r>
              <a:rPr lang="en-US" sz="12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PROM ,HBsAg </a:t>
            </a:r>
            <a:r>
              <a:rPr lang="th-TH" sz="12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+</a:t>
            </a:r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7596336" y="3075806"/>
            <a:ext cx="1095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49.58</a:t>
            </a:r>
            <a:endParaRPr lang="th-TH" sz="1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7751144" y="4659255"/>
            <a:ext cx="720080" cy="2160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87.5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pic>
        <p:nvPicPr>
          <p:cNvPr id="38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582" y="123478"/>
            <a:ext cx="79036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2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6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/>
          <p:nvPr/>
        </p:nvSpPr>
        <p:spPr>
          <a:xfrm>
            <a:off x="70868" y="1204143"/>
            <a:ext cx="4429124" cy="37240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ข้อค้นพบ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 </a:t>
            </a:r>
            <a:endParaRPr lang="th-TH" sz="2400" b="1" dirty="0">
              <a:solidFill>
                <a:srgbClr val="C0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-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กลุ่มผู้สูงอายุกลุ่มติดสังคมมีแนวโน้มสูงขึ้น กลุ่มผู้สูงอายุภาวะพึ่งพิงเท่าเดิม</a:t>
            </a:r>
          </a:p>
          <a:p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>
              <a:buFontTx/>
              <a:buChar char="-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สถานการณ์การเปลี่ยนแปลงกลุ่มของผู้สูงอายุที่มีภาวะพึ่งพิง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ดีขึ้น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ร้อยละ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26.29 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endParaRPr lang="th-TH" sz="1000" b="1" dirty="0">
              <a:solidFill>
                <a:srgbClr val="FF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>
              <a:buFontTx/>
              <a:buChar char="-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พื้นที่ยังไม่เข้าร่วม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แห่ง(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1.62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%)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</a:p>
          <a:p>
            <a:pPr>
              <a:buFontTx/>
              <a:buChar char="-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ปี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2559 – 2561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อปท.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ที่มีการเบิกจ่ายเงินตามโครงการฯ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แล้ว  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56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(ร้อยละ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91.8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ยังคงเหลือ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แห่งที่ยังไม่เบิกจ่าย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4607340" y="1203598"/>
            <a:ext cx="4429156" cy="37856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ข้อเสนอแนะ 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-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สนับสนุนกิจกรรมส่งเสริมสุขภาพ / กิจกรรมปรับเปลี่ยนพฤติกรรมที่พึงประสงค์ในกลุ่มติดสังคม เพิ่มขึ้น เพื่อป้องกันไม่ให้เข้าสู่ภาวะพึ่งพิง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-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ประเมินสถานการณ์การเปลี่ยนกลุ่มผู้สูงอายุภาวะพึ่งพิงหลังจากได้รับการดูแลตาม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care plan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อย่างต่อเนื่อง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-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เยี่ยมเสริมพลังพื้นที่ ที่ยังไม่มีการเบิกจ่ายเพื่อประเมินปัญหาและร่วมกับหน่วยงานที่เกี่ยวข้องในการแก้ไขปัญหา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1607884" y="140486"/>
            <a:ext cx="6420500" cy="90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ระบบการดูแลระยะยาวสำหรับผู้สูงอายุที่มีภาวะพึ่งพิง </a:t>
            </a:r>
          </a:p>
          <a:p>
            <a:pPr algn="ctr"/>
            <a:r>
              <a:rPr lang="th-TH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(</a:t>
            </a:r>
            <a:r>
              <a:rPr lang="en-US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Long Term Care</a:t>
            </a:r>
            <a:r>
              <a:rPr lang="th-TH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)   ปี 2559-256</a:t>
            </a:r>
            <a:r>
              <a:rPr lang="en-US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2</a:t>
            </a:r>
            <a:r>
              <a:rPr lang="th-TH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 จังหวัดอุทัยธานี</a:t>
            </a:r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4738" y="143856"/>
            <a:ext cx="1974974" cy="900000"/>
          </a:xfrm>
          <a:prstGeom prst="homePlat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กลุ่มสูงอายุ</a:t>
            </a:r>
          </a:p>
        </p:txBody>
      </p:sp>
      <p:pic>
        <p:nvPicPr>
          <p:cNvPr id="12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19" y="143856"/>
            <a:ext cx="790369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ตัวแทนหมายเลขภาพนิ่ง 9"/>
          <p:cNvSpPr txBox="1">
            <a:spLocks/>
          </p:cNvSpPr>
          <p:nvPr/>
        </p:nvSpPr>
        <p:spPr>
          <a:xfrm>
            <a:off x="6902896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20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32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/>
          <p:nvPr/>
        </p:nvSpPr>
        <p:spPr>
          <a:xfrm>
            <a:off x="95761" y="1347614"/>
            <a:ext cx="4429124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Best practice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-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Care Giver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ดีเด่น ระดับเขต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ซ้อน</a:t>
            </a:r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>
              <a:buFontTx/>
              <a:buChar char="-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พัฒนาโปรแกรมส่งเสริมสุขภาพ กายใจ ผู้สูงวัย สมองดี มีความสุข ในชมรมผู้สูงอายุ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4643406" y="1347614"/>
            <a:ext cx="4429156" cy="26776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ข้อชื่นชม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จัดทำแผนขับเคลื่อนศูนย์พัฒนาคุณภาพชีวิต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ผู้สูงอายุครบวงจร  รวมทั้งเตรียมยกร่างแผนยุทธศาสตร์ผู้สูงอายุ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จังหวัดอุทัยธานี 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(แบบ</a:t>
            </a:r>
            <a:r>
              <a:rPr lang="th-TH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การ)</a:t>
            </a:r>
          </a:p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  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มีการสนับสนุนให้ กองทุนท้องถิ่นเข้าร่วมโครงการ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Long term care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93.38 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1607884" y="140486"/>
            <a:ext cx="6420500" cy="900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ระบบการดูแลระยะยาวสำหรับผู้สูงอายุที่มีภาวะพึ่งพิง </a:t>
            </a:r>
          </a:p>
          <a:p>
            <a:pPr algn="ctr"/>
            <a:r>
              <a:rPr lang="th-TH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(</a:t>
            </a:r>
            <a:r>
              <a:rPr lang="en-US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Long Term Care</a:t>
            </a:r>
            <a:r>
              <a:rPr lang="th-TH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)   ปี 2559-256</a:t>
            </a:r>
            <a:r>
              <a:rPr lang="en-US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2</a:t>
            </a:r>
            <a:r>
              <a:rPr lang="th-TH" b="1" dirty="0">
                <a:solidFill>
                  <a:srgbClr val="FFFF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 จังหวัดอุทัยธานี</a:t>
            </a:r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4738" y="143856"/>
            <a:ext cx="1974974" cy="900000"/>
          </a:xfrm>
          <a:prstGeom prst="homePlat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กลุ่มสูงอายุ</a:t>
            </a:r>
          </a:p>
        </p:txBody>
      </p:sp>
      <p:pic>
        <p:nvPicPr>
          <p:cNvPr id="12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19" y="143856"/>
            <a:ext cx="790369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21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24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-36512" y="0"/>
            <a:ext cx="3384376" cy="72008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การลดปัจจัยเสี่ยงด้านสุขภาพ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รูปห้าเหลี่ยม 36"/>
          <p:cNvSpPr/>
          <p:nvPr/>
        </p:nvSpPr>
        <p:spPr>
          <a:xfrm>
            <a:off x="1059210" y="2615555"/>
            <a:ext cx="6336704" cy="820291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โครงการ 3 ล้าน 3 ปี เลิกบุหรี่ทั่วไทย เทิดไท้องค์ราชัน</a:t>
            </a:r>
            <a:endParaRPr lang="en-US" b="1" dirty="0">
              <a:solidFill>
                <a:schemeClr val="tx1"/>
              </a:solidFill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38" name="รูปห้าเหลี่ยม 37"/>
          <p:cNvSpPr/>
          <p:nvPr/>
        </p:nvSpPr>
        <p:spPr>
          <a:xfrm>
            <a:off x="1074650" y="1469529"/>
            <a:ext cx="6321264" cy="814189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โรงพยาบาลที่พัฒนาอนามัยสิ่งแวดล้อมได้ตามเกณฑ์ </a:t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GREEN&amp;CLEAN Hospital 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สี่เหลี่ยมผืนผ้ามุมมน 38"/>
          <p:cNvSpPr/>
          <p:nvPr/>
        </p:nvSpPr>
        <p:spPr>
          <a:xfrm>
            <a:off x="7524328" y="1469529"/>
            <a:ext cx="1027182" cy="81418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100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สี่เหลี่ยมผืนผ้ามุมมน 40"/>
          <p:cNvSpPr/>
          <p:nvPr/>
        </p:nvSpPr>
        <p:spPr>
          <a:xfrm>
            <a:off x="7524328" y="2643758"/>
            <a:ext cx="1027182" cy="79208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0.44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582" y="123478"/>
            <a:ext cx="79036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22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97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ตัวยึดเนื้อหา 3"/>
          <p:cNvGraphicFramePr>
            <a:graphicFrameLocks noGrp="1"/>
          </p:cNvGraphicFramePr>
          <p:nvPr>
            <p:ph idx="1"/>
            <p:extLst/>
          </p:nvPr>
        </p:nvGraphicFramePr>
        <p:xfrm>
          <a:off x="1" y="710175"/>
          <a:ext cx="9144000" cy="343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xmlns="" id="{8898AF50-5513-4D18-BBEC-8CCE726818F4}"/>
              </a:ext>
            </a:extLst>
          </p:cNvPr>
          <p:cNvCxnSpPr>
            <a:cxnSpLocks/>
          </p:cNvCxnSpPr>
          <p:nvPr/>
        </p:nvCxnSpPr>
        <p:spPr>
          <a:xfrm>
            <a:off x="1475656" y="1558752"/>
            <a:ext cx="6048672" cy="0"/>
          </a:xfrm>
          <a:prstGeom prst="line">
            <a:avLst/>
          </a:prstGeom>
          <a:ln w="19050">
            <a:solidFill>
              <a:srgbClr val="8BC53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xmlns="" id="{63228749-3EAA-4AA7-A2BC-5B35DDDC40C7}"/>
              </a:ext>
            </a:extLst>
          </p:cNvPr>
          <p:cNvCxnSpPr>
            <a:cxnSpLocks/>
          </p:cNvCxnSpPr>
          <p:nvPr/>
        </p:nvCxnSpPr>
        <p:spPr>
          <a:xfrm>
            <a:off x="1475656" y="2654391"/>
            <a:ext cx="612068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/>
          <p:cNvSpPr/>
          <p:nvPr/>
        </p:nvSpPr>
        <p:spPr>
          <a:xfrm>
            <a:off x="0" y="122173"/>
            <a:ext cx="9144000" cy="613037"/>
          </a:xfrm>
          <a:prstGeom prst="rect">
            <a:avLst/>
          </a:prstGeom>
          <a:solidFill>
            <a:srgbClr val="0067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th-TH" sz="210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048586" name="ชื่อเรื่อง 1"/>
          <p:cNvSpPr>
            <a:spLocks noGrp="1"/>
          </p:cNvSpPr>
          <p:nvPr>
            <p:ph type="title"/>
          </p:nvPr>
        </p:nvSpPr>
        <p:spPr>
          <a:xfrm>
            <a:off x="2195736" y="75047"/>
            <a:ext cx="5725085" cy="696503"/>
          </a:xfrm>
          <a:noFill/>
        </p:spPr>
        <p:txBody>
          <a:bodyPr>
            <a:no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ร้อยละของโรงพยาบาลพัฒนาได้ตามเกณฑ์</a:t>
            </a:r>
            <a:b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</a:b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GREEN&amp;CLEAN Hospital 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r="69686" b="26869"/>
          <a:stretch/>
        </p:blipFill>
        <p:spPr>
          <a:xfrm>
            <a:off x="7936003" y="102218"/>
            <a:ext cx="745730" cy="642942"/>
          </a:xfrm>
          <a:prstGeom prst="rect">
            <a:avLst/>
          </a:prstGeom>
        </p:spPr>
      </p:pic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xmlns="" id="{C4B63416-FFDE-4CF8-BF89-16CA31801404}"/>
              </a:ext>
            </a:extLst>
          </p:cNvPr>
          <p:cNvCxnSpPr>
            <a:cxnSpLocks/>
          </p:cNvCxnSpPr>
          <p:nvPr/>
        </p:nvCxnSpPr>
        <p:spPr>
          <a:xfrm>
            <a:off x="1475656" y="1120263"/>
            <a:ext cx="6048672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4353437-623A-4217-BCF5-8750B59218B1}"/>
              </a:ext>
            </a:extLst>
          </p:cNvPr>
          <p:cNvSpPr txBox="1"/>
          <p:nvPr/>
        </p:nvSpPr>
        <p:spPr>
          <a:xfrm>
            <a:off x="7386436" y="3795886"/>
            <a:ext cx="1785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/>
              <a:t>ข้อมูล ณ วันที่  1 ส.ค. 62</a:t>
            </a: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xmlns="" id="{6097A9D8-40CE-4BBD-88C7-C282FA827445}"/>
              </a:ext>
            </a:extLst>
          </p:cNvPr>
          <p:cNvSpPr/>
          <p:nvPr/>
        </p:nvSpPr>
        <p:spPr>
          <a:xfrm>
            <a:off x="2093911" y="2009337"/>
            <a:ext cx="55964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800"/>
            <a:r>
              <a:rPr lang="th-TH" sz="1400" b="1" dirty="0">
                <a:solidFill>
                  <a:srgbClr val="0070C0"/>
                </a:solidFill>
                <a:latin typeface="Calibri"/>
                <a:cs typeface="Cordia New" panose="020B0304020202020204" pitchFamily="34" charset="-34"/>
              </a:rPr>
              <a:t>6 แห่ง</a:t>
            </a: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xmlns="" id="{D370D9D4-348E-46FB-951B-6632852D4391}"/>
              </a:ext>
            </a:extLst>
          </p:cNvPr>
          <p:cNvSpPr/>
          <p:nvPr/>
        </p:nvSpPr>
        <p:spPr>
          <a:xfrm>
            <a:off x="3092084" y="877558"/>
            <a:ext cx="55964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800"/>
            <a:r>
              <a:rPr lang="th-TH" sz="1400" b="1" dirty="0">
                <a:solidFill>
                  <a:srgbClr val="0070C0"/>
                </a:solidFill>
                <a:latin typeface="Calibri"/>
                <a:cs typeface="Cordia New" panose="020B0304020202020204" pitchFamily="34" charset="-34"/>
              </a:rPr>
              <a:t>8 แห่ง</a:t>
            </a: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xmlns="" id="{9D13E0FD-D723-4129-BAC0-FC9C6BF32869}"/>
              </a:ext>
            </a:extLst>
          </p:cNvPr>
          <p:cNvSpPr/>
          <p:nvPr/>
        </p:nvSpPr>
        <p:spPr>
          <a:xfrm>
            <a:off x="3995936" y="1610721"/>
            <a:ext cx="64807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800"/>
            <a:r>
              <a:rPr lang="th-TH" sz="1400" b="1" dirty="0">
                <a:solidFill>
                  <a:srgbClr val="0070C0"/>
                </a:solidFill>
                <a:latin typeface="Calibri"/>
                <a:cs typeface="Cordia New" panose="020B0304020202020204" pitchFamily="34" charset="-34"/>
              </a:rPr>
              <a:t>11 แห่ง</a:t>
            </a: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xmlns="" id="{B951598E-F47D-4302-9390-699B01A14F24}"/>
              </a:ext>
            </a:extLst>
          </p:cNvPr>
          <p:cNvSpPr/>
          <p:nvPr/>
        </p:nvSpPr>
        <p:spPr>
          <a:xfrm>
            <a:off x="5078844" y="1833480"/>
            <a:ext cx="55964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800"/>
            <a:r>
              <a:rPr lang="th-TH" sz="1400" b="1" dirty="0">
                <a:solidFill>
                  <a:srgbClr val="0070C0"/>
                </a:solidFill>
                <a:latin typeface="Calibri"/>
                <a:cs typeface="Cordia New" panose="020B0304020202020204" pitchFamily="34" charset="-34"/>
              </a:rPr>
              <a:t>7 แห่ง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xmlns="" id="{17F301F5-2F7F-4C73-B37E-B8D12EA74CC1}"/>
              </a:ext>
            </a:extLst>
          </p:cNvPr>
          <p:cNvSpPr/>
          <p:nvPr/>
        </p:nvSpPr>
        <p:spPr>
          <a:xfrm>
            <a:off x="6086603" y="1456833"/>
            <a:ext cx="55964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800"/>
            <a:r>
              <a:rPr lang="th-TH" sz="1400" b="1" dirty="0">
                <a:solidFill>
                  <a:srgbClr val="0070C0"/>
                </a:solidFill>
                <a:latin typeface="Calibri"/>
                <a:cs typeface="Cordia New" panose="020B0304020202020204" pitchFamily="34" charset="-34"/>
              </a:rPr>
              <a:t>6 แห่ง</a:t>
            </a:r>
          </a:p>
        </p:txBody>
      </p:sp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xmlns="" id="{46C9D84C-CAEE-492C-A9FE-9420AC70B7C7}"/>
              </a:ext>
            </a:extLst>
          </p:cNvPr>
          <p:cNvSpPr/>
          <p:nvPr/>
        </p:nvSpPr>
        <p:spPr>
          <a:xfrm>
            <a:off x="7022012" y="1610720"/>
            <a:ext cx="72884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800"/>
            <a:r>
              <a:rPr lang="th-TH" sz="1400" b="1" dirty="0">
                <a:solidFill>
                  <a:srgbClr val="0070C0"/>
                </a:solidFill>
                <a:latin typeface="Calibri"/>
                <a:cs typeface="Cordia New" panose="020B0304020202020204" pitchFamily="34" charset="-34"/>
              </a:rPr>
              <a:t>38 แห่ง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4189393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ผลงานเทียบเป้าหมาย </a:t>
            </a:r>
            <a:r>
              <a:rPr lang="th-TH" sz="1400" dirty="0">
                <a:latin typeface="Tahoma" pitchFamily="34" charset="0"/>
                <a:cs typeface="Tahoma" pitchFamily="34" charset="0"/>
              </a:rPr>
              <a:t>	- ร้อยละ 85 ผ่านเกณฑ์ระดับดีขึ้นไป                   ผลงาน 7 แห่ง </a:t>
            </a:r>
            <a:r>
              <a:rPr lang="th-TH" sz="1400" dirty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(ร้อยละ87.5)</a:t>
            </a:r>
          </a:p>
          <a:p>
            <a:r>
              <a:rPr lang="th-TH" sz="1400" dirty="0">
                <a:latin typeface="Tahoma" pitchFamily="34" charset="0"/>
                <a:cs typeface="Tahoma" pitchFamily="34" charset="0"/>
              </a:rPr>
              <a:t>     		- ร้อยละ 40 ผ่านเกณฑ์ระดับดีมากขึ้นไป      	ผลงาน 6 แห่ง </a:t>
            </a:r>
            <a:r>
              <a:rPr lang="th-TH" sz="1400" dirty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(ร้อยละ75)</a:t>
            </a:r>
          </a:p>
          <a:p>
            <a:r>
              <a:rPr lang="th-TH" sz="1400" dirty="0">
                <a:latin typeface="Tahoma" pitchFamily="34" charset="0"/>
                <a:cs typeface="Tahoma" pitchFamily="34" charset="0"/>
              </a:rPr>
              <a:t>		- ผ่านเกณฑ์ระดับดีมาก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Plus </a:t>
            </a:r>
            <a:r>
              <a:rPr lang="th-TH" sz="1400" dirty="0">
                <a:latin typeface="Tahoma" pitchFamily="34" charset="0"/>
                <a:cs typeface="Tahoma" pitchFamily="34" charset="0"/>
              </a:rPr>
              <a:t>จังหวัดละ 1 แห่ง	ผลงาน 6 แห่ง</a:t>
            </a:r>
          </a:p>
          <a:p>
            <a:endParaRPr lang="th-TH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วงรี 32"/>
          <p:cNvSpPr/>
          <p:nvPr/>
        </p:nvSpPr>
        <p:spPr>
          <a:xfrm>
            <a:off x="5500149" y="843709"/>
            <a:ext cx="897211" cy="2639034"/>
          </a:xfrm>
          <a:prstGeom prst="ellipse">
            <a:avLst/>
          </a:prstGeom>
          <a:solidFill>
            <a:srgbClr val="BD5303">
              <a:alpha val="0"/>
            </a:srgbClr>
          </a:solidFill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 w="28575">
                <a:noFill/>
              </a:ln>
            </a:endParaRPr>
          </a:p>
        </p:txBody>
      </p:sp>
      <p:sp>
        <p:nvSpPr>
          <p:cNvPr id="20" name="รูปห้าเหลี่ยม 19"/>
          <p:cNvSpPr/>
          <p:nvPr/>
        </p:nvSpPr>
        <p:spPr>
          <a:xfrm>
            <a:off x="0" y="122173"/>
            <a:ext cx="2483768" cy="62298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สิ่งแวดล้อม</a:t>
            </a:r>
          </a:p>
        </p:txBody>
      </p:sp>
      <p:sp>
        <p:nvSpPr>
          <p:cNvPr id="21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23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71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482681"/>
              </p:ext>
            </p:extLst>
          </p:nvPr>
        </p:nvGraphicFramePr>
        <p:xfrm>
          <a:off x="107504" y="966966"/>
          <a:ext cx="8928992" cy="3764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ข้อค้นพบ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ข้อเสนอแนะ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ข้อชื่นชม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- มีนวัตกรรม</a:t>
                      </a:r>
                      <a:r>
                        <a:rPr lang="en-US" sz="1800" b="1" dirty="0" smtClean="0"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 G&amp;C </a:t>
                      </a:r>
                      <a:r>
                        <a:rPr lang="en-US" sz="1800" b="1" dirty="0"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Hospital </a:t>
                      </a:r>
                      <a:r>
                        <a:rPr lang="th-TH" sz="1800" b="1" dirty="0"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“ตู้สุมยาสมุนไพรเคลื่อนที่”รพ.ลานสัก     ได้รับการคัดเลือกเป็นตัวแทนเขตสุขภาพที่ 3</a:t>
                      </a:r>
                      <a:r>
                        <a:rPr lang="th-TH" sz="1800" b="1" baseline="0" dirty="0"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 เพื่อเข้าประกวดระดับประเทศ</a:t>
                      </a:r>
                      <a:endParaRPr lang="th-TH" sz="1800" b="1" dirty="0">
                        <a:latin typeface="TH SarabunIT๙" pitchFamily="34" charset="-34"/>
                        <a:ea typeface="Tahoma" panose="020B0604030504040204" pitchFamily="34" charset="0"/>
                        <a:cs typeface="TH SarabunIT๙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- เป็นนวัตกรรมที่มีประโยชน์ ช่วยประหยัดพลังงานและค่าใช้จ่าย สามารถพัฒนาต่อยอด และขยายผลต่อไป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-</a:t>
                      </a:r>
                      <a:r>
                        <a:rPr lang="en-US" sz="1800" b="1" baseline="0" dirty="0" smtClean="0"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 </a:t>
                      </a:r>
                      <a:r>
                        <a:rPr lang="th-TH" sz="1800" b="1" dirty="0" smtClean="0"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การ</a:t>
                      </a:r>
                      <a:r>
                        <a:rPr lang="th-TH" sz="1800" b="1" dirty="0"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จัดการมูลฝอยติดเชื้อในส่วน</a:t>
                      </a:r>
                      <a:r>
                        <a:rPr lang="th-TH" sz="1800" b="1" dirty="0" smtClean="0"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ของ</a:t>
                      </a:r>
                      <a:r>
                        <a:rPr lang="en-US" sz="1800" b="1" dirty="0" smtClean="0"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รพท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.</a:t>
                      </a: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,</a:t>
                      </a:r>
                      <a:r>
                        <a:rPr kumimoji="0" lang="th-TH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รพช</a:t>
                      </a: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.</a:t>
                      </a:r>
                      <a:r>
                        <a:rPr lang="th-TH" sz="1800" b="1" dirty="0"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 มีการจัดการถูกต้องตามหลักวิชาการ และกฎกระทรวงว่าด้วยการกำจัดมูลฝอยติดเชื้อ</a:t>
                      </a:r>
                      <a:r>
                        <a:rPr lang="th-TH" sz="1800" b="1" baseline="0" dirty="0"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 พ.ศ.2545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kern="1200" dirty="0">
                        <a:solidFill>
                          <a:schemeClr val="dk1"/>
                        </a:solidFill>
                        <a:latin typeface="TH SarabunIT๙" pitchFamily="34" charset="-34"/>
                        <a:ea typeface="Tahoma" panose="020B0604030504040204" pitchFamily="34" charset="0"/>
                        <a:cs typeface="TH SarabunIT๙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ข้อค้นพบ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-</a:t>
                      </a:r>
                      <a:r>
                        <a:rPr lang="en-US" sz="1800" b="1" dirty="0" smtClean="0"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 </a:t>
                      </a:r>
                      <a:r>
                        <a:rPr lang="th-TH" sz="1800" b="1" dirty="0" err="1" smtClean="0"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สสจ</a:t>
                      </a:r>
                      <a:r>
                        <a:rPr lang="th-TH" sz="1800" b="1" dirty="0" smtClean="0"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.</a:t>
                      </a:r>
                      <a:r>
                        <a:rPr lang="th-TH" sz="1800" b="1" dirty="0"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มีการกำกับ ติดตาม 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การลงข้อมูล</a:t>
                      </a: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มูลฝอยติดเชื้อ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ผ่านโปรแกรม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Manifest</a:t>
                      </a:r>
                      <a:r>
                        <a:rPr lang="th-TH" sz="1800" b="1" kern="1200" baseline="0" dirty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ใน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รพท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.</a:t>
                      </a: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,</a:t>
                      </a:r>
                      <a:r>
                        <a:rPr kumimoji="0" lang="th-TH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รพช</a:t>
                      </a: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.ทุกแห่ง</a:t>
                      </a: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 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และ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CUP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 หนองฉาง 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ผู้รับผิดชอบมีการลงข้อมูล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ให้กับ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รพ.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สต.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-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พัฒนา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เชิงคุณภาพ โดยเพิ่มการลงข้อมูล</a:t>
                      </a: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มูลฝอยติดเชื้อ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ผ่าน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โปรแกรม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 Manifest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 ให้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ครอบคลุม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ถึง รพ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.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สต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.</a:t>
                      </a:r>
                      <a:r>
                        <a:rPr lang="th-TH" sz="1800" b="1" kern="1200" dirty="0">
                          <a:solidFill>
                            <a:schemeClr val="dk1"/>
                          </a:solidFill>
                          <a:latin typeface="TH SarabunIT๙" pitchFamily="34" charset="-34"/>
                          <a:ea typeface="Tahoma" panose="020B0604030504040204" pitchFamily="34" charset="0"/>
                          <a:cs typeface="TH SarabunIT๙" pitchFamily="34" charset="-34"/>
                        </a:rPr>
                        <a:t>ทุกแห่ง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0" y="45612"/>
            <a:ext cx="9144000" cy="785799"/>
          </a:xfrm>
          <a:prstGeom prst="rect">
            <a:avLst/>
          </a:prstGeom>
          <a:solidFill>
            <a:srgbClr val="006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582" y="51470"/>
            <a:ext cx="79036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รูปห้าเหลี่ยม 10"/>
          <p:cNvSpPr/>
          <p:nvPr/>
        </p:nvSpPr>
        <p:spPr>
          <a:xfrm>
            <a:off x="0" y="51470"/>
            <a:ext cx="2483768" cy="77994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สิ่งแวดล้อม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263831" y="12561"/>
            <a:ext cx="5601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ร้อยละของโรงพยาบาลพัฒนาได้ตามเกณฑ์</a:t>
            </a:r>
            <a:b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GREEN&amp;CLEAN Hospital </a:t>
            </a:r>
            <a:endParaRPr lang="th-TH" sz="2400" dirty="0"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7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24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75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4644008" y="2980962"/>
            <a:ext cx="1995714" cy="2162538"/>
          </a:xfrm>
          <a:prstGeom prst="rect">
            <a:avLst/>
          </a:prstGeom>
          <a:solidFill>
            <a:srgbClr val="FF1D1D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22" tIns="29261" rIns="58522" bIns="29261" rtlCol="0" anchor="ctr"/>
          <a:lstStyle/>
          <a:p>
            <a:pPr algn="ctr"/>
            <a:endParaRPr lang="th-TH" dirty="0">
              <a:solidFill>
                <a:srgbClr val="E45344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23929" y="981147"/>
            <a:ext cx="4941882" cy="1257667"/>
          </a:xfrm>
          <a:prstGeom prst="rect">
            <a:avLst/>
          </a:prstGeom>
          <a:ln w="31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latinLnBrk="0"/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ผู้ที่สูบบุหรี่เข้าร่วมโครงการ 3 ล้าน 3 ปีเลิกบุหรี่ทั่วไทย </a:t>
            </a:r>
            <a:endParaRPr lang="th-TH" sz="2400" b="1" kern="0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itchFamily="34" charset="-34"/>
            </a:endParaRPr>
          </a:p>
          <a:p>
            <a:pPr latinLnBrk="0"/>
            <a:r>
              <a:rPr lang="th-TH" sz="2400" b="1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เทิด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ไท้องค์ราชัน และเลิกสูบบุหรี่ได้  จำนวน  3  ล้านคน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7239" y="3648896"/>
            <a:ext cx="1765905" cy="1249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 latinLnBrk="0"/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มีผู้สูบบุหรี่เข้าร่วมโครงการ </a:t>
            </a:r>
            <a:r>
              <a:rPr lang="en-US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ล้านคน (สะสม)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692953" y="3631406"/>
            <a:ext cx="1874761" cy="1249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t"/>
          <a:lstStyle/>
          <a:p>
            <a:pPr algn="ctr" latinLnBrk="0"/>
            <a:endParaRPr lang="th-TH" sz="2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latinLnBrk="0"/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คนที่สูบบุหรี่เลิกสูบบุหรี่  </a:t>
            </a:r>
          </a:p>
          <a:p>
            <a:pPr algn="ctr" latinLnBrk="0"/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 ล้านคน (สะสม)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93524" y="2662693"/>
            <a:ext cx="8672285" cy="4131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 latinLnBrk="0"/>
            <a:r>
              <a:rPr 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Quick Win</a:t>
            </a:r>
            <a:endParaRPr lang="th-TH" sz="2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003144" y="3643775"/>
            <a:ext cx="1862666" cy="1249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t"/>
          <a:lstStyle/>
          <a:p>
            <a:pPr algn="ctr" latinLnBrk="0"/>
            <a:endParaRPr lang="th-TH" sz="2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latinLnBrk="0"/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คนที่สูบบุหรี่เลิกสูบบุหรี่  </a:t>
            </a:r>
          </a:p>
          <a:p>
            <a:pPr algn="ctr" latinLnBrk="0"/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 ล้านคน (สะสม)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03714" y="3619037"/>
            <a:ext cx="1632857" cy="12496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 latinLnBrk="0"/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มีผู้สูบบุหรี่เข้าร่วมโครงการ  </a:t>
            </a:r>
            <a:b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 ล้านคน (สะสม)</a:t>
            </a:r>
          </a:p>
        </p:txBody>
      </p:sp>
      <p:graphicFrame>
        <p:nvGraphicFramePr>
          <p:cNvPr id="12" name="ไดอะแกรม 11"/>
          <p:cNvGraphicFramePr/>
          <p:nvPr>
            <p:extLst>
              <p:ext uri="{D42A27DB-BD31-4B8C-83A1-F6EECF244321}">
                <p14:modId xmlns:p14="http://schemas.microsoft.com/office/powerpoint/2010/main" val="4029813394"/>
              </p:ext>
            </p:extLst>
          </p:nvPr>
        </p:nvGraphicFramePr>
        <p:xfrm>
          <a:off x="193524" y="2980962"/>
          <a:ext cx="8575524" cy="91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รูปภาพ 13" descr="og-image.jpg"/>
          <p:cNvPicPr>
            <a:picLocks noChangeAspect="1"/>
          </p:cNvPicPr>
          <p:nvPr/>
        </p:nvPicPr>
        <p:blipFill>
          <a:blip r:embed="rId7" cstate="print"/>
          <a:srcRect t="645" r="952"/>
          <a:stretch>
            <a:fillRect/>
          </a:stretch>
        </p:blipFill>
        <p:spPr>
          <a:xfrm>
            <a:off x="2501917" y="981146"/>
            <a:ext cx="1277995" cy="13025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รูปห้าเหลี่ยม 14"/>
          <p:cNvSpPr/>
          <p:nvPr/>
        </p:nvSpPr>
        <p:spPr>
          <a:xfrm>
            <a:off x="328998" y="981146"/>
            <a:ext cx="2082761" cy="1257668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เป้าหมาย</a:t>
            </a:r>
            <a:endParaRPr lang="en-US" sz="4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itchFamily="34" charset="-34"/>
            </a:endParaRPr>
          </a:p>
        </p:txBody>
      </p:sp>
      <p:pic>
        <p:nvPicPr>
          <p:cNvPr id="16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32"/>
            <a:ext cx="667159" cy="6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ชื่อเรื่อง 2"/>
          <p:cNvSpPr txBox="1">
            <a:spLocks/>
          </p:cNvSpPr>
          <p:nvPr/>
        </p:nvSpPr>
        <p:spPr>
          <a:xfrm>
            <a:off x="2843808" y="0"/>
            <a:ext cx="5256584" cy="72008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      </a:t>
            </a:r>
            <a: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โครงการ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ล้าน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ปี เลิกบุหรี่ทั่วไทย เทิดไท้องค์ราชัน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รูปห้าเหลี่ยม 17"/>
          <p:cNvSpPr/>
          <p:nvPr/>
        </p:nvSpPr>
        <p:spPr>
          <a:xfrm>
            <a:off x="-36512" y="0"/>
            <a:ext cx="3240360" cy="72008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การลดปัจจัยเสี่ยงด้านสุขภาพ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25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09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32"/>
            <a:ext cx="667159" cy="6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ชื่อเรื่อง 2"/>
          <p:cNvSpPr txBox="1">
            <a:spLocks/>
          </p:cNvSpPr>
          <p:nvPr/>
        </p:nvSpPr>
        <p:spPr>
          <a:xfrm>
            <a:off x="2843808" y="0"/>
            <a:ext cx="5256584" cy="72008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      </a:t>
            </a:r>
            <a: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โครงการ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ล้าน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ปี เลิกบุหรี่ทั่วไทย เทิดไท้องค์ราชัน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รูปห้าเหลี่ยม 11"/>
          <p:cNvSpPr/>
          <p:nvPr/>
        </p:nvSpPr>
        <p:spPr>
          <a:xfrm>
            <a:off x="-36512" y="0"/>
            <a:ext cx="3240360" cy="72008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การลดปัจจัยเสี่ยงด้านสุขภาพ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ตัวยึดเนื้อหา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122332"/>
              </p:ext>
            </p:extLst>
          </p:nvPr>
        </p:nvGraphicFramePr>
        <p:xfrm>
          <a:off x="323528" y="1055529"/>
          <a:ext cx="8568950" cy="324441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25565"/>
                <a:gridCol w="1474635"/>
                <a:gridCol w="1128125"/>
                <a:gridCol w="1128125"/>
                <a:gridCol w="1128125"/>
                <a:gridCol w="1128125"/>
                <a:gridCol w="1128125"/>
                <a:gridCol w="1128125"/>
              </a:tblGrid>
              <a:tr h="227962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อำเภอ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เป้าหมาย(คน)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เข้าร่วมโครงการ(คน)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เลิกได้ 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6 </a:t>
                      </a:r>
                      <a:r>
                        <a:rPr lang="th-TH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เดือน</a:t>
                      </a:r>
                      <a:br>
                        <a:rPr lang="th-TH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(คน)</a:t>
                      </a:r>
                      <a:endParaRPr lang="th-TH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endParaRPr lang="th-TH" sz="1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2468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เทียบเป้าหมาย</a:t>
                      </a:r>
                      <a:endParaRPr lang="th-TH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เทียบผู้เข้าร่วมโครงการ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1616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ลานสัก</a:t>
                      </a:r>
                      <a:endParaRPr lang="th-TH" sz="1800" b="1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3,528</a:t>
                      </a:r>
                      <a:endParaRPr lang="th-TH" sz="1800" b="1" i="0" u="none" strike="noStrike" dirty="0">
                        <a:solidFill>
                          <a:srgbClr val="292B2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3,969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112.50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54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01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เมือง</a:t>
                      </a:r>
                      <a:endParaRPr lang="th-TH" sz="1800" b="1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2,469</a:t>
                      </a:r>
                      <a:endParaRPr lang="th-TH" sz="1800" b="1" i="0" u="none" strike="noStrike" dirty="0">
                        <a:solidFill>
                          <a:srgbClr val="292B2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1,681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68.08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16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หนองขา</a:t>
                      </a:r>
                      <a:r>
                        <a:rPr lang="th-TH" sz="1800" b="1" u="none" strike="noStrik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หย่าง</a:t>
                      </a:r>
                      <a:endParaRPr lang="th-TH" sz="1800" b="1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1,089</a:t>
                      </a:r>
                      <a:endParaRPr lang="th-TH" sz="1800" b="1" i="0" u="none" strike="noStrike" dirty="0">
                        <a:solidFill>
                          <a:srgbClr val="292B2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559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51.33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16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ทัพ</a:t>
                      </a:r>
                      <a:r>
                        <a:rPr lang="th-TH" sz="1800" b="1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ทัน</a:t>
                      </a:r>
                      <a:endParaRPr lang="th-TH" sz="1800" b="1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2,4</a:t>
                      </a:r>
                      <a:r>
                        <a:rPr lang="en-US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87</a:t>
                      </a:r>
                      <a:endParaRPr lang="th-TH" sz="1800" b="1" i="0" u="none" strike="noStrike" dirty="0">
                        <a:solidFill>
                          <a:srgbClr val="292B2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2,107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84.72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16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ห้วยคต</a:t>
                      </a:r>
                      <a:endParaRPr lang="th-TH" sz="1800" b="1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1,149</a:t>
                      </a:r>
                      <a:endParaRPr lang="th-TH" sz="1800" b="1" i="0" u="none" strike="noStrike" dirty="0">
                        <a:solidFill>
                          <a:srgbClr val="292B2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3,719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323.67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16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หนองฉาง</a:t>
                      </a:r>
                      <a:endParaRPr lang="th-TH" sz="1800" b="1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3,189</a:t>
                      </a:r>
                      <a:endParaRPr lang="th-TH" sz="1800" b="1" i="0" u="none" strike="noStrike" dirty="0">
                        <a:solidFill>
                          <a:srgbClr val="292B2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2,151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67.45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616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บ้านไร่</a:t>
                      </a:r>
                      <a:endParaRPr lang="th-TH" sz="1800" b="1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4,428</a:t>
                      </a:r>
                      <a:endParaRPr lang="th-TH" sz="1800" b="1" i="0" u="none" strike="noStrike" dirty="0">
                        <a:solidFill>
                          <a:srgbClr val="292B2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4,302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616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สว่างอารมณ์</a:t>
                      </a:r>
                      <a:endParaRPr lang="th-TH" sz="1800" b="1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1,896</a:t>
                      </a:r>
                      <a:endParaRPr lang="th-TH" sz="1800" b="1" i="0" u="none" strike="noStrike" dirty="0">
                        <a:solidFill>
                          <a:srgbClr val="292B2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463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9362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2400" b="1" i="0" u="none" strike="noStrike" dirty="0">
                        <a:solidFill>
                          <a:srgbClr val="292B2C"/>
                        </a:solidFill>
                        <a:latin typeface="TH SarabunPSK"/>
                        <a:cs typeface="+mj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20,23</a:t>
                      </a:r>
                      <a:r>
                        <a:rPr lang="en-US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800" b="1" i="0" u="none" strike="noStrike" dirty="0">
                        <a:solidFill>
                          <a:srgbClr val="292B2C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18,951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93.65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26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13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945253"/>
              </p:ext>
            </p:extLst>
          </p:nvPr>
        </p:nvGraphicFramePr>
        <p:xfrm>
          <a:off x="251520" y="838201"/>
          <a:ext cx="8496944" cy="3992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12368"/>
                <a:gridCol w="5184576"/>
              </a:tblGrid>
              <a:tr h="613999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ปัญหา</a:t>
                      </a:r>
                      <a:r>
                        <a:rPr lang="th-TH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/ </a:t>
                      </a: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ความเสี่ยง</a:t>
                      </a:r>
                      <a:b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ต่อการไม่บรรลุเป้าหมาย</a:t>
                      </a:r>
                      <a:endParaRPr lang="th-TH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ข้อเสนอแนะเชิงนโยบาย/ข้อเสนอแนะเพื่อปรับปรุง/พัฒนา</a:t>
                      </a:r>
                      <a:endParaRPr lang="th-TH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 anchor="ctr"/>
                </a:tc>
              </a:tr>
              <a:tr h="653801">
                <a:tc>
                  <a:txBody>
                    <a:bodyPr/>
                    <a:lstStyle/>
                    <a:p>
                      <a:pPr marL="274638" indent="-274638" algn="thaiDist">
                        <a:buFont typeface="+mj-lt"/>
                        <a:buNone/>
                      </a:pPr>
                      <a:r>
                        <a:rPr lang="en-US" sz="19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sz="19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ผลการดำเนินงานยังต่ำกว่าเป้าหมาย</a:t>
                      </a:r>
                      <a:endParaRPr lang="en-US" sz="1900" b="1" baseline="0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74638" indent="-274638" algn="l">
                        <a:buFont typeface="+mj-lt"/>
                        <a:buNone/>
                      </a:pPr>
                      <a:r>
                        <a:rPr lang="en-US" sz="19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en-US" sz="19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9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นำ</a:t>
                      </a:r>
                      <a:r>
                        <a:rPr lang="th-TH" sz="19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ผู้ป่วยโรคเรื้อรังที่สูบบุหรี่</a:t>
                      </a:r>
                      <a:r>
                        <a:rPr lang="th-TH" sz="1900" b="1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9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เข้าสู่การ</a:t>
                      </a:r>
                      <a:r>
                        <a:rPr lang="th-TH" sz="19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บำบัดการเลิกบุหรี่ในคลินิกของโรงพยาบาล</a:t>
                      </a:r>
                      <a:endParaRPr lang="en-US" sz="1900" b="1" baseline="0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274638" indent="-274638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19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19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ส่งเสริมบังคับใช้มาตรการด้านกฎหมาย เช่น การจำกัดพื้นที่การสูบบุหรี่ </a:t>
                      </a:r>
                    </a:p>
                    <a:p>
                      <a:pPr marL="274638" indent="-274638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19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th-TH" sz="19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หน่วยบริการทุกระดับจัดบริการบำบัดรักษา ฟื้นฟู  </a:t>
                      </a:r>
                    </a:p>
                    <a:p>
                      <a:pPr marL="274638" indent="-274638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19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th-TH" sz="19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พัฒนาศักยภาพเจ้าหน้าที่สาธารณสุขในการช่วยเลิกบุหรี่/การให้คำปรึกษา</a:t>
                      </a:r>
                    </a:p>
                    <a:p>
                      <a:pPr marL="274638" indent="-274638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19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r>
                        <a:rPr lang="th-TH" sz="19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ส่งเสริมการบำบัดในชุมชน การสร้างมาตรการทางสังคม กระตุ้นและสร้างแรงจูงใจ ส่งเสริมนวัตกรรม/ภูมิปัญญาท้องถิ่นช่วยเลิกบุหรี่ในชุมชน</a:t>
                      </a:r>
                    </a:p>
                    <a:p>
                      <a:pPr marL="274638" indent="-274638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19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th-TH" sz="19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พัฒนาการป้องกันนักสูบหน้าใหม่ในกลุ่มเยาวชน</a:t>
                      </a:r>
                    </a:p>
                    <a:p>
                      <a:pPr marL="274638" indent="-274638" algn="l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19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r>
                        <a:rPr lang="th-TH" sz="19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เร่งรัดการบันทึกข้อมูลผลการติดตามการเลิกบุหรี่ครบ 1 , 3 และ 6 เดือน</a:t>
                      </a:r>
                    </a:p>
                    <a:p>
                      <a:pPr marL="274638" indent="-274638" algn="thaiDist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th-TH" sz="1900" b="1" baseline="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274638" indent="-274638" algn="thaiDist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th-TH" sz="1900" b="1" baseline="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5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32"/>
            <a:ext cx="667159" cy="6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ชื่อเรื่อง 2"/>
          <p:cNvSpPr txBox="1">
            <a:spLocks/>
          </p:cNvSpPr>
          <p:nvPr/>
        </p:nvSpPr>
        <p:spPr>
          <a:xfrm>
            <a:off x="2843808" y="0"/>
            <a:ext cx="5256584" cy="72008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      </a:t>
            </a:r>
            <a: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โครงการ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ล้าน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ปี เลิกบุหรี่ทั่วไทย เทิดไท้องค์ราชัน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รูปห้าเหลี่ยม 6"/>
          <p:cNvSpPr/>
          <p:nvPr/>
        </p:nvSpPr>
        <p:spPr>
          <a:xfrm>
            <a:off x="-36512" y="0"/>
            <a:ext cx="3240360" cy="72008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การลดปัจจัยเสี่ยงด้านสุขภาพ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27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06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-36512" y="0"/>
            <a:ext cx="3384376" cy="72008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การลดปัจจัยเสี่ยงด้านสุขภาพ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7548711" y="2643759"/>
            <a:ext cx="839713" cy="67017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41.32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7539930" y="1851670"/>
            <a:ext cx="848494" cy="69797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2.17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7577584" y="4242699"/>
            <a:ext cx="810840" cy="71397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28.78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7584257" y="3421304"/>
            <a:ext cx="789731" cy="63247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41.39</a:t>
            </a:r>
            <a:endParaRPr lang="en-US" sz="2000" b="1" dirty="0">
              <a:solidFill>
                <a:srgbClr val="FF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0" name="รูปห้าเหลี่ยม 29"/>
          <p:cNvSpPr/>
          <p:nvPr/>
        </p:nvSpPr>
        <p:spPr>
          <a:xfrm>
            <a:off x="1074650" y="1851670"/>
            <a:ext cx="6321264" cy="697979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อัตราผู้ป่วย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DM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รายใหม่จากกลุ่มเสี่ยงเบาหวาน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(เป้าหมาย 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ไม่เกินร้อยละ  2.05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32" name="รูปห้าเหลี่ยม 31"/>
          <p:cNvSpPr/>
          <p:nvPr/>
        </p:nvSpPr>
        <p:spPr>
          <a:xfrm>
            <a:off x="1074650" y="2643758"/>
            <a:ext cx="6321264" cy="670173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อัตรากลุ่มสงสัยป่วย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HT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ได้รับการวัดความดันโลหิตที่บ้าน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(เป้าหมาย 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≥ ร้อยละ 30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dirty="0">
              <a:solidFill>
                <a:srgbClr val="C00000"/>
              </a:solidFill>
            </a:endParaRPr>
          </a:p>
        </p:txBody>
      </p:sp>
      <p:sp>
        <p:nvSpPr>
          <p:cNvPr id="33" name="รูปห้าเหลี่ยม 32"/>
          <p:cNvSpPr/>
          <p:nvPr/>
        </p:nvSpPr>
        <p:spPr>
          <a:xfrm>
            <a:off x="1046151" y="4274790"/>
            <a:ext cx="6336704" cy="713978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ร้อยละของผู้ป่วยเบาหวาน ที่ควบคุมได้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(เป้าหมาย 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≥ ร้อยละ  40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34" name="รูปห้าเหลี่ยม 33"/>
          <p:cNvSpPr/>
          <p:nvPr/>
        </p:nvSpPr>
        <p:spPr>
          <a:xfrm>
            <a:off x="1059210" y="3453929"/>
            <a:ext cx="6336704" cy="676275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ร้อยละของผู้ป่วยความดันโลหิตสูงที่ควบคุมได้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(เป้าหมาย 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≥ ร้อยละ 50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2000" b="1" dirty="0">
              <a:solidFill>
                <a:srgbClr val="C00000"/>
              </a:solidFill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38" name="รูปห้าเหลี่ยม 37"/>
          <p:cNvSpPr/>
          <p:nvPr/>
        </p:nvSpPr>
        <p:spPr>
          <a:xfrm>
            <a:off x="1074650" y="915566"/>
            <a:ext cx="6321264" cy="814189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ระดับความสำเร็จของจังหวัดในการพัฒนาศูนย์ปฏิบัติการภาวะฉุกเฉิน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EOC)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และทีมตระหนักรู้สถานการณ์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(SAT)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ที่สามารถปฏิบัติงานได้จริง</a:t>
            </a:r>
          </a:p>
        </p:txBody>
      </p:sp>
      <p:sp>
        <p:nvSpPr>
          <p:cNvPr id="39" name="สี่เหลี่ยมผืนผ้ามุมมน 38"/>
          <p:cNvSpPr/>
          <p:nvPr/>
        </p:nvSpPr>
        <p:spPr>
          <a:xfrm>
            <a:off x="7503169" y="915566"/>
            <a:ext cx="848494" cy="814189"/>
          </a:xfrm>
          <a:prstGeom prst="round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แนวโน้มสำเร็จตามเป้าหมาย</a:t>
            </a:r>
          </a:p>
        </p:txBody>
      </p:sp>
      <p:pic>
        <p:nvPicPr>
          <p:cNvPr id="15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32"/>
            <a:ext cx="667159" cy="6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28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06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82E80-88DB-4BF6-BEBD-B8BAF6F059E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ชื่อเรื่อง 2"/>
          <p:cNvSpPr txBox="1">
            <a:spLocks/>
          </p:cNvSpPr>
          <p:nvPr/>
        </p:nvSpPr>
        <p:spPr>
          <a:xfrm>
            <a:off x="2843808" y="0"/>
            <a:ext cx="5256584" cy="72008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ตัวชี้วัดระดับความสำเร็จของจังหวัดในการพัฒนาศูนย์ปฏิบัติการภาวะฉุกเฉิน</a:t>
            </a:r>
            <a:r>
              <a:rPr lang="en-US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(EOC) </a:t>
            </a:r>
            <a:r>
              <a:rPr lang="th-TH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และทีมตระหนักรู้สถานการณ์</a:t>
            </a:r>
            <a:r>
              <a:rPr lang="en-US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(SAT) </a:t>
            </a:r>
            <a:r>
              <a:rPr lang="th-TH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ที่สามารถปฏิบัติงานได้จริง</a:t>
            </a:r>
            <a:endParaRPr lang="th-TH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รูปห้าเหลี่ยม 5"/>
          <p:cNvSpPr/>
          <p:nvPr/>
        </p:nvSpPr>
        <p:spPr>
          <a:xfrm>
            <a:off x="-36512" y="0"/>
            <a:ext cx="3240360" cy="72008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การลดปัจจัยเสี่ยงด้านสุขภาพ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32"/>
            <a:ext cx="667159" cy="6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ตัวแทนหมายเลขภาพนิ่ง 1"/>
          <p:cNvSpPr txBox="1">
            <a:spLocks/>
          </p:cNvSpPr>
          <p:nvPr/>
        </p:nvSpPr>
        <p:spPr>
          <a:xfrm>
            <a:off x="6797422" y="473273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20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29</a:t>
            </a:fld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ตัวแทนเนื้อหา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950531"/>
              </p:ext>
            </p:extLst>
          </p:nvPr>
        </p:nvGraphicFramePr>
        <p:xfrm>
          <a:off x="0" y="720080"/>
          <a:ext cx="9144000" cy="446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688"/>
                <a:gridCol w="3443069"/>
                <a:gridCol w="2178243"/>
              </a:tblGrid>
              <a:tr h="267494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รายละเอียด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ข้อเสนอแนะ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68903">
                <a:tc>
                  <a:txBody>
                    <a:bodyPr/>
                    <a:lstStyle/>
                    <a:p>
                      <a:pPr algn="thaiDist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1. จังหวัด มีผู้บัญชาการเหตุการณ์ รองผู้บัญชาการเหตุการณ์และหัวหน้ากลุ่มภารกิจที่กำหนด ได้รับการอบรมหลักสูตร </a:t>
                      </a: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ICS 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ผู้บริหารในจังหวัด ได้รับการอบรม</a:t>
                      </a:r>
                      <a:r>
                        <a:rPr lang="th-TH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ICS </a:t>
                      </a:r>
                      <a:r>
                        <a:rPr lang="th-TH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ครบ</a:t>
                      </a:r>
                      <a:endParaRPr lang="th-TH" sz="1600" b="1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1.อบรมพัฒนาทีม 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EOC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จังหวัดให้มีความรู้ความเข้าใจในระบบ 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EOC&amp;SAT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ผ่านระบบ 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E-learning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ของกรมควบคุมโรค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2.จัดทำรายงานการตรวจสอบข่าว 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SAT Weekly report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ให้เป็นปัจจุบัน</a:t>
                      </a:r>
                    </a:p>
                    <a:p>
                      <a:endParaRPr lang="en-US" sz="16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7844">
                <a:tc rowSpan="2">
                  <a:txBody>
                    <a:bodyPr/>
                    <a:lstStyle/>
                    <a:p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2.จังหวัดจัดทีมตระหนักรู้สถานการณ์ (</a:t>
                      </a: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SAT) </a:t>
                      </a: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ระดับจังหวัด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 อยู่ระหว่างรายงานการตรวจสอบข่าว 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SAT Weekly report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ทุกสัปดาห์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745192">
                <a:tc vMerge="1">
                  <a:txBody>
                    <a:bodyPr/>
                    <a:lstStyle/>
                    <a:p>
                      <a:endParaRPr lang="th-TH" sz="16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จัดทำตารางเวรทีม 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SAT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รายงานการวิเคราะห์ความเสี่ยง (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Rapid Risk Assessment, RRA)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ระดับจังหวัด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 </a:t>
                      </a:r>
                      <a:r>
                        <a:rPr lang="en-US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Spot Report </a:t>
                      </a:r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ได้ตามที่กำหนด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527844">
                <a:tc>
                  <a:txBody>
                    <a:bodyPr/>
                    <a:lstStyle/>
                    <a:p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3. จังหวัดมีการเตรียมความพร้อมของทรัพยากรเพื่อรองรับการเปิดศูนย์ปฏิบัติการภาวะฉุกเฉิน (</a:t>
                      </a: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EOC) </a:t>
                      </a: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ระดับจังหวัด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มีการจัดทำรายการทรัพยากรที่ต้องใช้เพื่อรับมือโรคและภัยสุขภาพ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52784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 จังหวัดมีการจัดทำรายชื่ออัตรากำลังคน (</a:t>
                      </a: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Surge capacity plan) </a:t>
                      </a: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ของหน่วยงานในระดับจังหวัด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อยู่ระหว่างจัดทำทะเบียน</a:t>
                      </a:r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รายชื่ออัตรากำลังคนที่เข้าร่วมปฏิบัติงานใน </a:t>
                      </a:r>
                      <a:r>
                        <a:rPr lang="en-US" sz="1600" b="1" dirty="0">
                          <a:latin typeface="TH SarabunPSK" pitchFamily="34" charset="-34"/>
                          <a:cs typeface="TH SarabunPSK" pitchFamily="34" charset="-34"/>
                        </a:rPr>
                        <a:t>EOC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74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5.</a:t>
                      </a:r>
                      <a:r>
                        <a:rPr lang="th-TH" sz="1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จังหวัดมี</a:t>
                      </a:r>
                      <a:r>
                        <a:rPr lang="en-US" sz="1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Incident Action Plan (IAP) </a:t>
                      </a:r>
                      <a:r>
                        <a:rPr lang="th-TH" sz="1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ของเหตุการณ์ที่มีการยกระดับ </a:t>
                      </a:r>
                      <a:r>
                        <a:rPr lang="en-US" sz="1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EOC </a:t>
                      </a:r>
                      <a:r>
                        <a:rPr lang="th-TH" sz="14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หรือรายงานการฝึกซ้อมแผนในภาวะฉุกเฉินทางสาธารณสุข</a:t>
                      </a:r>
                      <a:endParaRPr lang="en-US" sz="14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อยู่ระหว่างดำเนินการเสนอยกระดับ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baseline="0" dirty="0">
                          <a:latin typeface="TH SarabunPSK" pitchFamily="34" charset="-34"/>
                          <a:cs typeface="TH SarabunPSK" pitchFamily="34" charset="-34"/>
                        </a:rPr>
                        <a:t>EOC </a:t>
                      </a:r>
                      <a:r>
                        <a:rPr lang="th-TH" sz="1600" b="1" baseline="0" dirty="0">
                          <a:latin typeface="TH SarabunPSK" pitchFamily="34" charset="-34"/>
                          <a:cs typeface="TH SarabunPSK" pitchFamily="34" charset="-34"/>
                        </a:rPr>
                        <a:t>โรค</a:t>
                      </a:r>
                      <a:r>
                        <a:rPr lang="th-TH" sz="1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ไข้เลือดออก</a:t>
                      </a:r>
                      <a:endParaRPr lang="th-TH" sz="1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6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29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5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56769" y="4659982"/>
            <a:ext cx="1703663" cy="30777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ที่มาข้อมูล : </a:t>
            </a:r>
            <a:r>
              <a:rPr lang="en-US" sz="1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HDC </a:t>
            </a:r>
            <a:r>
              <a:rPr lang="th-TH" sz="1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มิ.ย.62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555776" y="142305"/>
            <a:ext cx="5472608" cy="77326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อัตราส่วนมารดาตายไม่เกิน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17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ต่อแสนการเกิดมีชีพ</a:t>
            </a:r>
          </a:p>
        </p:txBody>
      </p:sp>
      <p:sp>
        <p:nvSpPr>
          <p:cNvPr id="7" name="รูปห้าเหลี่ยม 6"/>
          <p:cNvSpPr/>
          <p:nvPr/>
        </p:nvSpPr>
        <p:spPr>
          <a:xfrm>
            <a:off x="-36512" y="143856"/>
            <a:ext cx="3240360" cy="77173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กลุ่มสตรีและเด็กปฐมวัย</a:t>
            </a:r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xmlns="" id="{95226EFF-C24B-430E-AAC1-FCDC6D616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857609"/>
              </p:ext>
            </p:extLst>
          </p:nvPr>
        </p:nvGraphicFramePr>
        <p:xfrm>
          <a:off x="820005" y="664815"/>
          <a:ext cx="7679779" cy="419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582" y="123478"/>
            <a:ext cx="79036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3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14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2"/>
          <p:cNvSpPr txBox="1">
            <a:spLocks/>
          </p:cNvSpPr>
          <p:nvPr/>
        </p:nvSpPr>
        <p:spPr>
          <a:xfrm>
            <a:off x="2843808" y="0"/>
            <a:ext cx="5256584" cy="72008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</a:p>
          <a:p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อัตรา</a:t>
            </a:r>
            <a:r>
              <a:rPr lang="th-TH" sz="2000" b="1" dirty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ผู้ป่วยเบาหวานรายใหม่จากกลุ่มเสี่ยง</a:t>
            </a:r>
            <a:r>
              <a:rPr lang="th-TH" sz="2000" b="1" dirty="0" smtClean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เบาหวาน</a:t>
            </a:r>
          </a:p>
          <a:p>
            <a:r>
              <a:rPr lang="th-TH" sz="2000" b="1" dirty="0" smtClean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เป้าหมาย</a:t>
            </a:r>
            <a:r>
              <a:rPr lang="th-TH" sz="2000" b="1" dirty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ไม่เกินร้อยละ </a:t>
            </a:r>
            <a:r>
              <a:rPr lang="en-US" sz="2000" b="1" dirty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2.05</a:t>
            </a:r>
            <a:endParaRPr lang="th-TH" sz="2000" dirty="0">
              <a:solidFill>
                <a:srgbClr val="FFFF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l"/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l"/>
            <a:r>
              <a:rPr lang="th-TH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รูปห้าเหลี่ยม 11"/>
          <p:cNvSpPr/>
          <p:nvPr/>
        </p:nvSpPr>
        <p:spPr>
          <a:xfrm>
            <a:off x="-36512" y="0"/>
            <a:ext cx="3240360" cy="72008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การลดปัจจัยเสี่ยงด้านสุขภาพ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32"/>
            <a:ext cx="667159" cy="6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658060"/>
              </p:ext>
            </p:extLst>
          </p:nvPr>
        </p:nvGraphicFramePr>
        <p:xfrm>
          <a:off x="323528" y="820849"/>
          <a:ext cx="8424936" cy="218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ตัวแทน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793808"/>
              </p:ext>
            </p:extLst>
          </p:nvPr>
        </p:nvGraphicFramePr>
        <p:xfrm>
          <a:off x="323528" y="3003798"/>
          <a:ext cx="8429768" cy="195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4" name="ตัวเชื่อมต่อตรง 23"/>
          <p:cNvCxnSpPr/>
          <p:nvPr/>
        </p:nvCxnSpPr>
        <p:spPr>
          <a:xfrm>
            <a:off x="899592" y="4011910"/>
            <a:ext cx="74888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ตัวแทนหมายเลขสไลด์ 3"/>
          <p:cNvSpPr>
            <a:spLocks noGrp="1"/>
          </p:cNvSpPr>
          <p:nvPr>
            <p:ph type="sldNum" sz="quarter" idx="12"/>
          </p:nvPr>
        </p:nvSpPr>
        <p:spPr>
          <a:xfrm>
            <a:off x="6516216" y="4859193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82E80-88DB-4BF6-BEBD-B8BAF6F059E9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7180364" y="2931790"/>
            <a:ext cx="1578664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</a:t>
            </a:r>
            <a:r>
              <a:rPr lang="th-TH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HDC </a:t>
            </a:r>
            <a:r>
              <a:rPr lang="en-US" sz="1600" b="1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5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</a:t>
            </a:r>
            <a:r>
              <a:rPr lang="th-TH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.ค.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</a:t>
            </a:r>
            <a:r>
              <a:rPr lang="th-TH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</a:t>
            </a:r>
            <a:endParaRPr lang="en-US" sz="1600" b="1" dirty="0">
              <a:solidFill>
                <a:srgbClr val="00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26" name="ตัวเชื่อมต่อตรง 25"/>
          <p:cNvCxnSpPr/>
          <p:nvPr/>
        </p:nvCxnSpPr>
        <p:spPr>
          <a:xfrm>
            <a:off x="755576" y="4515966"/>
            <a:ext cx="7214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ตัวแทนหมายเลขภาพนิ่ง 9"/>
          <p:cNvSpPr txBox="1">
            <a:spLocks/>
          </p:cNvSpPr>
          <p:nvPr/>
        </p:nvSpPr>
        <p:spPr>
          <a:xfrm>
            <a:off x="6974904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30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899592" y="3206711"/>
            <a:ext cx="898486" cy="15605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98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2"/>
          <p:cNvSpPr txBox="1">
            <a:spLocks/>
          </p:cNvSpPr>
          <p:nvPr/>
        </p:nvSpPr>
        <p:spPr>
          <a:xfrm>
            <a:off x="2843808" y="0"/>
            <a:ext cx="5328592" cy="72008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อัตรา</a:t>
            </a:r>
            <a:r>
              <a:rPr lang="th-TH" sz="2000" b="1" dirty="0" smtClean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2000" b="1" dirty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วัดความดันโลหิตที่บ้านในกลุ่มสงสัยป่วยความดันโลหิต</a:t>
            </a:r>
            <a:r>
              <a:rPr lang="th-TH" sz="2000" b="1" dirty="0" smtClean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สูง</a:t>
            </a:r>
            <a:r>
              <a:rPr lang="th-TH" sz="2000" b="1" dirty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(เป้าหมาย ร้อยละ </a:t>
            </a:r>
            <a:r>
              <a:rPr lang="en-US" sz="2000" b="1" dirty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30</a:t>
            </a:r>
            <a:r>
              <a:rPr lang="th-TH" sz="2000" b="1" dirty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</a:t>
            </a:r>
          </a:p>
          <a:p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รูปห้าเหลี่ยม 9"/>
          <p:cNvSpPr/>
          <p:nvPr/>
        </p:nvSpPr>
        <p:spPr>
          <a:xfrm>
            <a:off x="-36512" y="0"/>
            <a:ext cx="3240360" cy="72008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การลดปัจจัยเสี่ยงด้านสุขภาพ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32"/>
            <a:ext cx="667159" cy="6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แผนภูมิ 12"/>
          <p:cNvGraphicFramePr/>
          <p:nvPr>
            <p:extLst>
              <p:ext uri="{D42A27DB-BD31-4B8C-83A1-F6EECF244321}">
                <p14:modId xmlns:p14="http://schemas.microsoft.com/office/powerpoint/2010/main" val="3879993799"/>
              </p:ext>
            </p:extLst>
          </p:nvPr>
        </p:nvGraphicFramePr>
        <p:xfrm>
          <a:off x="441079" y="746646"/>
          <a:ext cx="8136908" cy="204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ตัวแทนเนื้อหา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648055"/>
              </p:ext>
            </p:extLst>
          </p:nvPr>
        </p:nvGraphicFramePr>
        <p:xfrm>
          <a:off x="395535" y="2787775"/>
          <a:ext cx="8213655" cy="235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025784" y="2643758"/>
            <a:ext cx="1578664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</a:t>
            </a:r>
            <a:r>
              <a:rPr lang="th-TH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HDC </a:t>
            </a:r>
            <a:r>
              <a:rPr lang="en-US" sz="1600" b="1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5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ส.ค.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</a:t>
            </a:r>
            <a:r>
              <a:rPr lang="th-TH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</a:t>
            </a:r>
            <a:endParaRPr lang="en-US" sz="1600" b="1" dirty="0">
              <a:solidFill>
                <a:srgbClr val="00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>
            <a:off x="611560" y="4011910"/>
            <a:ext cx="7560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31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ดาว 5 แฉก 1"/>
          <p:cNvSpPr/>
          <p:nvPr/>
        </p:nvSpPr>
        <p:spPr>
          <a:xfrm>
            <a:off x="954523" y="2996621"/>
            <a:ext cx="360040" cy="309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57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2"/>
          <p:cNvSpPr txBox="1">
            <a:spLocks/>
          </p:cNvSpPr>
          <p:nvPr/>
        </p:nvSpPr>
        <p:spPr>
          <a:xfrm>
            <a:off x="2843808" y="0"/>
            <a:ext cx="5256584" cy="72008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ร้อยละของ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ผู้ป่วยโรคความดันโลหิตสูงที่ควบคุมได้</a:t>
            </a:r>
            <a: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รูปห้าเหลี่ยม 6"/>
          <p:cNvSpPr/>
          <p:nvPr/>
        </p:nvSpPr>
        <p:spPr>
          <a:xfrm>
            <a:off x="-36512" y="0"/>
            <a:ext cx="3240360" cy="72008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การลดปัจจัยเสี่ยงด้านสุขภาพ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32"/>
            <a:ext cx="667159" cy="6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ตัวแทนหมายเลขสไลด์ 3"/>
          <p:cNvSpPr txBox="1">
            <a:spLocks/>
          </p:cNvSpPr>
          <p:nvPr/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rPr>
              <a:pPr>
                <a:defRPr/>
              </a:pPr>
              <a:t>32</a:t>
            </a:fld>
            <a:endParaRPr lang="th-TH">
              <a:solidFill>
                <a:prstClr val="black">
                  <a:tint val="75000"/>
                </a:prstClr>
              </a:solidFill>
              <a:latin typeface="Calibri"/>
              <a:cs typeface="Cordia New" panose="020B0304020202020204" pitchFamily="34" charset="-34"/>
            </a:endParaRPr>
          </a:p>
        </p:txBody>
      </p:sp>
      <p:graphicFrame>
        <p:nvGraphicFramePr>
          <p:cNvPr id="13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457614"/>
              </p:ext>
            </p:extLst>
          </p:nvPr>
        </p:nvGraphicFramePr>
        <p:xfrm>
          <a:off x="396817" y="3003799"/>
          <a:ext cx="82296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แผนภูมิ 18"/>
          <p:cNvGraphicFramePr/>
          <p:nvPr>
            <p:extLst>
              <p:ext uri="{D42A27DB-BD31-4B8C-83A1-F6EECF244321}">
                <p14:modId xmlns:p14="http://schemas.microsoft.com/office/powerpoint/2010/main" val="50499898"/>
              </p:ext>
            </p:extLst>
          </p:nvPr>
        </p:nvGraphicFramePr>
        <p:xfrm>
          <a:off x="467544" y="749849"/>
          <a:ext cx="8148918" cy="225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7044886" y="2859782"/>
            <a:ext cx="1578704" cy="33854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</a:t>
            </a:r>
            <a:r>
              <a:rPr lang="th-TH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HDC </a:t>
            </a:r>
            <a:r>
              <a:rPr lang="en-US" sz="1600" b="1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5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</a:t>
            </a:r>
            <a:r>
              <a:rPr lang="th-TH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.ค.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</a:t>
            </a:r>
            <a:r>
              <a:rPr lang="th-TH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</a:t>
            </a:r>
            <a:endParaRPr lang="en-US" sz="1600" b="1" dirty="0">
              <a:solidFill>
                <a:srgbClr val="00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8343297" y="915566"/>
            <a:ext cx="343503" cy="2291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50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1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32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ดาว 5 แฉก 13"/>
          <p:cNvSpPr/>
          <p:nvPr/>
        </p:nvSpPr>
        <p:spPr>
          <a:xfrm>
            <a:off x="1078641" y="2996621"/>
            <a:ext cx="360040" cy="309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03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2"/>
          <p:cNvSpPr txBox="1">
            <a:spLocks/>
          </p:cNvSpPr>
          <p:nvPr/>
        </p:nvSpPr>
        <p:spPr>
          <a:xfrm>
            <a:off x="2843808" y="0"/>
            <a:ext cx="5256584" cy="72008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ร้อยละของผู้ป่วยโรคเบาหวานที่ควบคุมได้</a:t>
            </a:r>
          </a:p>
        </p:txBody>
      </p:sp>
      <p:sp>
        <p:nvSpPr>
          <p:cNvPr id="9" name="รูปห้าเหลี่ยม 8"/>
          <p:cNvSpPr/>
          <p:nvPr/>
        </p:nvSpPr>
        <p:spPr>
          <a:xfrm>
            <a:off x="-36512" y="0"/>
            <a:ext cx="3240360" cy="72008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การลดปัจจัยเสี่ยงด้านสุขภาพ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0932"/>
            <a:ext cx="667159" cy="6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416193"/>
              </p:ext>
            </p:extLst>
          </p:nvPr>
        </p:nvGraphicFramePr>
        <p:xfrm>
          <a:off x="457200" y="764705"/>
          <a:ext cx="8363272" cy="195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ตัวแทนหมายเลขสไลด์ 3"/>
          <p:cNvSpPr txBox="1">
            <a:spLocks/>
          </p:cNvSpPr>
          <p:nvPr/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rPr>
              <a:pPr>
                <a:defRPr/>
              </a:pPr>
              <a:t>33</a:t>
            </a:fld>
            <a:endParaRPr lang="th-TH">
              <a:solidFill>
                <a:prstClr val="black">
                  <a:tint val="75000"/>
                </a:prstClr>
              </a:solidFill>
              <a:latin typeface="Calibri"/>
              <a:cs typeface="Cordia New" panose="020B0304020202020204" pitchFamily="34" charset="-34"/>
            </a:endParaRPr>
          </a:p>
        </p:txBody>
      </p:sp>
      <p:graphicFrame>
        <p:nvGraphicFramePr>
          <p:cNvPr id="14" name="ตัวแทน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879898"/>
              </p:ext>
            </p:extLst>
          </p:nvPr>
        </p:nvGraphicFramePr>
        <p:xfrm>
          <a:off x="455855" y="2715766"/>
          <a:ext cx="836327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7236296" y="6395873"/>
            <a:ext cx="1578664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HDC</a:t>
            </a:r>
            <a:r>
              <a:rPr lang="en-US" sz="1600" b="1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5 </a:t>
            </a:r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</a:t>
            </a:r>
            <a:r>
              <a:rPr lang="th-TH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.ค.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</a:t>
            </a:r>
            <a:r>
              <a:rPr lang="th-TH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</a:t>
            </a:r>
            <a:endParaRPr lang="en-US" sz="1600" b="1" dirty="0">
              <a:solidFill>
                <a:srgbClr val="00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8643208" y="783381"/>
            <a:ext cx="343503" cy="2291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40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8582322" y="3003798"/>
            <a:ext cx="343503" cy="2291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40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239477" y="2499742"/>
            <a:ext cx="1578704" cy="33854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</a:t>
            </a:r>
            <a:r>
              <a:rPr lang="th-TH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HDC </a:t>
            </a:r>
            <a:r>
              <a:rPr lang="en-US" sz="1600" b="1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5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</a:t>
            </a:r>
            <a:r>
              <a:rPr lang="th-TH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.ค.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</a:t>
            </a:r>
            <a:r>
              <a:rPr lang="th-TH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</a:t>
            </a:r>
            <a:r>
              <a:rPr lang="en-US" sz="1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</a:t>
            </a:r>
            <a:endParaRPr lang="en-US" sz="1600" b="1" dirty="0">
              <a:solidFill>
                <a:srgbClr val="00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5" name="ตัวแทนหมายเลขภาพนิ่ง 9"/>
          <p:cNvSpPr txBox="1">
            <a:spLocks/>
          </p:cNvSpPr>
          <p:nvPr/>
        </p:nvSpPr>
        <p:spPr>
          <a:xfrm>
            <a:off x="7020272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33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620000" y="3269877"/>
            <a:ext cx="1024417" cy="1532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35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รูปห้าเหลี่ยม 5"/>
          <p:cNvSpPr/>
          <p:nvPr/>
        </p:nvSpPr>
        <p:spPr>
          <a:xfrm>
            <a:off x="4498812" y="999334"/>
            <a:ext cx="2808312" cy="492296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ข้อเสนอแนะเพื่อการพัฒนา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412000" y="1024042"/>
            <a:ext cx="1440160" cy="492296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ข้อชื่นชม</a:t>
            </a:r>
            <a:endParaRPr lang="th-TH" sz="2400" dirty="0">
              <a:solidFill>
                <a:schemeClr val="bg1"/>
              </a:solidFill>
            </a:endParaRPr>
          </a:p>
        </p:txBody>
      </p:sp>
      <p:pic>
        <p:nvPicPr>
          <p:cNvPr id="10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22" y="30931"/>
            <a:ext cx="1043545" cy="10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รูปห้าเหลี่ยม 11"/>
          <p:cNvSpPr/>
          <p:nvPr/>
        </p:nvSpPr>
        <p:spPr>
          <a:xfrm>
            <a:off x="-36512" y="0"/>
            <a:ext cx="3240360" cy="72008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การลดปัจจัยเสี่ยงด้านสุขภาพ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730" y="3440027"/>
            <a:ext cx="1800200" cy="160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5"/>
          <p:cNvSpPr txBox="1"/>
          <p:nvPr/>
        </p:nvSpPr>
        <p:spPr>
          <a:xfrm>
            <a:off x="412000" y="1526470"/>
            <a:ext cx="357773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thaiDist">
              <a:buAutoNum type="arabicPeriod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มีการจัดกิจกรรมปรับเปลี่ยนพฤติกรรม ครอบคลุมทุก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พื้นที่ 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แต่พบว่าบาง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กิจกรรม เช่น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การเข้าค่าย ฯ/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Intervention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อาจไม่ส่งผลต่อการปรับพฤติกรรมที่ต้องการและยังพบผู้ป่วยราย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ใหม่จากกลุ่มเสี่ยง</a:t>
            </a:r>
          </a:p>
          <a:p>
            <a:pPr marL="342900" indent="-342900" algn="thaiDist">
              <a:buAutoNum type="arabicPeriod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รพ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สต บ้านบึงแห้ง อ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ลานสัก มีวัตกรรมควบคุม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HT/DM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โดยการจับคู่</a:t>
            </a:r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บัดดี้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ระหว่างผู้ป่วย เพื่อช่วยกันห้ามในเรื่องการรับประทานอาหารที่เสี่ยง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4498812" y="1491630"/>
            <a:ext cx="4249651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สนับสนุนให้มีการวิเคราะห์ /ค้นหาปัจจัยเสี่ยงในแต่ละพื้นที่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เพิ่มเติม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และนำข้อมูลนั้น  มาจัดกิจกรรมลดเสี่ยงฯที่เหมาะสมกับแต่ละพื้นที่. รวมทั้งใช้กลไกในชุมชน(ชุมชนลดเสี่ยง  ลดโรค/</a:t>
            </a:r>
            <a:r>
              <a:rPr lang="th-TH" sz="1800" b="1" dirty="0" err="1">
                <a:latin typeface="TH SarabunPSK" pitchFamily="34" charset="-34"/>
                <a:cs typeface="TH SarabunPSK" pitchFamily="34" charset="-34"/>
              </a:rPr>
              <a:t>พชอ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.)ขับเคลื่อนให้เกิดมาตรการทางสังคม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เพื่อลดปัจจัยเสี่ยงที่เป็นสาเหตุของการเกิดโรค</a:t>
            </a:r>
          </a:p>
        </p:txBody>
      </p:sp>
      <p:sp>
        <p:nvSpPr>
          <p:cNvPr id="14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34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1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t="16310" r="17850" b="47594"/>
          <a:stretch/>
        </p:blipFill>
        <p:spPr>
          <a:xfrm>
            <a:off x="2295204" y="2127368"/>
            <a:ext cx="4509044" cy="2496927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4948" y="2798165"/>
            <a:ext cx="2076874" cy="1270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4" cstate="print"/>
          <a:srcRect b="22679"/>
          <a:stretch/>
        </p:blipFill>
        <p:spPr>
          <a:xfrm>
            <a:off x="4465474" y="3937459"/>
            <a:ext cx="4700294" cy="1006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 rotWithShape="1">
          <a:blip r:embed="rId5" cstate="print"/>
          <a:srcRect b="14837"/>
          <a:stretch/>
        </p:blipFill>
        <p:spPr>
          <a:xfrm>
            <a:off x="3" y="3146738"/>
            <a:ext cx="4708397" cy="179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6" cstate="print">
            <a:lum contrast="40000"/>
          </a:blip>
          <a:stretch>
            <a:fillRect/>
          </a:stretch>
        </p:blipFill>
        <p:spPr>
          <a:xfrm>
            <a:off x="2339752" y="1761662"/>
            <a:ext cx="4394766" cy="1036503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342304" y="1861220"/>
            <a:ext cx="6528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THANK YOU</a:t>
            </a:r>
            <a:endParaRPr kumimoji="0" lang="th-TH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 rotWithShape="1">
          <a:blip r:embed="rId7" cstate="print"/>
          <a:srcRect b="37076"/>
          <a:stretch/>
        </p:blipFill>
        <p:spPr>
          <a:xfrm>
            <a:off x="-4" y="4200830"/>
            <a:ext cx="9144000" cy="95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09271" y="3157560"/>
            <a:ext cx="2450336" cy="1209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1257034"/>
            <a:ext cx="1052088" cy="275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60032" y="1265666"/>
            <a:ext cx="996786" cy="25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7506"/>
            <a:ext cx="1224136" cy="1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6878670" y="4823467"/>
            <a:ext cx="2133600" cy="273844"/>
          </a:xfrm>
        </p:spPr>
        <p:txBody>
          <a:bodyPr/>
          <a:lstStyle/>
          <a:p>
            <a:fld id="{EEB6064B-2F0D-4652-AD5B-D3C56184C2B4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/>
              <a:t>35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49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329949"/>
              </p:ext>
            </p:extLst>
          </p:nvPr>
        </p:nvGraphicFramePr>
        <p:xfrm>
          <a:off x="-9955" y="1077585"/>
          <a:ext cx="9144000" cy="37616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97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46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442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ข้อค้นพบ</a:t>
                      </a:r>
                      <a:endParaRPr lang="th-TH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ข้อเสนอแนะ</a:t>
                      </a:r>
                      <a:endParaRPr lang="th-TH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7261">
                <a:tc>
                  <a:txBody>
                    <a:bodyPr/>
                    <a:lstStyle/>
                    <a:p>
                      <a:pPr marL="342900" indent="-342900">
                        <a:buFontTx/>
                        <a:buNone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การเยี่ยมหลังคลอด 3 ครั้ง</a:t>
                      </a:r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ยังดำเนินงานไม่ครอบคลุม</a:t>
                      </a:r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และไม่เป็นไปตามมาตราฐานที่กำหนด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ระบบการส่งต่อข้อมูล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           พัฒนาระบบการส่งต่อข้อมูลหญิงคลอด ระหว่างหน่วยงานฝากครรภ์ คลอด หลังคลอด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ระบบบริการทุกระดับของสถานบริการสาธารณสุข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           ควรมีการวางแผนการติดตามการเยี่ยมหญิงหลังคลอดที่มีภาวะเสี่ยงด้านอายุรกรรม สูติกรรม ทุกราย โดยบูรณาการทีมสหสาขาและลงเยี่ยมให้ได้ครบตามเกณฑ์หลังคลอดคือ 7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, 14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และ 42 วัน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ระบบการกำกับติดตาม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       อำเภอ / จังหวัดควรมีการกำกับติดตามอย่างต่อเนื่อง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908DEAEF-6899-41DB-AA01-DAB92ED3FC0A}"/>
              </a:ext>
            </a:extLst>
          </p:cNvPr>
          <p:cNvSpPr txBox="1"/>
          <p:nvPr/>
        </p:nvSpPr>
        <p:spPr>
          <a:xfrm>
            <a:off x="0" y="123478"/>
            <a:ext cx="9144000" cy="83099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ข้อชื่นชม </a:t>
            </a:r>
            <a:r>
              <a:rPr lang="en-US" sz="24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: </a:t>
            </a:r>
            <a:r>
              <a:rPr lang="th-TH" sz="24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นโยบายผู้บริหาร </a:t>
            </a:r>
            <a:r>
              <a:rPr lang="en-US" sz="20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ONE PROVINCE ONE LABOR ROOM</a:t>
            </a:r>
            <a:r>
              <a:rPr lang="th-TH" sz="24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	</a:t>
            </a:r>
            <a:endParaRPr lang="th-TH" sz="2400" b="1" dirty="0" smtClean="0"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  <a:p>
            <a:pPr algn="ctr"/>
            <a:r>
              <a:rPr lang="th-TH" sz="2400" b="1" dirty="0" smtClean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ส่งผล</a:t>
            </a:r>
            <a:r>
              <a:rPr lang="th-TH" sz="24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ให้เกิด </a:t>
            </a:r>
            <a:r>
              <a:rPr lang="en-US" sz="24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:</a:t>
            </a:r>
            <a:r>
              <a:rPr lang="th-TH" sz="24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ระบบการส่งต่อไร้รอยต่อ ( </a:t>
            </a:r>
            <a:r>
              <a:rPr lang="en-US" sz="24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Seamless </a:t>
            </a:r>
            <a:r>
              <a:rPr lang="th-TH" sz="24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)</a:t>
            </a:r>
          </a:p>
        </p:txBody>
      </p:sp>
      <p:pic>
        <p:nvPicPr>
          <p:cNvPr id="6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582" y="123478"/>
            <a:ext cx="79036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4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44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2339752" y="195486"/>
            <a:ext cx="5760639" cy="64807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ระดับความสำเร็จของการพัฒนาเด็กตามเกณฑ์มาตรฐาน</a:t>
            </a:r>
          </a:p>
        </p:txBody>
      </p:sp>
      <p:sp>
        <p:nvSpPr>
          <p:cNvPr id="4" name="รูปห้าเหลี่ยม 3"/>
          <p:cNvSpPr/>
          <p:nvPr/>
        </p:nvSpPr>
        <p:spPr>
          <a:xfrm>
            <a:off x="0" y="195486"/>
            <a:ext cx="2843808" cy="64807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กลุ่มเด็กปฐมวัย</a:t>
            </a:r>
          </a:p>
        </p:txBody>
      </p:sp>
      <p:sp>
        <p:nvSpPr>
          <p:cNvPr id="9" name="รูปห้าเหลี่ยม 8"/>
          <p:cNvSpPr/>
          <p:nvPr/>
        </p:nvSpPr>
        <p:spPr>
          <a:xfrm>
            <a:off x="2339752" y="1059583"/>
            <a:ext cx="5616624" cy="598165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ร้อยละของเด็กอายุ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0-5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ปี ได้รับการคัดกรองพัฒนาการ  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(เป้าหมาย 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ร้อยละ 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90)</a:t>
            </a:r>
            <a:r>
              <a:rPr lang="th-TH" sz="1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1400" b="1" dirty="0">
              <a:solidFill>
                <a:srgbClr val="C00000"/>
              </a:solidFill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sp>
        <p:nvSpPr>
          <p:cNvPr id="14" name="รูปห้าเหลี่ยม 13"/>
          <p:cNvSpPr/>
          <p:nvPr/>
        </p:nvSpPr>
        <p:spPr>
          <a:xfrm>
            <a:off x="1691680" y="1779662"/>
            <a:ext cx="6264696" cy="598165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ร้อยละของเด็กอายุ </a:t>
            </a:r>
            <a:r>
              <a:rPr lang="en-US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0-5</a:t>
            </a: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ปี ที่ได้รับการคัดกรองพัฒนาการ พบสงสัยล่าช้า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(เป้าหมาย 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ร้อยละ </a:t>
            </a:r>
            <a:r>
              <a:rPr lang="en-US" sz="1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20)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16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รูปห้าเหลี่ยม 14"/>
          <p:cNvSpPr/>
          <p:nvPr/>
        </p:nvSpPr>
        <p:spPr>
          <a:xfrm>
            <a:off x="1187624" y="2499742"/>
            <a:ext cx="6768752" cy="598165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ร้อยละของเด็กอายุ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0-5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ปี ที่พัฒนาการ ล่าช้า  ได้รับการติดตาม/ส่งต่อ </a:t>
            </a:r>
            <a:r>
              <a:rPr lang="th-TH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(เป้าหมาย </a:t>
            </a:r>
            <a:r>
              <a:rPr lang="en-US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ร้อยละ </a:t>
            </a:r>
            <a:r>
              <a:rPr lang="en-US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90)</a:t>
            </a:r>
            <a:r>
              <a:rPr lang="th-TH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18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755576" y="3241923"/>
            <a:ext cx="7200800" cy="598165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ร้อยละของเด็กพัฒนาการ ล่าช้า  ได้รับการกระตุ้นพัฒนาการด้วย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TEDA4I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(เป้าหมาย </a:t>
            </a:r>
            <a:r>
              <a:rPr lang="en-US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ร้อยละ </a:t>
            </a:r>
            <a:r>
              <a:rPr lang="en-US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60)</a:t>
            </a:r>
            <a:r>
              <a:rPr lang="th-TH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18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รูปห้าเหลี่ยม 16"/>
          <p:cNvSpPr/>
          <p:nvPr/>
        </p:nvSpPr>
        <p:spPr>
          <a:xfrm>
            <a:off x="467544" y="3989809"/>
            <a:ext cx="7488832" cy="598165"/>
          </a:xfrm>
          <a:prstGeom prst="homePlat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ร้อยละของเด็กอายุ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0-5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ปี สูงดีสมส่วน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(เป้าหมาย 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ร้อยละ 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57)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2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8100392" y="1779662"/>
            <a:ext cx="789731" cy="5981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21.36 %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8100392" y="1059583"/>
            <a:ext cx="792088" cy="57606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75.15</a:t>
            </a:r>
            <a:r>
              <a:rPr lang="en-US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1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8102749" y="2499742"/>
            <a:ext cx="789731" cy="5981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66.53%</a:t>
            </a:r>
          </a:p>
          <a:p>
            <a:pPr lvl="0" algn="ctr">
              <a:defRPr/>
            </a:pPr>
            <a:r>
              <a:rPr lang="en-US" sz="1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รอติดตาม </a:t>
            </a:r>
            <a:r>
              <a:rPr lang="en-US" sz="1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12.08%)</a:t>
            </a:r>
            <a:endParaRPr lang="th-TH" sz="1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8102749" y="3219822"/>
            <a:ext cx="789731" cy="5981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th-TH" sz="1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8102749" y="3972569"/>
            <a:ext cx="789731" cy="5981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56.64 %</a:t>
            </a:r>
            <a:endParaRPr lang="th-TH" sz="1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1746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582" y="123478"/>
            <a:ext cx="79036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8100392" y="3221563"/>
            <a:ext cx="845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42.31%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ครบเกณฑ์</a:t>
            </a:r>
            <a:r>
              <a:rPr lang="en-US" sz="11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30.77%)</a:t>
            </a:r>
            <a:endParaRPr lang="th-TH" sz="11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5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91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2339752" y="195486"/>
            <a:ext cx="5688632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สถานการณ์พัฒนาการเด็ก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0-5 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 </a:t>
            </a:r>
          </a:p>
          <a:p>
            <a:pPr algn="ctr" eaLnBrk="1" hangingPunct="1"/>
            <a:r>
              <a:rPr lang="th-TH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จังหวัดอุทัยธานี</a:t>
            </a:r>
            <a:endParaRPr lang="th-TH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582" y="123478"/>
            <a:ext cx="79036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รูปห้าเหลี่ยม 11"/>
          <p:cNvSpPr/>
          <p:nvPr/>
        </p:nvSpPr>
        <p:spPr>
          <a:xfrm>
            <a:off x="0" y="195486"/>
            <a:ext cx="2843808" cy="72008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กลุ่มเด็กปฐมวัย</a:t>
            </a:r>
          </a:p>
        </p:txBody>
      </p:sp>
      <p:graphicFrame>
        <p:nvGraphicFramePr>
          <p:cNvPr id="9" name="แผนภูมิ 6"/>
          <p:cNvGraphicFramePr>
            <a:graphicFrameLocks/>
          </p:cNvGraphicFramePr>
          <p:nvPr>
            <p:extLst/>
          </p:nvPr>
        </p:nvGraphicFramePr>
        <p:xfrm>
          <a:off x="107504" y="987574"/>
          <a:ext cx="7696200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สี่เหลี่ยมผืนผ้า 9"/>
          <p:cNvSpPr>
            <a:spLocks noChangeArrowheads="1"/>
          </p:cNvSpPr>
          <p:nvPr/>
        </p:nvSpPr>
        <p:spPr bwMode="auto">
          <a:xfrm>
            <a:off x="6084168" y="1059582"/>
            <a:ext cx="2441575" cy="1354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เป้าหมาย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คัดกรองพัฒนาการ ร้อยละ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90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สงสัยล่าช้า ร้อยละ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ติดตาม ร้อยละ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กระตุ้น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TEDA4I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ครบเกณฑ์ ร้อยละ 60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7054850" y="4277160"/>
            <a:ext cx="2089150" cy="338554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ข้อมูล ณ วันที่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8 ส.ค.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62</a:t>
            </a:r>
          </a:p>
        </p:txBody>
      </p:sp>
      <p:sp>
        <p:nvSpPr>
          <p:cNvPr id="15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6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1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2339752" y="195486"/>
            <a:ext cx="5677122" cy="64807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สถานการณ์พัฒนาการเด็ก จังหวัดอุทัยธานี</a:t>
            </a:r>
          </a:p>
        </p:txBody>
      </p:sp>
      <p:sp>
        <p:nvSpPr>
          <p:cNvPr id="10" name="รูปห้าเหลี่ยม 9"/>
          <p:cNvSpPr/>
          <p:nvPr/>
        </p:nvSpPr>
        <p:spPr>
          <a:xfrm>
            <a:off x="0" y="195486"/>
            <a:ext cx="2843808" cy="64807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กลุ่มเด็กปฐมวัย</a:t>
            </a:r>
          </a:p>
        </p:txBody>
      </p:sp>
      <p:pic>
        <p:nvPicPr>
          <p:cNvPr id="11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582" y="123478"/>
            <a:ext cx="79036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แผนภูมิ 8"/>
          <p:cNvGraphicFramePr/>
          <p:nvPr>
            <p:extLst/>
          </p:nvPr>
        </p:nvGraphicFramePr>
        <p:xfrm>
          <a:off x="0" y="950079"/>
          <a:ext cx="7380312" cy="349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สี่เหลี่ยมผืนผ้า 9"/>
          <p:cNvSpPr>
            <a:spLocks noChangeArrowheads="1"/>
          </p:cNvSpPr>
          <p:nvPr/>
        </p:nvSpPr>
        <p:spPr bwMode="auto">
          <a:xfrm>
            <a:off x="7092280" y="1131590"/>
            <a:ext cx="197971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เป้าหมาย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คัดกรองพัฒนาการ ร้อยละ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90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สงสัยล่าช้า ร้อยละ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ติดตาม ร้อยละ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กระตุ้น</a:t>
            </a:r>
            <a:r>
              <a:rPr kumimoji="0" lang="th-TH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TEDA4I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ครบเกณฑ์</a:t>
            </a:r>
            <a:r>
              <a:rPr kumimoji="0" lang="th-TH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ร้อยละ 60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4" name="สี่เหลี่ยมผืนผ้า 9"/>
          <p:cNvSpPr>
            <a:spLocks noChangeArrowheads="1"/>
          </p:cNvSpPr>
          <p:nvPr/>
        </p:nvSpPr>
        <p:spPr bwMode="auto">
          <a:xfrm>
            <a:off x="0" y="4424794"/>
            <a:ext cx="9143999" cy="523220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หมายเหตุ </a:t>
            </a:r>
            <a:r>
              <a:rPr lang="en-US" altLang="th-TH" sz="1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:</a:t>
            </a:r>
            <a:r>
              <a:rPr lang="th-TH" altLang="th-TH" sz="1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- อ.หนองฉาง  เป้าหมายมี ๑ ราย    อยู่ระหว่างติดตาม ๑ คน ยังไม่ได้รับการกระตุ้น  - อ.หนองขา</a:t>
            </a:r>
            <a:r>
              <a:rPr lang="th-TH" altLang="th-TH" sz="1400" b="1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หย่าง</a:t>
            </a:r>
            <a:r>
              <a:rPr lang="th-TH" altLang="th-TH" sz="1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เป้าหมายมี </a:t>
            </a:r>
            <a:r>
              <a:rPr lang="en-US" altLang="th-TH" sz="1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r>
              <a:rPr lang="th-TH" altLang="th-TH" sz="1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ราย อยู่ระหว่างติดตาม ๑ คน ยังไม่ได้รับการกระตุ้น </a:t>
            </a:r>
          </a:p>
          <a:p>
            <a:pPr>
              <a:spcBef>
                <a:spcPct val="0"/>
              </a:spcBef>
            </a:pPr>
            <a:r>
              <a:rPr lang="th-TH" altLang="th-TH" sz="1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             - อ.</a:t>
            </a:r>
            <a:r>
              <a:rPr lang="th-TH" altLang="th-TH" sz="1400" b="1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ห้วยคต</a:t>
            </a:r>
            <a:r>
              <a:rPr lang="th-TH" altLang="th-TH" sz="1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เป้าหมายมี </a:t>
            </a:r>
            <a:r>
              <a:rPr lang="en-US" altLang="th-TH" sz="1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r>
              <a:rPr lang="th-TH" altLang="th-TH" sz="1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ราย   อยู่ระหว่างติดตาม ๑ ราย ติดตามไม่ได้ ๑ คน          - อ.สว่างอารมณ์ เป้าหมายมี </a:t>
            </a:r>
            <a:r>
              <a:rPr lang="en-US" altLang="th-TH" sz="1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r>
              <a:rPr lang="th-TH" altLang="th-TH" sz="1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ราย   อยู่ระหว่างการกระตุ้น</a:t>
            </a:r>
          </a:p>
        </p:txBody>
      </p:sp>
      <p:sp>
        <p:nvSpPr>
          <p:cNvPr id="15" name="ตัวแทนหมายเลขภาพนิ่ง 9"/>
          <p:cNvSpPr txBox="1">
            <a:spLocks/>
          </p:cNvSpPr>
          <p:nvPr/>
        </p:nvSpPr>
        <p:spPr>
          <a:xfrm>
            <a:off x="6902896" y="48901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7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30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>
            <a:graphicFrameLocks/>
          </p:cNvGraphicFramePr>
          <p:nvPr>
            <p:extLst/>
          </p:nvPr>
        </p:nvGraphicFramePr>
        <p:xfrm>
          <a:off x="354013" y="966788"/>
          <a:ext cx="3816350" cy="268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สี่เหลี่ยมผืนผ้า 4"/>
          <p:cNvSpPr>
            <a:spLocks noChangeArrowheads="1"/>
          </p:cNvSpPr>
          <p:nvPr/>
        </p:nvSpPr>
        <p:spPr bwMode="auto">
          <a:xfrm>
            <a:off x="-25400" y="688975"/>
            <a:ext cx="4541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400" b="1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ร้อยละของเด็กล่าช้าอายุ 9,18 ,30 ,42 ที่ได้รับการกระตุ้นด้วย</a:t>
            </a:r>
            <a:r>
              <a:rPr lang="en-US" altLang="th-TH" sz="1400" b="1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TEDA4I </a:t>
            </a:r>
            <a:r>
              <a:rPr lang="th-TH" altLang="th-TH" sz="1400" b="1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ปีงบ 62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779838" y="1631950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000" b="1" dirty="0">
                <a:solidFill>
                  <a:srgbClr val="FF0000"/>
                </a:solidFill>
                <a:latin typeface="Arial" pitchFamily="34" charset="0"/>
                <a:cs typeface="Angsana New" pitchFamily="18" charset="-34"/>
              </a:rPr>
              <a:t>ร้อยละ 60</a:t>
            </a:r>
          </a:p>
        </p:txBody>
      </p:sp>
      <p:graphicFrame>
        <p:nvGraphicFramePr>
          <p:cNvPr id="5" name="แผนภูมิ 8"/>
          <p:cNvGraphicFramePr>
            <a:graphicFrameLocks/>
          </p:cNvGraphicFramePr>
          <p:nvPr>
            <p:extLst/>
          </p:nvPr>
        </p:nvGraphicFramePr>
        <p:xfrm>
          <a:off x="4926013" y="969963"/>
          <a:ext cx="3816350" cy="268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6" name="สี่เหลี่ยมผืนผ้า 9"/>
          <p:cNvSpPr>
            <a:spLocks noChangeArrowheads="1"/>
          </p:cNvSpPr>
          <p:nvPr/>
        </p:nvSpPr>
        <p:spPr bwMode="auto">
          <a:xfrm>
            <a:off x="4733925" y="703263"/>
            <a:ext cx="430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400" b="1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ร้อยละของเด็กล่าช้าอายุ 9,18 ,30 ,42 ที่ได้รับการกระตุ้นด้วย</a:t>
            </a:r>
            <a:r>
              <a:rPr lang="en-US" altLang="th-TH" sz="1400" b="1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TEDA4I </a:t>
            </a:r>
            <a:r>
              <a:rPr lang="th-TH" altLang="th-TH" sz="1400" b="1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ครบตามเกณฑ์</a:t>
            </a:r>
          </a:p>
        </p:txBody>
      </p:sp>
      <p:sp>
        <p:nvSpPr>
          <p:cNvPr id="2" name="ลูกศรขวา 1"/>
          <p:cNvSpPr/>
          <p:nvPr/>
        </p:nvSpPr>
        <p:spPr>
          <a:xfrm>
            <a:off x="4300538" y="2284413"/>
            <a:ext cx="43338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539750" y="123825"/>
            <a:ext cx="7002014" cy="431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ผลการดำเนินงานกระตุ้นพัฒนาการเด็กล่าช้าจังหวัดอุทัยธานี ปี 2562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88877"/>
            <a:ext cx="1175489" cy="12241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81100"/>
            <a:ext cx="2195112" cy="141642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99942"/>
            <a:ext cx="2304256" cy="7943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3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563"/>
            <a:ext cx="61093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Box 2"/>
          <p:cNvSpPr txBox="1">
            <a:spLocks noChangeArrowheads="1"/>
          </p:cNvSpPr>
          <p:nvPr/>
        </p:nvSpPr>
        <p:spPr bwMode="auto">
          <a:xfrm>
            <a:off x="782638" y="3619500"/>
            <a:ext cx="55895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1400" b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หมายเหตุ</a:t>
            </a:r>
            <a:r>
              <a:rPr lang="en-US" altLang="th-TH" sz="1400" b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:</a:t>
            </a:r>
            <a:r>
              <a:rPr lang="th-TH" altLang="th-TH" sz="1400" b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- อ.หนองฉาง  เป้าหมายมี ๑ ราย    อยู่ระหว่างติดตาม ๑ คน ยังไม่ได้รับการกระตุ้น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1400" b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             - อ.หนองขาหย่าง เป้าหมายมี </a:t>
            </a:r>
            <a:r>
              <a:rPr lang="en-US" altLang="th-TH" sz="1400" b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r>
              <a:rPr lang="th-TH" altLang="th-TH" sz="1400" b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ราย อยู่ระหว่างติดตาม ๑ คน ยังไม่ได้รับการกระตุ้น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1400" b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             - อ.ห้วยคต เป้าหมายมี </a:t>
            </a:r>
            <a:r>
              <a:rPr lang="en-US" altLang="th-TH" sz="1400" b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r>
              <a:rPr lang="th-TH" altLang="th-TH" sz="1400" b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 ราย   อยู่ระหว่างติดตาม ๑ ราย ติดตามไม่ได้ ๑ คน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8216012" y="1591633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000" b="1" dirty="0">
                <a:solidFill>
                  <a:srgbClr val="FF0000"/>
                </a:solidFill>
                <a:latin typeface="Arial" pitchFamily="34" charset="0"/>
                <a:cs typeface="Angsana New" pitchFamily="18" charset="-34"/>
              </a:rPr>
              <a:t>ร้อยละ 60</a:t>
            </a:r>
          </a:p>
        </p:txBody>
      </p:sp>
      <p:sp>
        <p:nvSpPr>
          <p:cNvPr id="20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8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19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2411760" y="195486"/>
            <a:ext cx="5616624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สถานการณ์เด็ก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0-5 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ปีสูงดีสมส่วน จังหวัดอุทัยธานี</a:t>
            </a:r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2483768" y="987574"/>
            <a:ext cx="3919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th-TH" sz="2400" dirty="0">
                <a:solidFill>
                  <a:srgbClr val="002060"/>
                </a:solidFill>
                <a:latin typeface="TH SarabunPSK" pitchFamily="34" charset="-34"/>
                <a:cs typeface="+mn-cs"/>
              </a:rPr>
              <a:t>ปี </a:t>
            </a:r>
            <a:r>
              <a:rPr lang="en-US" sz="2400" dirty="0">
                <a:solidFill>
                  <a:srgbClr val="002060"/>
                </a:solidFill>
                <a:latin typeface="TH SarabunPSK" pitchFamily="34" charset="-34"/>
                <a:cs typeface="+mn-cs"/>
              </a:rPr>
              <a:t>2562</a:t>
            </a:r>
            <a:endParaRPr lang="th-TH" sz="2400" dirty="0">
              <a:solidFill>
                <a:srgbClr val="002060"/>
              </a:solidFill>
              <a:latin typeface="TH SarabunPSK" pitchFamily="34" charset="-34"/>
              <a:cs typeface="+mn-cs"/>
            </a:endParaRPr>
          </a:p>
        </p:txBody>
      </p:sp>
      <p:pic>
        <p:nvPicPr>
          <p:cNvPr id="15" name="Picture 2" descr="à¸à¸¥à¸à¸²à¸£à¸à¹à¸à¸«à¸²à¸£à¸¹à¸à¸ à¸²à¸à¸ªà¸³à¸«à¸£à¸±à¸ à¸à¸£à¸²à¸à¸£à¸°à¸à¸£à¸§à¸à¸ªà¸²à¸à¸²à¸£à¸à¸ªà¸¸à¸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582" y="123478"/>
            <a:ext cx="79036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รูปห้าเหลี่ยม 9"/>
          <p:cNvSpPr/>
          <p:nvPr/>
        </p:nvSpPr>
        <p:spPr>
          <a:xfrm>
            <a:off x="0" y="195486"/>
            <a:ext cx="2843808" cy="72008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กลุ่มเด็กปฐมวัย</a:t>
            </a:r>
          </a:p>
        </p:txBody>
      </p:sp>
      <p:graphicFrame>
        <p:nvGraphicFramePr>
          <p:cNvPr id="13" name="แผนภูมิ 10"/>
          <p:cNvGraphicFramePr>
            <a:graphicFrameLocks/>
          </p:cNvGraphicFramePr>
          <p:nvPr>
            <p:extLst/>
          </p:nvPr>
        </p:nvGraphicFramePr>
        <p:xfrm>
          <a:off x="265113" y="1130300"/>
          <a:ext cx="73279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สี่เหลี่ยมผืนผ้า 9"/>
          <p:cNvSpPr>
            <a:spLocks noChangeArrowheads="1"/>
          </p:cNvSpPr>
          <p:nvPr/>
        </p:nvSpPr>
        <p:spPr bwMode="auto">
          <a:xfrm>
            <a:off x="7542138" y="2377628"/>
            <a:ext cx="1185863" cy="33813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สูงดีสมส่วน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57%</a:t>
            </a:r>
            <a:endParaRPr kumimoji="0" lang="th-TH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cxnSp>
        <p:nvCxnSpPr>
          <p:cNvPr id="16" name="ลูกศรเชื่อมต่อแบบตรง 15"/>
          <p:cNvCxnSpPr/>
          <p:nvPr/>
        </p:nvCxnSpPr>
        <p:spPr>
          <a:xfrm>
            <a:off x="755576" y="2571750"/>
            <a:ext cx="6767512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7542138" y="4227934"/>
            <a:ext cx="1601862" cy="46166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8 </a:t>
            </a:r>
            <a:r>
              <a:rPr lang="th-TH" sz="1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ส.ค.</a:t>
            </a:r>
            <a:r>
              <a:rPr lang="th-TH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62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kumimoji="0" lang="th-TH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ต.ค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61-</a:t>
            </a:r>
            <a:r>
              <a:rPr kumimoji="0" lang="th-TH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มิ.ย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62)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ตัวแทนหมายเลขภาพนิ่ง 9"/>
          <p:cNvSpPr txBox="1">
            <a:spLocks/>
          </p:cNvSpPr>
          <p:nvPr/>
        </p:nvSpPr>
        <p:spPr>
          <a:xfrm>
            <a:off x="6902896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7E82E80-88DB-4BF6-BEBD-B8BAF6F059E9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9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89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3064</TotalTime>
  <Words>3419</Words>
  <Application>Microsoft Office PowerPoint</Application>
  <PresentationFormat>นำเสนอทางหน้าจอ (16:9)</PresentationFormat>
  <Paragraphs>590</Paragraphs>
  <Slides>35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35</vt:i4>
      </vt:variant>
    </vt:vector>
  </HeadingPairs>
  <TitlesOfParts>
    <vt:vector size="37" baseType="lpstr">
      <vt:lpstr>ชุดรูปแบบของ Office</vt:lpstr>
      <vt:lpstr>1_ชุดรูปแบบของ Office</vt:lpstr>
      <vt:lpstr>สรุปผลการตรวจราชการฯ กรณีปกติ รอบที่ 2 ปี 2562   เขตสุขภาพที่  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ร้อยละของโรงพยาบาลพัฒนาได้ตามเกณฑ์  GREEN&amp;CLEAN Hospital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DarkOS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เด็กอายุ  0 – 12 ปี ฟันดีไม่มีผุ เป้าหมายไม่น้อยกว่าร้อยละ 52</dc:title>
  <dc:creator>DarkUser</dc:creator>
  <cp:lastModifiedBy>ASUS</cp:lastModifiedBy>
  <cp:revision>538</cp:revision>
  <dcterms:created xsi:type="dcterms:W3CDTF">2017-02-21T15:52:02Z</dcterms:created>
  <dcterms:modified xsi:type="dcterms:W3CDTF">2019-08-08T16:10:27Z</dcterms:modified>
</cp:coreProperties>
</file>