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drawings/drawing8.xml" ContentType="application/vnd.openxmlformats-officedocument.drawingml.chartshapes+xml"/>
  <Override PartName="/ppt/charts/chart27.xml" ContentType="application/vnd.openxmlformats-officedocument.drawingml.chart+xml"/>
  <Override PartName="/ppt/notesSlides/notesSlide10.xml" ContentType="application/vnd.openxmlformats-officedocument.presentationml.notesSlide+xml"/>
  <Override PartName="/ppt/charts/chart28.xml" ContentType="application/vnd.openxmlformats-officedocument.drawingml.chart+xml"/>
  <Override PartName="/ppt/theme/themeOverride1.xml" ContentType="application/vnd.openxmlformats-officedocument.themeOverride+xml"/>
  <Override PartName="/ppt/charts/chart29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0.xml" ContentType="application/vnd.openxmlformats-officedocument.drawingml.chart+xml"/>
  <Override PartName="/ppt/drawings/drawing9.xml" ContentType="application/vnd.openxmlformats-officedocument.drawingml.chartshapes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374" r:id="rId5"/>
    <p:sldId id="535" r:id="rId6"/>
    <p:sldId id="549" r:id="rId7"/>
    <p:sldId id="551" r:id="rId8"/>
    <p:sldId id="503" r:id="rId9"/>
    <p:sldId id="565" r:id="rId10"/>
    <p:sldId id="566" r:id="rId11"/>
    <p:sldId id="567" r:id="rId12"/>
    <p:sldId id="568" r:id="rId13"/>
    <p:sldId id="470" r:id="rId14"/>
    <p:sldId id="552" r:id="rId15"/>
    <p:sldId id="562" r:id="rId16"/>
    <p:sldId id="554" r:id="rId17"/>
    <p:sldId id="555" r:id="rId18"/>
    <p:sldId id="556" r:id="rId19"/>
    <p:sldId id="557" r:id="rId20"/>
    <p:sldId id="559" r:id="rId21"/>
    <p:sldId id="569" r:id="rId22"/>
    <p:sldId id="570" r:id="rId23"/>
    <p:sldId id="571" r:id="rId24"/>
    <p:sldId id="498" r:id="rId25"/>
    <p:sldId id="547" r:id="rId26"/>
    <p:sldId id="548" r:id="rId27"/>
    <p:sldId id="560" r:id="rId28"/>
    <p:sldId id="561" r:id="rId29"/>
    <p:sldId id="572" r:id="rId30"/>
    <p:sldId id="573" r:id="rId31"/>
    <p:sldId id="574" r:id="rId32"/>
    <p:sldId id="534" r:id="rId33"/>
    <p:sldId id="577" r:id="rId34"/>
    <p:sldId id="494" r:id="rId35"/>
    <p:sldId id="424" r:id="rId36"/>
    <p:sldId id="499" r:id="rId37"/>
    <p:sldId id="472" r:id="rId38"/>
    <p:sldId id="427" r:id="rId39"/>
    <p:sldId id="428" r:id="rId40"/>
    <p:sldId id="515" r:id="rId41"/>
    <p:sldId id="516" r:id="rId42"/>
    <p:sldId id="517" r:id="rId43"/>
    <p:sldId id="518" r:id="rId44"/>
    <p:sldId id="519" r:id="rId45"/>
    <p:sldId id="483" r:id="rId46"/>
    <p:sldId id="484" r:id="rId47"/>
    <p:sldId id="520" r:id="rId48"/>
    <p:sldId id="486" r:id="rId49"/>
    <p:sldId id="463" r:id="rId50"/>
    <p:sldId id="406" r:id="rId51"/>
    <p:sldId id="407" r:id="rId52"/>
    <p:sldId id="487" r:id="rId53"/>
    <p:sldId id="563" r:id="rId54"/>
    <p:sldId id="488" r:id="rId55"/>
    <p:sldId id="564" r:id="rId56"/>
    <p:sldId id="490" r:id="rId57"/>
    <p:sldId id="482" r:id="rId58"/>
  </p:sldIdLst>
  <p:sldSz cx="12192000" cy="6858000"/>
  <p:notesSz cx="6858000" cy="9296400"/>
  <p:defaultTextStyle>
    <a:defPPr lvl="0">
      <a:defRPr lang="th-TH"/>
    </a:defPPr>
    <a:lvl1pPr marL="0" lv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29020"/>
    <a:srgbClr val="009900"/>
    <a:srgbClr val="660033"/>
    <a:srgbClr val="800000"/>
    <a:srgbClr val="993366"/>
    <a:srgbClr val="CC0099"/>
    <a:srgbClr val="FFCCFF"/>
    <a:srgbClr val="33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Microsoft_Excel28.xlsx"/><Relationship Id="rId1" Type="http://schemas.openxmlformats.org/officeDocument/2006/relationships/themeOverride" Target="../theme/themeOverride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Microsoft_Excel29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3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2F-43F3-9B9C-D75F548A5AE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6F5-40D0-A048-D07B7BC1CBB2}"/>
              </c:ext>
            </c:extLst>
          </c:dPt>
          <c:dPt>
            <c:idx val="13"/>
            <c:invertIfNegative val="0"/>
            <c:bubble3D val="0"/>
            <c:spPr>
              <a:solidFill>
                <a:srgbClr val="0290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A49-4D8D-84CF-EBF6A8248ED6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เขต 13</c:v>
                </c:pt>
                <c:pt idx="13">
                  <c:v>ประเทศ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57.71</c:v>
                </c:pt>
                <c:pt idx="1">
                  <c:v>59.73</c:v>
                </c:pt>
                <c:pt idx="2">
                  <c:v>59.62</c:v>
                </c:pt>
                <c:pt idx="3">
                  <c:v>59.92</c:v>
                </c:pt>
                <c:pt idx="4">
                  <c:v>61.68</c:v>
                </c:pt>
                <c:pt idx="5">
                  <c:v>60.38</c:v>
                </c:pt>
                <c:pt idx="6">
                  <c:v>58.3</c:v>
                </c:pt>
                <c:pt idx="7">
                  <c:v>55.49</c:v>
                </c:pt>
                <c:pt idx="8">
                  <c:v>57.78</c:v>
                </c:pt>
                <c:pt idx="9">
                  <c:v>57.46</c:v>
                </c:pt>
                <c:pt idx="10">
                  <c:v>60.7</c:v>
                </c:pt>
                <c:pt idx="11">
                  <c:v>59.99</c:v>
                </c:pt>
                <c:pt idx="12">
                  <c:v>57.73</c:v>
                </c:pt>
                <c:pt idx="13">
                  <c:v>58.89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7E-40B7-BFBC-5914AE1E2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79190880"/>
        <c:axId val="179191272"/>
      </c:barChart>
      <c:catAx>
        <c:axId val="17919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9191272"/>
        <c:crosses val="autoZero"/>
        <c:auto val="1"/>
        <c:lblAlgn val="ctr"/>
        <c:lblOffset val="100"/>
        <c:noMultiLvlLbl val="0"/>
      </c:catAx>
      <c:valAx>
        <c:axId val="179191272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919088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8793181286191E-2"/>
          <c:y val="0.12249059147532133"/>
          <c:w val="0.94095898328111105"/>
          <c:h val="0.785479312710719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ATB &lt; 1Hr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พิจิตร</c:v>
                </c:pt>
                <c:pt idx="4">
                  <c:v>ชัยนาท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91.42</c:v>
                </c:pt>
                <c:pt idx="1">
                  <c:v>86.04</c:v>
                </c:pt>
                <c:pt idx="2">
                  <c:v>96.64</c:v>
                </c:pt>
                <c:pt idx="3">
                  <c:v>88.16</c:v>
                </c:pt>
                <c:pt idx="4">
                  <c:v>94.59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CD-4F1E-B851-13A2C2DFED5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1st Hr IVF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พิจิตร</c:v>
                </c:pt>
                <c:pt idx="4">
                  <c:v>ชัยนาท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88.34</c:v>
                </c:pt>
                <c:pt idx="1">
                  <c:v>63.52</c:v>
                </c:pt>
                <c:pt idx="2">
                  <c:v>89.73</c:v>
                </c:pt>
                <c:pt idx="3">
                  <c:v>82.59</c:v>
                </c:pt>
                <c:pt idx="4">
                  <c:v>84.23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CD-4F1E-B851-13A2C2DFED57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Admit ICU in 3 Hr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F8A-48BD-B1A9-BC84431BFC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พิจิตร</c:v>
                </c:pt>
                <c:pt idx="4">
                  <c:v>ชัยนาท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43.07</c:v>
                </c:pt>
                <c:pt idx="1">
                  <c:v>72.260000000000005</c:v>
                </c:pt>
                <c:pt idx="2">
                  <c:v>24.29</c:v>
                </c:pt>
                <c:pt idx="3">
                  <c:v>21.69</c:v>
                </c:pt>
                <c:pt idx="4">
                  <c:v>53.15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CD-4F1E-B851-13A2C2DFED57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H/C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พิจิตร</c:v>
                </c:pt>
                <c:pt idx="4">
                  <c:v>ชัยนาท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93.48</c:v>
                </c:pt>
                <c:pt idx="1">
                  <c:v>89.81</c:v>
                </c:pt>
                <c:pt idx="2">
                  <c:v>89.38</c:v>
                </c:pt>
                <c:pt idx="3">
                  <c:v>88.16</c:v>
                </c:pt>
                <c:pt idx="4">
                  <c:v>90.99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CD-4F1E-B851-13A2C2DFED57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RRT(A,S)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พิจิตร</c:v>
                </c:pt>
                <c:pt idx="4">
                  <c:v>ชัยนาท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F5-4A35-88EA-7505FF8536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529848"/>
        <c:axId val="213530240"/>
      </c:barChart>
      <c:catAx>
        <c:axId val="21352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3530240"/>
        <c:crosses val="autoZero"/>
        <c:auto val="1"/>
        <c:lblAlgn val="ctr"/>
        <c:lblOffset val="100"/>
        <c:noMultiLvlLbl val="0"/>
      </c:catAx>
      <c:valAx>
        <c:axId val="2135302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352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ปี2560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กำแพงเพชร</c:v>
                </c:pt>
                <c:pt idx="2">
                  <c:v>พิจิตร</c:v>
                </c:pt>
                <c:pt idx="3">
                  <c:v>นครสวรรค์</c:v>
                </c:pt>
                <c:pt idx="4">
                  <c:v>ชัยนาท</c:v>
                </c:pt>
                <c:pt idx="5">
                  <c:v>ภาพรวมเขต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0.57999999999999996</c:v>
                </c:pt>
                <c:pt idx="2">
                  <c:v>0</c:v>
                </c:pt>
                <c:pt idx="3">
                  <c:v>19.329999999999998</c:v>
                </c:pt>
                <c:pt idx="4">
                  <c:v>8.3800000000000008</c:v>
                </c:pt>
                <c:pt idx="5">
                  <c:v>5.66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E-44B7-9660-FA052D48A6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1.0843785703909944E-3"/>
                  <c:y val="7.1951446610780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C15-42F2-86D6-42998F07E0CE}"/>
                </c:ext>
                <c:ext xmlns:c15="http://schemas.microsoft.com/office/drawing/2012/chart" uri="{CE6537A1-D6FC-4f65-9D91-7224C49458BB}">
                  <c15:layout>
                    <c:manualLayout>
                      <c:w val="3.2536736312516877E-2"/>
                      <c:h val="0.1680845068202151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กำแพงเพชร</c:v>
                </c:pt>
                <c:pt idx="2">
                  <c:v>พิจิตร</c:v>
                </c:pt>
                <c:pt idx="3">
                  <c:v>นครสวรรค์</c:v>
                </c:pt>
                <c:pt idx="4">
                  <c:v>ชัยนาท</c:v>
                </c:pt>
                <c:pt idx="5">
                  <c:v>ภาพรวมเขต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11.86</c:v>
                </c:pt>
                <c:pt idx="1">
                  <c:v>0</c:v>
                </c:pt>
                <c:pt idx="2">
                  <c:v>4.25</c:v>
                </c:pt>
                <c:pt idx="3">
                  <c:v>19.61</c:v>
                </c:pt>
                <c:pt idx="4">
                  <c:v>6.74</c:v>
                </c:pt>
                <c:pt idx="5">
                  <c:v>8.49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AE-44B7-9660-FA052D48A6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 (9 เดือน)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กำแพงเพชร</c:v>
                </c:pt>
                <c:pt idx="2">
                  <c:v>พิจิตร</c:v>
                </c:pt>
                <c:pt idx="3">
                  <c:v>นครสวรรค์</c:v>
                </c:pt>
                <c:pt idx="4">
                  <c:v>ชัยนาท</c:v>
                </c:pt>
                <c:pt idx="5">
                  <c:v>ภาพรวมเขต 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13.48</c:v>
                </c:pt>
                <c:pt idx="1">
                  <c:v>0.24</c:v>
                </c:pt>
                <c:pt idx="2">
                  <c:v>5.26</c:v>
                </c:pt>
                <c:pt idx="3">
                  <c:v>17.39</c:v>
                </c:pt>
                <c:pt idx="4">
                  <c:v>17.86</c:v>
                </c:pt>
                <c:pt idx="5" formatCode="0.00">
                  <c:v>10.85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AE-44B7-9660-FA052D48A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121456"/>
        <c:axId val="242124984"/>
      </c:barChart>
      <c:catAx>
        <c:axId val="24212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42124984"/>
        <c:crosses val="autoZero"/>
        <c:auto val="1"/>
        <c:lblAlgn val="ctr"/>
        <c:lblOffset val="100"/>
        <c:noMultiLvlLbl val="0"/>
      </c:catAx>
      <c:valAx>
        <c:axId val="242124984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42121456"/>
        <c:crosses val="autoZero"/>
        <c:crossBetween val="between"/>
        <c:majorUnit val="4"/>
      </c:valAx>
    </c:plotArea>
    <c:legend>
      <c:legendPos val="r"/>
      <c:layout>
        <c:manualLayout>
          <c:xMode val="edge"/>
          <c:yMode val="edge"/>
          <c:x val="0.85725069731092041"/>
          <c:y val="0.58921160599217282"/>
          <c:w val="0.14274930268907954"/>
          <c:h val="0.40153893296443871"/>
        </c:manualLayout>
      </c:layout>
      <c:overlay val="0"/>
      <c:txPr>
        <a:bodyPr/>
        <a:lstStyle/>
        <a:p>
          <a:pPr>
            <a:defRPr sz="1400" b="1">
              <a:latin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30367486638015E-2"/>
          <c:y val="5.5317094850908535E-2"/>
          <c:w val="0.94280163426558261"/>
          <c:h val="0.72961045714991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C-46D4-987A-D4452573F97F}"/>
              </c:ext>
            </c:extLst>
          </c:dPt>
          <c:dPt>
            <c:idx val="12"/>
            <c:invertIfNegative val="0"/>
            <c:bubble3D val="0"/>
            <c:spPr>
              <a:solidFill>
                <a:srgbClr val="02902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11.67</c:v>
                </c:pt>
                <c:pt idx="1">
                  <c:v>2.74</c:v>
                </c:pt>
                <c:pt idx="2">
                  <c:v>10.85</c:v>
                </c:pt>
                <c:pt idx="3">
                  <c:v>10.06</c:v>
                </c:pt>
                <c:pt idx="4">
                  <c:v>5.71</c:v>
                </c:pt>
                <c:pt idx="5">
                  <c:v>14.55</c:v>
                </c:pt>
                <c:pt idx="6">
                  <c:v>1.24</c:v>
                </c:pt>
                <c:pt idx="7">
                  <c:v>3.57</c:v>
                </c:pt>
                <c:pt idx="8">
                  <c:v>6.13</c:v>
                </c:pt>
                <c:pt idx="9">
                  <c:v>15.67</c:v>
                </c:pt>
                <c:pt idx="10">
                  <c:v>4.6399999999999997</c:v>
                </c:pt>
                <c:pt idx="11">
                  <c:v>7.7</c:v>
                </c:pt>
                <c:pt idx="12">
                  <c:v>5.07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49-4CE3-A1D2-8B713434E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242119104"/>
        <c:axId val="242119888"/>
      </c:barChart>
      <c:catAx>
        <c:axId val="24211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42119888"/>
        <c:crossesAt val="0"/>
        <c:auto val="1"/>
        <c:lblAlgn val="ctr"/>
        <c:lblOffset val="100"/>
        <c:noMultiLvlLbl val="0"/>
      </c:catAx>
      <c:valAx>
        <c:axId val="242119888"/>
        <c:scaling>
          <c:orientation val="minMax"/>
          <c:max val="28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42119104"/>
        <c:crosses val="autoZero"/>
        <c:crossBetween val="between"/>
        <c:majorUnit val="4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42104313300847"/>
          <c:y val="0.12724270276453481"/>
          <c:w val="0.75657893223572648"/>
          <c:h val="0.835680262729405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ร้อยละบริการ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chemeClr val="accent5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อ.เมือง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17.23</c:v>
                </c:pt>
                <c:pt idx="1">
                  <c:v>23.48</c:v>
                </c:pt>
                <c:pt idx="2">
                  <c:v>22.54</c:v>
                </c:pt>
                <c:pt idx="3" formatCode="_(* #,##0.00_);_(* \(#,##0.00\);_(* &quot;-&quot;??_);_(@_)">
                  <c:v>23</c:v>
                </c:pt>
                <c:pt idx="4">
                  <c:v>30.21</c:v>
                </c:pt>
                <c:pt idx="5">
                  <c:v>17.579999999999998</c:v>
                </c:pt>
                <c:pt idx="6">
                  <c:v>17.309999999999999</c:v>
                </c:pt>
                <c:pt idx="7">
                  <c:v>15.52</c:v>
                </c:pt>
                <c:pt idx="8">
                  <c:v>20.190000000000001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การใช้ยา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อ.เมือง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Sheet1!$C$2:$C$10</c:f>
              <c:numCache>
                <c:formatCode>_(* #,##0.00_);_(* \(#,##0.00\);_(* "-"??_);_(@_)</c:formatCode>
                <c:ptCount val="9"/>
                <c:pt idx="0" formatCode="General">
                  <c:v>3.64</c:v>
                </c:pt>
                <c:pt idx="1">
                  <c:v>5</c:v>
                </c:pt>
                <c:pt idx="2" formatCode="General">
                  <c:v>5.84</c:v>
                </c:pt>
                <c:pt idx="3" formatCode="General">
                  <c:v>7.1</c:v>
                </c:pt>
                <c:pt idx="4" formatCode="General">
                  <c:v>6.25</c:v>
                </c:pt>
                <c:pt idx="5" formatCode="General">
                  <c:v>3.82</c:v>
                </c:pt>
                <c:pt idx="6" formatCode="General">
                  <c:v>3.85</c:v>
                </c:pt>
                <c:pt idx="7" formatCode="General">
                  <c:v>2.84</c:v>
                </c:pt>
                <c:pt idx="8" formatCode="General">
                  <c:v>4.7300000000000004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77504512"/>
        <c:axId val="177513920"/>
      </c:barChart>
      <c:catAx>
        <c:axId val="177504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7513920"/>
        <c:crosses val="autoZero"/>
        <c:auto val="1"/>
        <c:lblAlgn val="ctr"/>
        <c:lblOffset val="100"/>
        <c:noMultiLvlLbl val="0"/>
      </c:catAx>
      <c:valAx>
        <c:axId val="177513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504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304133859210445"/>
          <c:y val="1.7808211174535661E-2"/>
          <c:w val="0.43561464023840041"/>
          <c:h val="7.5987543600320173E-2"/>
        </c:manualLayout>
      </c:layout>
      <c:overlay val="0"/>
      <c:txPr>
        <a:bodyPr/>
        <a:lstStyle/>
        <a:p>
          <a:pPr>
            <a:defRPr sz="1800" b="1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2562 (6 เดือน)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5E-4609-B5A7-ED095E2E4951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h-TH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ชัยนาท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พิจิตร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 formatCode="General">
                  <c:v>93</c:v>
                </c:pt>
                <c:pt idx="1">
                  <c:v>50</c:v>
                </c:pt>
                <c:pt idx="2">
                  <c:v>20</c:v>
                </c:pt>
                <c:pt idx="3">
                  <c:v>94</c:v>
                </c:pt>
                <c:pt idx="4">
                  <c:v>91</c:v>
                </c:pt>
                <c:pt idx="5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F4-411F-8919-55377E4EAE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รอบ 2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5E-4609-B5A7-ED095E2E4951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ชัยนาท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พิจิตร</c:v>
                </c:pt>
                <c:pt idx="5">
                  <c:v>เขต 3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94.44</c:v>
                </c:pt>
                <c:pt idx="1">
                  <c:v>93.75</c:v>
                </c:pt>
                <c:pt idx="2">
                  <c:v>35.86</c:v>
                </c:pt>
                <c:pt idx="3">
                  <c:v>98</c:v>
                </c:pt>
                <c:pt idx="4">
                  <c:v>89.21</c:v>
                </c:pt>
                <c:pt idx="5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30-439C-BFF9-1ABD4A698E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0551360"/>
        <c:axId val="230551752"/>
      </c:barChart>
      <c:catAx>
        <c:axId val="23055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0551752"/>
        <c:crosses val="autoZero"/>
        <c:auto val="1"/>
        <c:lblAlgn val="ctr"/>
        <c:lblOffset val="100"/>
        <c:noMultiLvlLbl val="0"/>
      </c:catAx>
      <c:valAx>
        <c:axId val="23055175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055136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3D-494D-90A7-71CF8121D30A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2C6-493A-95A4-F6B4DAB2FA33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64</c:v>
                </c:pt>
                <c:pt idx="1">
                  <c:v>81</c:v>
                </c:pt>
                <c:pt idx="2">
                  <c:v>62</c:v>
                </c:pt>
                <c:pt idx="3">
                  <c:v>92.39</c:v>
                </c:pt>
                <c:pt idx="4">
                  <c:v>71</c:v>
                </c:pt>
                <c:pt idx="5">
                  <c:v>20</c:v>
                </c:pt>
                <c:pt idx="6">
                  <c:v>34</c:v>
                </c:pt>
                <c:pt idx="7">
                  <c:v>39</c:v>
                </c:pt>
                <c:pt idx="8">
                  <c:v>51</c:v>
                </c:pt>
                <c:pt idx="9">
                  <c:v>61</c:v>
                </c:pt>
                <c:pt idx="10">
                  <c:v>42</c:v>
                </c:pt>
                <c:pt idx="11">
                  <c:v>70</c:v>
                </c:pt>
                <c:pt idx="12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87-4F9C-8BC1-7BE641E54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230552536"/>
        <c:axId val="230552928"/>
      </c:barChart>
      <c:catAx>
        <c:axId val="230552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0552928"/>
        <c:crosses val="autoZero"/>
        <c:auto val="1"/>
        <c:lblAlgn val="ctr"/>
        <c:lblOffset val="100"/>
        <c:noMultiLvlLbl val="0"/>
      </c:catAx>
      <c:valAx>
        <c:axId val="230552928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0552536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927758187335703E-2"/>
          <c:y val="0.10290573481364121"/>
          <c:w val="0.79186284028461262"/>
          <c:h val="0.7110739326294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0.19</c:v>
                </c:pt>
                <c:pt idx="3">
                  <c:v>0.15</c:v>
                </c:pt>
                <c:pt idx="4">
                  <c:v>0</c:v>
                </c:pt>
                <c:pt idx="5">
                  <c:v>4.9000000000000002E-2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14-403E-BDCD-E5B5D4D4F1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0.09</c:v>
                </c:pt>
                <c:pt idx="1">
                  <c:v>7.0000000000000007E-2</c:v>
                </c:pt>
                <c:pt idx="2">
                  <c:v>0.12</c:v>
                </c:pt>
                <c:pt idx="3">
                  <c:v>0</c:v>
                </c:pt>
                <c:pt idx="4">
                  <c:v>0</c:v>
                </c:pt>
                <c:pt idx="5">
                  <c:v>5.6000000000000001E-2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14-403E-BDCD-E5B5D4D4F1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2562(10เดือน)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0.53</c:v>
                </c:pt>
                <c:pt idx="1">
                  <c:v>0.16</c:v>
                </c:pt>
                <c:pt idx="2">
                  <c:v>0.28000000000000003</c:v>
                </c:pt>
                <c:pt idx="3">
                  <c:v>0.1</c:v>
                </c:pt>
                <c:pt idx="4">
                  <c:v>0</c:v>
                </c:pt>
                <c:pt idx="5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14-403E-BDCD-E5B5D4D4F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617376"/>
        <c:axId val="456616984"/>
      </c:barChart>
      <c:catAx>
        <c:axId val="45661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6616984"/>
        <c:crosses val="autoZero"/>
        <c:auto val="1"/>
        <c:lblAlgn val="ctr"/>
        <c:lblOffset val="100"/>
        <c:noMultiLvlLbl val="0"/>
      </c:catAx>
      <c:valAx>
        <c:axId val="456616984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6617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014123305114174"/>
          <c:y val="0.276380300396877"/>
          <c:w val="0.15793060267455569"/>
          <c:h val="0.71110644737931117"/>
        </c:manualLayout>
      </c:layout>
      <c:overlay val="0"/>
      <c:txPr>
        <a:bodyPr/>
        <a:lstStyle/>
        <a:p>
          <a:pPr>
            <a:defRPr sz="1400" b="1">
              <a:latin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47-4905-A082-69808C0592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0.23</c:v>
                </c:pt>
                <c:pt idx="1">
                  <c:v>0.44</c:v>
                </c:pt>
                <c:pt idx="2" formatCode="0.00">
                  <c:v>0.21</c:v>
                </c:pt>
                <c:pt idx="3">
                  <c:v>7.0000000000000007E-2</c:v>
                </c:pt>
                <c:pt idx="4">
                  <c:v>0.21</c:v>
                </c:pt>
                <c:pt idx="5">
                  <c:v>0.26</c:v>
                </c:pt>
                <c:pt idx="6">
                  <c:v>0.9</c:v>
                </c:pt>
                <c:pt idx="7">
                  <c:v>0.18</c:v>
                </c:pt>
                <c:pt idx="8">
                  <c:v>0.22</c:v>
                </c:pt>
                <c:pt idx="9">
                  <c:v>0.02</c:v>
                </c:pt>
                <c:pt idx="10">
                  <c:v>0.24</c:v>
                </c:pt>
                <c:pt idx="11">
                  <c:v>0.02</c:v>
                </c:pt>
                <c:pt idx="12" formatCode="0.00">
                  <c:v>0.25000000000000006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47-4905-A082-69808C059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456623648"/>
        <c:axId val="456624040"/>
      </c:barChart>
      <c:catAx>
        <c:axId val="45662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6624040"/>
        <c:crosses val="autoZero"/>
        <c:auto val="1"/>
        <c:lblAlgn val="ctr"/>
        <c:lblOffset val="100"/>
        <c:noMultiLvlLbl val="0"/>
      </c:catAx>
      <c:valAx>
        <c:axId val="456624040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662364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73312526593428E-2"/>
          <c:y val="5.2852725918393899E-2"/>
          <c:w val="0.79186284028461262"/>
          <c:h val="0.7110739326294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ชัยนาท</c:v>
                </c:pt>
                <c:pt idx="4">
                  <c:v>พิจิตร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0.28000000000000003</c:v>
                </c:pt>
                <c:pt idx="1">
                  <c:v>0.621</c:v>
                </c:pt>
                <c:pt idx="2">
                  <c:v>0.14499999999999999</c:v>
                </c:pt>
                <c:pt idx="3">
                  <c:v>8.5000000000000006E-2</c:v>
                </c:pt>
                <c:pt idx="4">
                  <c:v>7.0000000000000007E-2</c:v>
                </c:pt>
                <c:pt idx="5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4B-4D56-AC74-6485422F6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ชัยนาท</c:v>
                </c:pt>
                <c:pt idx="4">
                  <c:v>พิจิตร</c:v>
                </c:pt>
                <c:pt idx="5">
                  <c:v>เขต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0.56000000000000005</c:v>
                </c:pt>
                <c:pt idx="1">
                  <c:v>0.27</c:v>
                </c:pt>
                <c:pt idx="2">
                  <c:v>0.33200000000000002</c:v>
                </c:pt>
                <c:pt idx="3">
                  <c:v>8.6999999999999994E-2</c:v>
                </c:pt>
                <c:pt idx="4">
                  <c:v>0.15</c:v>
                </c:pt>
                <c:pt idx="5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4B-4D56-AC74-6485422F6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2562(10เดือน)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ชัยนาท</c:v>
                </c:pt>
                <c:pt idx="4">
                  <c:v>พิจิตร</c:v>
                </c:pt>
                <c:pt idx="5">
                  <c:v>เขต 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0.53</c:v>
                </c:pt>
                <c:pt idx="1">
                  <c:v>0.49</c:v>
                </c:pt>
                <c:pt idx="2">
                  <c:v>0.57999999999999996</c:v>
                </c:pt>
                <c:pt idx="3">
                  <c:v>0</c:v>
                </c:pt>
                <c:pt idx="4">
                  <c:v>0.39</c:v>
                </c:pt>
                <c:pt idx="5" formatCode="0.0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4B-4D56-AC74-6485422F6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624432"/>
        <c:axId val="456624824"/>
      </c:barChart>
      <c:catAx>
        <c:axId val="45662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6624824"/>
        <c:crosses val="autoZero"/>
        <c:auto val="1"/>
        <c:lblAlgn val="ctr"/>
        <c:lblOffset val="100"/>
        <c:noMultiLvlLbl val="0"/>
      </c:catAx>
      <c:valAx>
        <c:axId val="456624824"/>
        <c:scaling>
          <c:orientation val="minMax"/>
          <c:max val="1.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6624432"/>
        <c:crosses val="autoZero"/>
        <c:crossBetween val="between"/>
        <c:majorUnit val="0.2"/>
        <c:min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116024824881368"/>
          <c:y val="0.37648631818737166"/>
          <c:w val="0.10045853844382453"/>
          <c:h val="0.58298109020971023"/>
        </c:manualLayout>
      </c:layout>
      <c:overlay val="0"/>
      <c:txPr>
        <a:bodyPr/>
        <a:lstStyle/>
        <a:p>
          <a:pPr>
            <a:defRPr sz="1000" b="1">
              <a:latin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0B-472A-920C-3A3498ABD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0.42</c:v>
                </c:pt>
                <c:pt idx="1">
                  <c:v>0.91</c:v>
                </c:pt>
                <c:pt idx="2">
                  <c:v>0.4</c:v>
                </c:pt>
                <c:pt idx="3">
                  <c:v>0.12</c:v>
                </c:pt>
                <c:pt idx="4">
                  <c:v>0.54</c:v>
                </c:pt>
                <c:pt idx="5">
                  <c:v>0.22</c:v>
                </c:pt>
                <c:pt idx="6">
                  <c:v>0.88</c:v>
                </c:pt>
                <c:pt idx="7">
                  <c:v>0.2</c:v>
                </c:pt>
                <c:pt idx="8">
                  <c:v>0.11</c:v>
                </c:pt>
                <c:pt idx="9">
                  <c:v>0.37</c:v>
                </c:pt>
                <c:pt idx="10">
                  <c:v>0.42</c:v>
                </c:pt>
                <c:pt idx="11">
                  <c:v>0.06</c:v>
                </c:pt>
                <c:pt idx="12" formatCode="0.00">
                  <c:v>0.38749999999999996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0B-472A-920C-3A3498ABD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456625608"/>
        <c:axId val="456626000"/>
      </c:barChart>
      <c:catAx>
        <c:axId val="456625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6626000"/>
        <c:crosses val="autoZero"/>
        <c:auto val="1"/>
        <c:lblAlgn val="ctr"/>
        <c:lblOffset val="100"/>
        <c:noMultiLvlLbl val="0"/>
      </c:catAx>
      <c:valAx>
        <c:axId val="456626000"/>
        <c:scaling>
          <c:orientation val="minMax"/>
          <c:max val="1.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662560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5719370339787E-2"/>
          <c:y val="0.2405515092755714"/>
          <c:w val="0.85484346226879149"/>
          <c:h val="0.48583539260082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 เดือน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4B-476B-A5B0-05E1EA4F6162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1F-4F2D-B0B1-9BAC4A26B69A}"/>
              </c:ext>
            </c:extLst>
          </c:dPt>
          <c:dPt>
            <c:idx val="2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24-4F52-87D9-72F2ECC0E46E}"/>
              </c:ext>
            </c:extLst>
          </c:dPt>
          <c:dPt>
            <c:idx val="5"/>
            <c:invertIfNegative val="0"/>
            <c:bubble3D val="0"/>
            <c:spPr>
              <a:solidFill>
                <a:srgbClr val="02902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819-4367-B3C7-B57BCA8F56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th-TH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ชัยนาท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พิจิตร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62.04</c:v>
                </c:pt>
                <c:pt idx="1">
                  <c:v>65.180000000000007</c:v>
                </c:pt>
                <c:pt idx="2">
                  <c:v>60.63</c:v>
                </c:pt>
                <c:pt idx="3">
                  <c:v>53.85</c:v>
                </c:pt>
                <c:pt idx="4">
                  <c:v>63.33</c:v>
                </c:pt>
                <c:pt idx="5" formatCode="0.00">
                  <c:v>59.62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1A-4141-9867-FB33BB77CA2C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182152"/>
        <c:axId val="206182544"/>
      </c:barChart>
      <c:catAx>
        <c:axId val="206182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206182544"/>
        <c:crosses val="autoZero"/>
        <c:auto val="1"/>
        <c:lblAlgn val="ctr"/>
        <c:lblOffset val="100"/>
        <c:noMultiLvlLbl val="0"/>
      </c:catAx>
      <c:valAx>
        <c:axId val="20618254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h-TH"/>
          </a:p>
        </c:txPr>
        <c:crossAx val="206182152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2562 (รอบ 1)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นครสวรรค์</c:v>
                </c:pt>
                <c:pt idx="1">
                  <c:v>กำแพงเพชร</c:v>
                </c:pt>
                <c:pt idx="2">
                  <c:v>ชัยนาท</c:v>
                </c:pt>
                <c:pt idx="3">
                  <c:v>พิจิตร</c:v>
                </c:pt>
                <c:pt idx="4">
                  <c:v>อุทัยธานี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364</c:v>
                </c:pt>
                <c:pt idx="1">
                  <c:v>296</c:v>
                </c:pt>
                <c:pt idx="2">
                  <c:v>354</c:v>
                </c:pt>
                <c:pt idx="3">
                  <c:v>356</c:v>
                </c:pt>
                <c:pt idx="4">
                  <c:v>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A8-48B4-97FA-75E655212E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2562 (รอบ 2)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444891279030021E-3"/>
                  <c:y val="-3.730158749584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4193121871188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814963759676741E-2"/>
                  <c:y val="6.2169312493070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7259855038706157E-3"/>
                  <c:y val="-3.7301587495842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814963759676739E-3"/>
                  <c:y val="9.3253968739605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th-TH" sz="8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นครสวรรค์</c:v>
                </c:pt>
                <c:pt idx="1">
                  <c:v>กำแพงเพชร</c:v>
                </c:pt>
                <c:pt idx="2">
                  <c:v>ชัยนาท</c:v>
                </c:pt>
                <c:pt idx="3">
                  <c:v>พิจิตร</c:v>
                </c:pt>
                <c:pt idx="4">
                  <c:v>อุทัยธานี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324</c:v>
                </c:pt>
                <c:pt idx="1">
                  <c:v>335</c:v>
                </c:pt>
                <c:pt idx="2">
                  <c:v>312</c:v>
                </c:pt>
                <c:pt idx="3">
                  <c:v>362</c:v>
                </c:pt>
                <c:pt idx="4">
                  <c:v>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A8-48B4-97FA-75E655212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610184"/>
        <c:axId val="234610576"/>
      </c:barChart>
      <c:catAx>
        <c:axId val="234610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4610576"/>
        <c:crosses val="autoZero"/>
        <c:auto val="1"/>
        <c:lblAlgn val="ctr"/>
        <c:lblOffset val="100"/>
        <c:noMultiLvlLbl val="0"/>
      </c:catAx>
      <c:valAx>
        <c:axId val="234610576"/>
        <c:scaling>
          <c:orientation val="minMax"/>
          <c:max val="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4610184"/>
        <c:crosses val="autoZero"/>
        <c:crossBetween val="between"/>
        <c:majorUnit val="50"/>
        <c:minorUnit val="50"/>
      </c:valAx>
    </c:plotArea>
    <c:legend>
      <c:legendPos val="r"/>
      <c:layout>
        <c:manualLayout>
          <c:xMode val="edge"/>
          <c:yMode val="edge"/>
          <c:x val="0.68927555769010118"/>
          <c:y val="0.48639409910424786"/>
          <c:w val="0.31072444230989887"/>
          <c:h val="0.21192955678420175"/>
        </c:manualLayout>
      </c:layout>
      <c:overlay val="0"/>
      <c:txPr>
        <a:bodyPr/>
        <a:lstStyle/>
        <a:p>
          <a:pPr>
            <a:defRPr sz="1400" b="1">
              <a:latin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029020"/>
              </a:solidFill>
            </c:spPr>
          </c:dPt>
          <c:dLbls>
            <c:dLbl>
              <c:idx val="2"/>
              <c:layout>
                <c:manualLayout>
                  <c:x val="1.1805128742830011E-3"/>
                  <c:y val="2.9282280771803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1805128742830011E-3"/>
                  <c:y val="-1.435231038076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70.8</c:v>
                </c:pt>
                <c:pt idx="1">
                  <c:v>67.7</c:v>
                </c:pt>
                <c:pt idx="2">
                  <c:v>74.900000000000006</c:v>
                </c:pt>
                <c:pt idx="3">
                  <c:v>75.099999999999994</c:v>
                </c:pt>
                <c:pt idx="4">
                  <c:v>74.900000000000006</c:v>
                </c:pt>
                <c:pt idx="5">
                  <c:v>72.8</c:v>
                </c:pt>
                <c:pt idx="6">
                  <c:v>71.5</c:v>
                </c:pt>
                <c:pt idx="7">
                  <c:v>74.5</c:v>
                </c:pt>
                <c:pt idx="8">
                  <c:v>74.900000000000006</c:v>
                </c:pt>
                <c:pt idx="9">
                  <c:v>73.599999999999994</c:v>
                </c:pt>
                <c:pt idx="10">
                  <c:v>73.400000000000006</c:v>
                </c:pt>
                <c:pt idx="11">
                  <c:v>78.8</c:v>
                </c:pt>
                <c:pt idx="12">
                  <c:v>73.7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234613320"/>
        <c:axId val="234612928"/>
      </c:barChart>
      <c:catAx>
        <c:axId val="234613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4612928"/>
        <c:crosses val="autoZero"/>
        <c:auto val="1"/>
        <c:lblAlgn val="ctr"/>
        <c:lblOffset val="100"/>
        <c:noMultiLvlLbl val="0"/>
      </c:catAx>
      <c:valAx>
        <c:axId val="234612928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4613320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พิจิตร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88.7</c:v>
                </c:pt>
                <c:pt idx="1">
                  <c:v>84.2</c:v>
                </c:pt>
                <c:pt idx="2">
                  <c:v>80.900000000000006</c:v>
                </c:pt>
                <c:pt idx="3">
                  <c:v>78.099999999999994</c:v>
                </c:pt>
                <c:pt idx="4">
                  <c:v>83.3</c:v>
                </c:pt>
                <c:pt idx="5">
                  <c:v>83.8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พิจิตร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88.7</c:v>
                </c:pt>
                <c:pt idx="1">
                  <c:v>86.3</c:v>
                </c:pt>
                <c:pt idx="2">
                  <c:v>86.1</c:v>
                </c:pt>
                <c:pt idx="3">
                  <c:v>72.7</c:v>
                </c:pt>
                <c:pt idx="4">
                  <c:v>92.3</c:v>
                </c:pt>
                <c:pt idx="5">
                  <c:v>84.5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 (10 เดือน)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พิจิตร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83.3</c:v>
                </c:pt>
                <c:pt idx="1">
                  <c:v>76.400000000000006</c:v>
                </c:pt>
                <c:pt idx="2">
                  <c:v>73</c:v>
                </c:pt>
                <c:pt idx="3">
                  <c:v>65.599999999999994</c:v>
                </c:pt>
                <c:pt idx="4">
                  <c:v>81.099999999999994</c:v>
                </c:pt>
                <c:pt idx="5">
                  <c:v>74.900000000000006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608616"/>
        <c:axId val="234612144"/>
      </c:barChart>
      <c:catAx>
        <c:axId val="234608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4612144"/>
        <c:crosses val="autoZero"/>
        <c:auto val="1"/>
        <c:lblAlgn val="ctr"/>
        <c:lblOffset val="100"/>
        <c:noMultiLvlLbl val="0"/>
      </c:catAx>
      <c:valAx>
        <c:axId val="23461214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4608616"/>
        <c:crosses val="autoZero"/>
        <c:crossBetween val="between"/>
        <c:majorUnit val="10"/>
        <c:minorUnit val="10"/>
      </c:valAx>
    </c:plotArea>
    <c:legend>
      <c:legendPos val="r"/>
      <c:layout>
        <c:manualLayout>
          <c:xMode val="edge"/>
          <c:yMode val="edge"/>
          <c:x val="0.85725306151928793"/>
          <c:y val="0.25761042206115925"/>
          <c:w val="0.14274693848071193"/>
          <c:h val="0.65806060355258122"/>
        </c:manualLayout>
      </c:layout>
      <c:overlay val="0"/>
      <c:txPr>
        <a:bodyPr/>
        <a:lstStyle/>
        <a:p>
          <a:pPr>
            <a:defRPr sz="1200" b="1" baseline="0">
              <a:latin typeface="TH SarabunPSK" pitchFamily="34" charset="-34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02902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54.4</c:v>
                </c:pt>
                <c:pt idx="1">
                  <c:v>60.9</c:v>
                </c:pt>
                <c:pt idx="2">
                  <c:v>53.1</c:v>
                </c:pt>
                <c:pt idx="3">
                  <c:v>63.4</c:v>
                </c:pt>
                <c:pt idx="4">
                  <c:v>63.4</c:v>
                </c:pt>
                <c:pt idx="5">
                  <c:v>76.7</c:v>
                </c:pt>
                <c:pt idx="6">
                  <c:v>68.7</c:v>
                </c:pt>
                <c:pt idx="7">
                  <c:v>51.5</c:v>
                </c:pt>
                <c:pt idx="8">
                  <c:v>58.4</c:v>
                </c:pt>
                <c:pt idx="9">
                  <c:v>64.099999999999994</c:v>
                </c:pt>
                <c:pt idx="10">
                  <c:v>58</c:v>
                </c:pt>
                <c:pt idx="11">
                  <c:v>55.4</c:v>
                </c:pt>
                <c:pt idx="12">
                  <c:v>63.4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234609400"/>
        <c:axId val="234609008"/>
      </c:barChart>
      <c:catAx>
        <c:axId val="234609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4609008"/>
        <c:crosses val="autoZero"/>
        <c:auto val="1"/>
        <c:lblAlgn val="ctr"/>
        <c:lblOffset val="100"/>
        <c:noMultiLvlLbl val="0"/>
      </c:catAx>
      <c:valAx>
        <c:axId val="23460900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4609400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พิจิตร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59</c:v>
                </c:pt>
                <c:pt idx="1">
                  <c:v>63</c:v>
                </c:pt>
                <c:pt idx="2">
                  <c:v>61</c:v>
                </c:pt>
                <c:pt idx="3">
                  <c:v>69</c:v>
                </c:pt>
                <c:pt idx="4">
                  <c:v>59</c:v>
                </c:pt>
                <c:pt idx="5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พิจิตร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56</c:v>
                </c:pt>
                <c:pt idx="1">
                  <c:v>63.3</c:v>
                </c:pt>
                <c:pt idx="2">
                  <c:v>68.599999999999994</c:v>
                </c:pt>
                <c:pt idx="3">
                  <c:v>62.8</c:v>
                </c:pt>
                <c:pt idx="4">
                  <c:v>46.9</c:v>
                </c:pt>
                <c:pt idx="5">
                  <c:v>61.9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 (10 เดือน)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นครสวรรค์</c:v>
                </c:pt>
                <c:pt idx="2">
                  <c:v>กำแพงเพชร</c:v>
                </c:pt>
                <c:pt idx="3">
                  <c:v>พิจิตร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44.3</c:v>
                </c:pt>
                <c:pt idx="1">
                  <c:v>53.4</c:v>
                </c:pt>
                <c:pt idx="2">
                  <c:v>57.4</c:v>
                </c:pt>
                <c:pt idx="3">
                  <c:v>55.5</c:v>
                </c:pt>
                <c:pt idx="4">
                  <c:v>47.3</c:v>
                </c:pt>
                <c:pt idx="5">
                  <c:v>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607832"/>
        <c:axId val="179188920"/>
      </c:barChart>
      <c:catAx>
        <c:axId val="234607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9188920"/>
        <c:crosses val="autoZero"/>
        <c:auto val="1"/>
        <c:lblAlgn val="ctr"/>
        <c:lblOffset val="100"/>
        <c:noMultiLvlLbl val="0"/>
      </c:catAx>
      <c:valAx>
        <c:axId val="17918892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4607832"/>
        <c:crosses val="autoZero"/>
        <c:crossBetween val="between"/>
        <c:majorUnit val="20"/>
        <c:minorUnit val="10"/>
      </c:valAx>
    </c:plotArea>
    <c:legend>
      <c:legendPos val="r"/>
      <c:layout>
        <c:manualLayout>
          <c:xMode val="edge"/>
          <c:yMode val="edge"/>
          <c:x val="0.84423982238313333"/>
          <c:y val="0.27012367428497103"/>
          <c:w val="0.1557601776168667"/>
          <c:h val="0.58298109020971023"/>
        </c:manualLayout>
      </c:layout>
      <c:overlay val="0"/>
      <c:txPr>
        <a:bodyPr/>
        <a:lstStyle/>
        <a:p>
          <a:pPr>
            <a:defRPr sz="1400" b="1">
              <a:latin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2051282051282E-2"/>
          <c:y val="8.6845708195489785E-2"/>
          <c:w val="0.95299145299145294"/>
          <c:h val="0.68807981599260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0000CC"/>
              </a:solidFill>
            </c:spPr>
          </c:dPt>
          <c:dLbls>
            <c:dLbl>
              <c:idx val="2"/>
              <c:layout>
                <c:manualLayout>
                  <c:x val="2.3610269870112388E-3"/>
                  <c:y val="-7.8800348458863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4.728020907531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หนองฉาง</c:v>
                </c:pt>
                <c:pt idx="1">
                  <c:v>เมืองอุทัยธานี</c:v>
                </c:pt>
                <c:pt idx="2">
                  <c:v>ลานสัก</c:v>
                </c:pt>
                <c:pt idx="3">
                  <c:v>หนองขาหย่าง</c:v>
                </c:pt>
                <c:pt idx="4">
                  <c:v>สว่างอารมณ์</c:v>
                </c:pt>
                <c:pt idx="5">
                  <c:v>บ้านไร่</c:v>
                </c:pt>
                <c:pt idx="6">
                  <c:v>ห้วยคต</c:v>
                </c:pt>
                <c:pt idx="7">
                  <c:v>ทัพทัน</c:v>
                </c:pt>
                <c:pt idx="8">
                  <c:v>จังหวัดอุทัยธานี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55.1</c:v>
                </c:pt>
                <c:pt idx="1">
                  <c:v>53.2</c:v>
                </c:pt>
                <c:pt idx="2">
                  <c:v>45.7</c:v>
                </c:pt>
                <c:pt idx="3">
                  <c:v>44</c:v>
                </c:pt>
                <c:pt idx="4">
                  <c:v>42</c:v>
                </c:pt>
                <c:pt idx="5">
                  <c:v>39.799999999999997</c:v>
                </c:pt>
                <c:pt idx="6">
                  <c:v>34.4</c:v>
                </c:pt>
                <c:pt idx="7">
                  <c:v>33.299999999999997</c:v>
                </c:pt>
                <c:pt idx="8">
                  <c:v>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79188528"/>
        <c:axId val="209664872"/>
      </c:barChart>
      <c:catAx>
        <c:axId val="17918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latin typeface="TH SarabunPSK" pitchFamily="34" charset="-34"/>
                <a:cs typeface="Tahoma" panose="020B0604030504040204" pitchFamily="34" charset="0"/>
              </a:defRPr>
            </a:pPr>
            <a:endParaRPr lang="th-TH"/>
          </a:p>
        </c:txPr>
        <c:crossAx val="209664872"/>
        <c:crosses val="autoZero"/>
        <c:auto val="1"/>
        <c:lblAlgn val="ctr"/>
        <c:lblOffset val="100"/>
        <c:noMultiLvlLbl val="0"/>
      </c:catAx>
      <c:valAx>
        <c:axId val="209664872"/>
        <c:scaling>
          <c:orientation val="minMax"/>
          <c:max val="100"/>
          <c:min val="0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79188528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935215467302698E-2"/>
          <c:y val="9.6404068933705137E-2"/>
          <c:w val="0.74156287299527646"/>
          <c:h val="0.75867360102114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กำแพงเพชร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26.09</c:v>
                </c:pt>
                <c:pt idx="1">
                  <c:v>5.35</c:v>
                </c:pt>
                <c:pt idx="2">
                  <c:v>0</c:v>
                </c:pt>
                <c:pt idx="3">
                  <c:v>99.75</c:v>
                </c:pt>
                <c:pt idx="4">
                  <c:v>33.950000000000003</c:v>
                </c:pt>
                <c:pt idx="5" formatCode="0.00">
                  <c:v>5.35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CD-4A2C-9B6C-3DF404086A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กำแพงเพชร</c:v>
                </c:pt>
                <c:pt idx="5">
                  <c:v>เขต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42.86</c:v>
                </c:pt>
                <c:pt idx="1">
                  <c:v>11.11</c:v>
                </c:pt>
                <c:pt idx="2">
                  <c:v>0</c:v>
                </c:pt>
                <c:pt idx="3">
                  <c:v>98.99</c:v>
                </c:pt>
                <c:pt idx="4">
                  <c:v>20</c:v>
                </c:pt>
                <c:pt idx="5" formatCode="0.00">
                  <c:v>11.11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CD-4A2C-9B6C-3DF404086A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 (10 เดือน)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กำแพงเพชร</c:v>
                </c:pt>
                <c:pt idx="5">
                  <c:v>เขต 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50</c:v>
                </c:pt>
                <c:pt idx="1">
                  <c:v>6.35</c:v>
                </c:pt>
                <c:pt idx="2">
                  <c:v>28.33</c:v>
                </c:pt>
                <c:pt idx="3">
                  <c:v>41.35</c:v>
                </c:pt>
                <c:pt idx="4">
                  <c:v>18.07</c:v>
                </c:pt>
                <c:pt idx="5">
                  <c:v>28.15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CD-4A2C-9B6C-3DF404086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45400"/>
        <c:axId val="230554496"/>
      </c:barChart>
      <c:catAx>
        <c:axId val="207545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0554496"/>
        <c:crosses val="autoZero"/>
        <c:auto val="1"/>
        <c:lblAlgn val="ctr"/>
        <c:lblOffset val="100"/>
        <c:noMultiLvlLbl val="0"/>
      </c:catAx>
      <c:valAx>
        <c:axId val="23055449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0754540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3301342303656012"/>
          <c:y val="6.2016646491002501E-3"/>
          <c:w val="0.1597132837293867"/>
          <c:h val="0.47316599861987746"/>
        </c:manualLayout>
      </c:layout>
      <c:overlay val="0"/>
      <c:txPr>
        <a:bodyPr/>
        <a:lstStyle/>
        <a:p>
          <a:pPr>
            <a:defRPr sz="1400" b="1">
              <a:latin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9B-4E2E-85DE-EC608ACE5E7C}"/>
              </c:ext>
            </c:extLst>
          </c:dPt>
          <c:dPt>
            <c:idx val="12"/>
            <c:invertIfNegative val="0"/>
            <c:bubble3D val="0"/>
            <c:spPr>
              <a:solidFill>
                <a:srgbClr val="02902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35.590000000000003</c:v>
                </c:pt>
                <c:pt idx="1">
                  <c:v>38.549999999999997</c:v>
                </c:pt>
                <c:pt idx="2">
                  <c:v>28.15</c:v>
                </c:pt>
                <c:pt idx="3">
                  <c:v>24.97</c:v>
                </c:pt>
                <c:pt idx="4">
                  <c:v>31.39</c:v>
                </c:pt>
                <c:pt idx="5">
                  <c:v>21.67</c:v>
                </c:pt>
                <c:pt idx="6">
                  <c:v>25.32</c:v>
                </c:pt>
                <c:pt idx="7">
                  <c:v>33.619999999999997</c:v>
                </c:pt>
                <c:pt idx="8">
                  <c:v>35.18</c:v>
                </c:pt>
                <c:pt idx="9">
                  <c:v>34.840000000000003</c:v>
                </c:pt>
                <c:pt idx="10">
                  <c:v>31.03</c:v>
                </c:pt>
                <c:pt idx="11">
                  <c:v>29.69</c:v>
                </c:pt>
                <c:pt idx="12">
                  <c:v>29.31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9B-4E2E-85DE-EC608ACE5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237602512"/>
        <c:axId val="237602904"/>
      </c:barChart>
      <c:catAx>
        <c:axId val="23760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7602904"/>
        <c:crosses val="autoZero"/>
        <c:auto val="1"/>
        <c:lblAlgn val="ctr"/>
        <c:lblOffset val="100"/>
        <c:noMultiLvlLbl val="0"/>
      </c:catAx>
      <c:valAx>
        <c:axId val="237602904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760251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กำแพงเพชร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55.74</c:v>
                </c:pt>
                <c:pt idx="1">
                  <c:v>63.66</c:v>
                </c:pt>
                <c:pt idx="2">
                  <c:v>0</c:v>
                </c:pt>
                <c:pt idx="3">
                  <c:v>97.1</c:v>
                </c:pt>
                <c:pt idx="4">
                  <c:v>43.5</c:v>
                </c:pt>
                <c:pt idx="5">
                  <c:v>43.3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E8-4346-8966-A1EA445743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กำแพงเพชร</c:v>
                </c:pt>
                <c:pt idx="5">
                  <c:v>เขต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57.77</c:v>
                </c:pt>
                <c:pt idx="1">
                  <c:v>57.71</c:v>
                </c:pt>
                <c:pt idx="2">
                  <c:v>0</c:v>
                </c:pt>
                <c:pt idx="3">
                  <c:v>97.96</c:v>
                </c:pt>
                <c:pt idx="4">
                  <c:v>44.63</c:v>
                </c:pt>
                <c:pt idx="5">
                  <c:v>42.68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E8-4346-8966-A1EA445743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 (10 เดือน)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43785703911542E-3"/>
                  <c:y val="-3.135519885244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531357111734624E-3"/>
                  <c:y val="-2.0903465901632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กำแพงเพชร</c:v>
                </c:pt>
                <c:pt idx="5">
                  <c:v>เขต 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58.4</c:v>
                </c:pt>
                <c:pt idx="1">
                  <c:v>40.92</c:v>
                </c:pt>
                <c:pt idx="2">
                  <c:v>36.75</c:v>
                </c:pt>
                <c:pt idx="3">
                  <c:v>69.989999999999995</c:v>
                </c:pt>
                <c:pt idx="4">
                  <c:v>46.15</c:v>
                </c:pt>
                <c:pt idx="5">
                  <c:v>53.11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E8-4346-8966-A1EA44574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603688"/>
        <c:axId val="237604080"/>
      </c:barChart>
      <c:catAx>
        <c:axId val="237603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7604080"/>
        <c:crosses val="autoZero"/>
        <c:auto val="1"/>
        <c:lblAlgn val="ctr"/>
        <c:lblOffset val="100"/>
        <c:noMultiLvlLbl val="0"/>
      </c:catAx>
      <c:valAx>
        <c:axId val="23760408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760368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6050383302209388"/>
          <c:y val="5.3657304135964701E-2"/>
          <c:w val="0.13515865269634147"/>
          <c:h val="0.42090733386579565"/>
        </c:manualLayout>
      </c:layout>
      <c:overlay val="0"/>
      <c:txPr>
        <a:bodyPr/>
        <a:lstStyle/>
        <a:p>
          <a:pPr>
            <a:defRPr sz="1200" b="1">
              <a:latin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CF-4719-88AD-95EE39BF6112}"/>
              </c:ext>
            </c:extLst>
          </c:dPt>
          <c:dPt>
            <c:idx val="12"/>
            <c:invertIfNegative val="0"/>
            <c:bubble3D val="0"/>
            <c:spPr>
              <a:solidFill>
                <a:srgbClr val="02902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33.78</c:v>
                </c:pt>
                <c:pt idx="1">
                  <c:v>51.32</c:v>
                </c:pt>
                <c:pt idx="2">
                  <c:v>53.11</c:v>
                </c:pt>
                <c:pt idx="3">
                  <c:v>48.3</c:v>
                </c:pt>
                <c:pt idx="4">
                  <c:v>48.46</c:v>
                </c:pt>
                <c:pt idx="5">
                  <c:v>40.58</c:v>
                </c:pt>
                <c:pt idx="6">
                  <c:v>44.02</c:v>
                </c:pt>
                <c:pt idx="7">
                  <c:v>49.99</c:v>
                </c:pt>
                <c:pt idx="8">
                  <c:v>45.02</c:v>
                </c:pt>
                <c:pt idx="9">
                  <c:v>43.76</c:v>
                </c:pt>
                <c:pt idx="10">
                  <c:v>58.78</c:v>
                </c:pt>
                <c:pt idx="11">
                  <c:v>58.29</c:v>
                </c:pt>
                <c:pt idx="12" formatCode="0.0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CF-4719-88AD-95EE39BF6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237604864"/>
        <c:axId val="237605256"/>
      </c:barChart>
      <c:catAx>
        <c:axId val="23760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7605256"/>
        <c:crosses val="autoZero"/>
        <c:auto val="1"/>
        <c:lblAlgn val="ctr"/>
        <c:lblOffset val="100"/>
        <c:noMultiLvlLbl val="0"/>
      </c:catAx>
      <c:valAx>
        <c:axId val="237605256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760486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183559249804708E-2"/>
          <c:y val="9.4680264218730104E-2"/>
          <c:w val="0.81563139393791395"/>
          <c:h val="0.76298876726888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กำแพงเพชร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พิจิตร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9.7899999999999991</c:v>
                </c:pt>
                <c:pt idx="1">
                  <c:v>5.82</c:v>
                </c:pt>
                <c:pt idx="2">
                  <c:v>11.78</c:v>
                </c:pt>
                <c:pt idx="3">
                  <c:v>13.38</c:v>
                </c:pt>
                <c:pt idx="4">
                  <c:v>12.22</c:v>
                </c:pt>
                <c:pt idx="5">
                  <c:v>11.07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1B-4056-9F32-E67AD87BAC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กำแพงเพชร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พิจิตร</c:v>
                </c:pt>
                <c:pt idx="5">
                  <c:v>เขต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8.75</c:v>
                </c:pt>
                <c:pt idx="1">
                  <c:v>7.01</c:v>
                </c:pt>
                <c:pt idx="2">
                  <c:v>12.43</c:v>
                </c:pt>
                <c:pt idx="3">
                  <c:v>14.8</c:v>
                </c:pt>
                <c:pt idx="4">
                  <c:v>13.6</c:v>
                </c:pt>
                <c:pt idx="5">
                  <c:v>12.31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1B-4056-9F32-E67AD87BAC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2562(10เดือน)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กำแพงเพชร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พิจิตร</c:v>
                </c:pt>
                <c:pt idx="5">
                  <c:v>เขต 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5.61</c:v>
                </c:pt>
                <c:pt idx="1">
                  <c:v>8.6300000000000008</c:v>
                </c:pt>
                <c:pt idx="2">
                  <c:v>12.01</c:v>
                </c:pt>
                <c:pt idx="3">
                  <c:v>14.6</c:v>
                </c:pt>
                <c:pt idx="4">
                  <c:v>12.19</c:v>
                </c:pt>
                <c:pt idx="5">
                  <c:v>10.61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1B-4056-9F32-E67AD87BA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597280"/>
        <c:axId val="343597672"/>
      </c:barChart>
      <c:catAx>
        <c:axId val="34359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43597672"/>
        <c:crosses val="autoZero"/>
        <c:auto val="1"/>
        <c:lblAlgn val="ctr"/>
        <c:lblOffset val="100"/>
        <c:noMultiLvlLbl val="0"/>
      </c:catAx>
      <c:valAx>
        <c:axId val="343597672"/>
        <c:scaling>
          <c:orientation val="minMax"/>
          <c:max val="2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43597280"/>
        <c:crosses val="autoZero"/>
        <c:crossBetween val="between"/>
        <c:majorUnit val="4"/>
      </c:valAx>
    </c:plotArea>
    <c:legend>
      <c:legendPos val="r"/>
      <c:layout>
        <c:manualLayout>
          <c:xMode val="edge"/>
          <c:yMode val="edge"/>
          <c:x val="0.86375696873326735"/>
          <c:y val="0.56579221872596663"/>
          <c:w val="0.12431486699242993"/>
          <c:h val="0.43135906681661196"/>
        </c:manualLayout>
      </c:layout>
      <c:overlay val="0"/>
      <c:txPr>
        <a:bodyPr/>
        <a:lstStyle/>
        <a:p>
          <a:pPr>
            <a:defRPr sz="1200" b="1">
              <a:latin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6.6988210075027204E-3"/>
                  <c:y val="2.1994832703264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456499368923109E-3"/>
                  <c:y val="2.539664764251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58806716684528E-3"/>
                  <c:y val="-4.574918798193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782612181515814E-3"/>
                  <c:y val="6.7451033759538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456499368923638E-3"/>
                  <c:y val="1.693109842834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9.09</c:v>
                </c:pt>
                <c:pt idx="1">
                  <c:v>3.68</c:v>
                </c:pt>
                <c:pt idx="2">
                  <c:v>8.81</c:v>
                </c:pt>
                <c:pt idx="3">
                  <c:v>12.16</c:v>
                </c:pt>
                <c:pt idx="4">
                  <c:v>5.44</c:v>
                </c:pt>
                <c:pt idx="5">
                  <c:v>8.16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2"/>
              <c:layout>
                <c:manualLayout>
                  <c:x val="3.0202715818079011E-3"/>
                  <c:y val="-1.712710992263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8.465549214170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456499368922578E-3"/>
                  <c:y val="-1.693109842834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C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9.4</c:v>
                </c:pt>
                <c:pt idx="1">
                  <c:v>6.27</c:v>
                </c:pt>
                <c:pt idx="2">
                  <c:v>7.24</c:v>
                </c:pt>
                <c:pt idx="3">
                  <c:v>10.71</c:v>
                </c:pt>
                <c:pt idx="4">
                  <c:v>6.37</c:v>
                </c:pt>
                <c:pt idx="5">
                  <c:v>7.42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5698555164526856E-3"/>
                  <c:y val="-1.0205711243773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539664764251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6374706634109315E-16"/>
                  <c:y val="-1.0205711243773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7.87</c:v>
                </c:pt>
                <c:pt idx="1">
                  <c:v>6.07</c:v>
                </c:pt>
                <c:pt idx="2">
                  <c:v>8.7200000000000006</c:v>
                </c:pt>
                <c:pt idx="3">
                  <c:v>8.5</c:v>
                </c:pt>
                <c:pt idx="4">
                  <c:v>6.36</c:v>
                </c:pt>
                <c:pt idx="5">
                  <c:v>6.66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2562 (10 เดือน)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0915674326882775E-3"/>
                  <c:y val="-3.909195966236845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456499368922578E-3"/>
                  <c:y val="2.539664764251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1242464265921746E-3"/>
                  <c:y val="2.0293747410848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7825997475689254E-3"/>
                  <c:y val="2.539664764251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8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ชัยนาท</c:v>
                </c:pt>
                <c:pt idx="5">
                  <c:v>เขต 3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4.84</c:v>
                </c:pt>
                <c:pt idx="1">
                  <c:v>4.99</c:v>
                </c:pt>
                <c:pt idx="2">
                  <c:v>5.16</c:v>
                </c:pt>
                <c:pt idx="3">
                  <c:v>4.66</c:v>
                </c:pt>
                <c:pt idx="4">
                  <c:v>4.12</c:v>
                </c:pt>
                <c:pt idx="5">
                  <c:v>4.8600000000000003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784528"/>
        <c:axId val="238779824"/>
      </c:barChart>
      <c:catAx>
        <c:axId val="23878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8779824"/>
        <c:crosses val="autoZero"/>
        <c:auto val="1"/>
        <c:lblAlgn val="ctr"/>
        <c:lblOffset val="100"/>
        <c:noMultiLvlLbl val="0"/>
      </c:catAx>
      <c:valAx>
        <c:axId val="23877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8784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>
              <a:latin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029020"/>
              </a:solidFill>
            </c:spPr>
          </c:dPt>
          <c:dLbls>
            <c:dLbl>
              <c:idx val="0"/>
              <c:layout>
                <c:manualLayout>
                  <c:x val="-2.5130679533574645E-3"/>
                  <c:y val="1.4696828725241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3.11</c:v>
                </c:pt>
                <c:pt idx="1">
                  <c:v>3.03</c:v>
                </c:pt>
                <c:pt idx="2">
                  <c:v>2.0299999999999998</c:v>
                </c:pt>
                <c:pt idx="3">
                  <c:v>0.79</c:v>
                </c:pt>
                <c:pt idx="4">
                  <c:v>1.48</c:v>
                </c:pt>
                <c:pt idx="5">
                  <c:v>1.98</c:v>
                </c:pt>
                <c:pt idx="6">
                  <c:v>1.8</c:v>
                </c:pt>
                <c:pt idx="7">
                  <c:v>4.13</c:v>
                </c:pt>
                <c:pt idx="8">
                  <c:v>0.64</c:v>
                </c:pt>
                <c:pt idx="9">
                  <c:v>1.93</c:v>
                </c:pt>
                <c:pt idx="10">
                  <c:v>1.98</c:v>
                </c:pt>
                <c:pt idx="11">
                  <c:v>1.04</c:v>
                </c:pt>
                <c:pt idx="12">
                  <c:v>1.58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Sheet1!$C$2:$C$14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ชุดข้อมูล 3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Sheet1!$D$2:$D$14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784136"/>
        <c:axId val="238777080"/>
      </c:barChart>
      <c:catAx>
        <c:axId val="238784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8777080"/>
        <c:crosses val="autoZero"/>
        <c:auto val="1"/>
        <c:lblAlgn val="ctr"/>
        <c:lblOffset val="100"/>
        <c:noMultiLvlLbl val="0"/>
      </c:catAx>
      <c:valAx>
        <c:axId val="238777080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878413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5 ดาว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Sheet1!$C$5:$C$13</c:f>
              <c:strCache>
                <c:ptCount val="9"/>
                <c:pt idx="0">
                  <c:v>เมืองอุทัยธานี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Sheet1!$D$5:$D$13</c:f>
              <c:numCache>
                <c:formatCode>0</c:formatCode>
                <c:ptCount val="9"/>
                <c:pt idx="0">
                  <c:v>69</c:v>
                </c:pt>
                <c:pt idx="1">
                  <c:v>67</c:v>
                </c:pt>
                <c:pt idx="2">
                  <c:v>62</c:v>
                </c:pt>
                <c:pt idx="3">
                  <c:v>88</c:v>
                </c:pt>
                <c:pt idx="4">
                  <c:v>67</c:v>
                </c:pt>
                <c:pt idx="5">
                  <c:v>71</c:v>
                </c:pt>
                <c:pt idx="6">
                  <c:v>70</c:v>
                </c:pt>
                <c:pt idx="7">
                  <c:v>100</c:v>
                </c:pt>
                <c:pt idx="8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03-42A7-B4E8-2C907C47DB32}"/>
            </c:ext>
          </c:extLst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4 ดาว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Sheet1!$C$5:$C$13</c:f>
              <c:strCache>
                <c:ptCount val="9"/>
                <c:pt idx="0">
                  <c:v>เมืองอุทัยธานี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Sheet1!$E$5:$E$13</c:f>
              <c:numCache>
                <c:formatCode>0</c:formatCode>
                <c:ptCount val="9"/>
                <c:pt idx="0">
                  <c:v>31</c:v>
                </c:pt>
                <c:pt idx="1">
                  <c:v>20</c:v>
                </c:pt>
                <c:pt idx="2">
                  <c:v>38</c:v>
                </c:pt>
                <c:pt idx="3">
                  <c:v>6</c:v>
                </c:pt>
                <c:pt idx="4">
                  <c:v>0</c:v>
                </c:pt>
                <c:pt idx="5">
                  <c:v>23</c:v>
                </c:pt>
                <c:pt idx="6">
                  <c:v>10</c:v>
                </c:pt>
                <c:pt idx="8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03-42A7-B4E8-2C907C47DB32}"/>
            </c:ext>
          </c:extLst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3 ดาว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Sheet1!$C$5:$C$13</c:f>
              <c:strCache>
                <c:ptCount val="9"/>
                <c:pt idx="0">
                  <c:v>เมืองอุทัยธานี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รวม</c:v>
                </c:pt>
              </c:strCache>
            </c:strRef>
          </c:cat>
          <c:val>
            <c:numRef>
              <c:f>Sheet1!$F$5:$F$13</c:f>
              <c:numCache>
                <c:formatCode>0</c:formatCode>
                <c:ptCount val="9"/>
                <c:pt idx="0">
                  <c:v>0</c:v>
                </c:pt>
                <c:pt idx="1">
                  <c:v>13</c:v>
                </c:pt>
                <c:pt idx="2">
                  <c:v>0</c:v>
                </c:pt>
                <c:pt idx="3">
                  <c:v>6</c:v>
                </c:pt>
                <c:pt idx="4">
                  <c:v>33</c:v>
                </c:pt>
                <c:pt idx="5">
                  <c:v>6</c:v>
                </c:pt>
                <c:pt idx="6">
                  <c:v>20</c:v>
                </c:pt>
                <c:pt idx="7">
                  <c:v>0</c:v>
                </c:pt>
                <c:pt idx="8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03-42A7-B4E8-2C907C47D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312072"/>
        <c:axId val="163313640"/>
        <c:axId val="0"/>
      </c:bar3DChart>
      <c:catAx>
        <c:axId val="16331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63313640"/>
        <c:crosses val="autoZero"/>
        <c:auto val="1"/>
        <c:lblAlgn val="ctr"/>
        <c:lblOffset val="100"/>
        <c:noMultiLvlLbl val="0"/>
      </c:catAx>
      <c:valAx>
        <c:axId val="163313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6331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4257108074591"/>
          <c:y val="0.72586811945965846"/>
          <c:w val="0.2699846404150501"/>
          <c:h val="0.10256476886711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0C-47A5-AA85-A8F2362DB4EC}"/>
              </c:ext>
            </c:extLst>
          </c:dPt>
          <c:dPt>
            <c:idx val="12"/>
            <c:invertIfNegative val="0"/>
            <c:bubble3D val="0"/>
            <c:spPr>
              <a:solidFill>
                <a:srgbClr val="02902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7.04</c:v>
                </c:pt>
                <c:pt idx="1">
                  <c:v>9.61</c:v>
                </c:pt>
                <c:pt idx="2">
                  <c:v>10.61</c:v>
                </c:pt>
                <c:pt idx="3">
                  <c:v>13.13</c:v>
                </c:pt>
                <c:pt idx="4">
                  <c:v>10.37</c:v>
                </c:pt>
                <c:pt idx="5">
                  <c:v>11.22</c:v>
                </c:pt>
                <c:pt idx="6">
                  <c:v>3.72</c:v>
                </c:pt>
                <c:pt idx="7">
                  <c:v>4.04</c:v>
                </c:pt>
                <c:pt idx="8">
                  <c:v>5.9</c:v>
                </c:pt>
                <c:pt idx="9">
                  <c:v>5.67</c:v>
                </c:pt>
                <c:pt idx="10">
                  <c:v>7.92</c:v>
                </c:pt>
                <c:pt idx="11">
                  <c:v>6.34</c:v>
                </c:pt>
                <c:pt idx="12">
                  <c:v>7.93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0C-47A5-AA85-A8F2362DB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343598848"/>
        <c:axId val="343599240"/>
      </c:barChart>
      <c:catAx>
        <c:axId val="34359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43599240"/>
        <c:crosses val="autoZero"/>
        <c:auto val="1"/>
        <c:lblAlgn val="ctr"/>
        <c:lblOffset val="100"/>
        <c:noMultiLvlLbl val="0"/>
      </c:catAx>
      <c:valAx>
        <c:axId val="34359924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43598848"/>
        <c:crosses val="autoZero"/>
        <c:crossBetween val="between"/>
        <c:majorUnit val="3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2562(9 เดือน)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D1-4E8A-90A4-5F1B91BC1B46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02A-4D3B-B4B7-C5AC1CC83A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กำแพงเพชร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7.41</c:v>
                </c:pt>
                <c:pt idx="1">
                  <c:v>19.22</c:v>
                </c:pt>
                <c:pt idx="2">
                  <c:v>19.98</c:v>
                </c:pt>
                <c:pt idx="3">
                  <c:v>9.02</c:v>
                </c:pt>
                <c:pt idx="4">
                  <c:v>15.28</c:v>
                </c:pt>
                <c:pt idx="5" formatCode="0.00">
                  <c:v>13.09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66-41B5-B2C0-BDF8B5ED2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34056"/>
        <c:axId val="211034448"/>
      </c:barChart>
      <c:catAx>
        <c:axId val="211034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1034448"/>
        <c:crosses val="autoZero"/>
        <c:auto val="1"/>
        <c:lblAlgn val="ctr"/>
        <c:lblOffset val="100"/>
        <c:noMultiLvlLbl val="0"/>
      </c:catAx>
      <c:valAx>
        <c:axId val="211034448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1034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F16-461B-B937-916BD1FBCC40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F16-461B-B937-916BD1FBCC40}"/>
              </c:ext>
            </c:extLst>
          </c:dPt>
          <c:dPt>
            <c:idx val="12"/>
            <c:invertIfNegative val="0"/>
            <c:bubble3D val="0"/>
            <c:spPr>
              <a:solidFill>
                <a:srgbClr val="029020"/>
              </a:solidFill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31.044615419124742</c:v>
                </c:pt>
                <c:pt idx="1">
                  <c:v>17.551924443144301</c:v>
                </c:pt>
                <c:pt idx="2">
                  <c:v>13.09210817094878</c:v>
                </c:pt>
                <c:pt idx="3">
                  <c:v>20.801443264450139</c:v>
                </c:pt>
                <c:pt idx="4">
                  <c:v>4.7</c:v>
                </c:pt>
                <c:pt idx="5">
                  <c:v>7.2586572089051629</c:v>
                </c:pt>
                <c:pt idx="6">
                  <c:v>2.2519488246604991</c:v>
                </c:pt>
                <c:pt idx="7">
                  <c:v>5.6582445594532365</c:v>
                </c:pt>
                <c:pt idx="8">
                  <c:v>9.80633595797031</c:v>
                </c:pt>
                <c:pt idx="9">
                  <c:v>0.7158203898184311</c:v>
                </c:pt>
                <c:pt idx="10">
                  <c:v>8.5831470130759566</c:v>
                </c:pt>
                <c:pt idx="11">
                  <c:v>7.9474978455032304</c:v>
                </c:pt>
                <c:pt idx="12">
                  <c:v>10.409821818519966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6F-404E-9533-38F2EA221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211035232"/>
        <c:axId val="211035624"/>
      </c:barChart>
      <c:catAx>
        <c:axId val="21103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1035624"/>
        <c:crosses val="autoZero"/>
        <c:auto val="1"/>
        <c:lblAlgn val="ctr"/>
        <c:lblOffset val="100"/>
        <c:noMultiLvlLbl val="0"/>
      </c:catAx>
      <c:valAx>
        <c:axId val="211035624"/>
        <c:scaling>
          <c:orientation val="minMax"/>
          <c:max val="3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103523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37888183908688E-2"/>
          <c:y val="3.6089580128936628E-2"/>
          <c:w val="0.93870553405853041"/>
          <c:h val="0.84047967399402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61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9C-4A8A-B8F0-B9C5B827C8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กำแพงเพชร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14.28</c:v>
                </c:pt>
                <c:pt idx="1">
                  <c:v>8.08</c:v>
                </c:pt>
                <c:pt idx="2">
                  <c:v>17.98</c:v>
                </c:pt>
                <c:pt idx="3">
                  <c:v>13.64</c:v>
                </c:pt>
                <c:pt idx="4">
                  <c:v>8.2200000000000006</c:v>
                </c:pt>
                <c:pt idx="5">
                  <c:v>12.67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A6-4F2D-9A90-D21D56DB34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62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พิจิตร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กำแพงเพชร</c:v>
                </c:pt>
                <c:pt idx="5">
                  <c:v>เขต 3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5.17</c:v>
                </c:pt>
                <c:pt idx="1">
                  <c:v>13.51</c:v>
                </c:pt>
                <c:pt idx="2">
                  <c:v>6.93</c:v>
                </c:pt>
                <c:pt idx="3">
                  <c:v>16.399999999999999</c:v>
                </c:pt>
                <c:pt idx="4">
                  <c:v>9</c:v>
                </c:pt>
                <c:pt idx="5">
                  <c:v>13.22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9C-4A8A-B8F0-B9C5B827C85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191248"/>
        <c:axId val="211036408"/>
      </c:barChart>
      <c:catAx>
        <c:axId val="17719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1036408"/>
        <c:crosses val="autoZero"/>
        <c:auto val="1"/>
        <c:lblAlgn val="ctr"/>
        <c:lblOffset val="100"/>
        <c:noMultiLvlLbl val="0"/>
      </c:catAx>
      <c:valAx>
        <c:axId val="211036408"/>
        <c:scaling>
          <c:orientation val="minMax"/>
          <c:max val="20"/>
          <c:min val="0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77191248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ชัยนาท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พิจิตร</c:v>
                </c:pt>
                <c:pt idx="5">
                  <c:v>เขต 3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32.090000000000003</c:v>
                </c:pt>
                <c:pt idx="1">
                  <c:v>46.27</c:v>
                </c:pt>
                <c:pt idx="2">
                  <c:v>46.03</c:v>
                </c:pt>
                <c:pt idx="3">
                  <c:v>28.12</c:v>
                </c:pt>
                <c:pt idx="4">
                  <c:v>38.42</c:v>
                </c:pt>
                <c:pt idx="5">
                  <c:v>38.19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59-4680-98FF-A9274C204C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2CD-47BF-9A3F-D8F4E4C662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อุทัยธานี</c:v>
                </c:pt>
                <c:pt idx="1">
                  <c:v>ชัยนาท</c:v>
                </c:pt>
                <c:pt idx="2">
                  <c:v>นครสวรรค์</c:v>
                </c:pt>
                <c:pt idx="3">
                  <c:v>กำแพงเพชร</c:v>
                </c:pt>
                <c:pt idx="4">
                  <c:v>พิจิตร</c:v>
                </c:pt>
                <c:pt idx="5">
                  <c:v>เขต 3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38.64</c:v>
                </c:pt>
                <c:pt idx="1">
                  <c:v>27.61</c:v>
                </c:pt>
                <c:pt idx="2">
                  <c:v>41.67</c:v>
                </c:pt>
                <c:pt idx="3">
                  <c:v>24.94</c:v>
                </c:pt>
                <c:pt idx="4">
                  <c:v>36.74</c:v>
                </c:pt>
                <c:pt idx="5">
                  <c:v>33.92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59-4680-98FF-A9274C204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699824"/>
        <c:axId val="210700216"/>
      </c:barChart>
      <c:catAx>
        <c:axId val="21069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0700216"/>
        <c:crosses val="autoZero"/>
        <c:auto val="1"/>
        <c:lblAlgn val="ctr"/>
        <c:lblOffset val="100"/>
        <c:noMultiLvlLbl val="0"/>
      </c:catAx>
      <c:valAx>
        <c:axId val="210700216"/>
        <c:scaling>
          <c:orientation val="minMax"/>
          <c:max val="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0699824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90062584012656666"/>
          <c:y val="0.45156583153024266"/>
          <c:w val="8.3108481317566069E-2"/>
          <c:h val="0.40153893296443871"/>
        </c:manualLayout>
      </c:layout>
      <c:overlay val="0"/>
      <c:txPr>
        <a:bodyPr/>
        <a:lstStyle/>
        <a:p>
          <a:pPr>
            <a:defRPr sz="1400" b="1">
              <a:latin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1F0-4380-8B69-E4A9329D138A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1F0-4380-8B69-E4A9329D138A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ประเทศ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34</c:v>
                </c:pt>
                <c:pt idx="1">
                  <c:v>38.35</c:v>
                </c:pt>
                <c:pt idx="2">
                  <c:v>33.92</c:v>
                </c:pt>
                <c:pt idx="3">
                  <c:v>42.17</c:v>
                </c:pt>
                <c:pt idx="4">
                  <c:v>37.049999999999997</c:v>
                </c:pt>
                <c:pt idx="5">
                  <c:v>38.06</c:v>
                </c:pt>
                <c:pt idx="6">
                  <c:v>28.5</c:v>
                </c:pt>
                <c:pt idx="7">
                  <c:v>27.7</c:v>
                </c:pt>
                <c:pt idx="8">
                  <c:v>29.64</c:v>
                </c:pt>
                <c:pt idx="9">
                  <c:v>24.91</c:v>
                </c:pt>
                <c:pt idx="10">
                  <c:v>38.33</c:v>
                </c:pt>
                <c:pt idx="11">
                  <c:v>33.5</c:v>
                </c:pt>
                <c:pt idx="12" formatCode="0.00">
                  <c:v>33.844166666666666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81-4AB2-B3DE-F34080BD0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210701000"/>
        <c:axId val="210701392"/>
      </c:barChart>
      <c:catAx>
        <c:axId val="210701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0701392"/>
        <c:crosses val="autoZero"/>
        <c:auto val="1"/>
        <c:lblAlgn val="ctr"/>
        <c:lblOffset val="100"/>
        <c:noMultiLvlLbl val="0"/>
      </c:catAx>
      <c:valAx>
        <c:axId val="210701392"/>
        <c:scaling>
          <c:orientation val="minMax"/>
          <c:max val="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10701000"/>
        <c:crosses val="autoZero"/>
        <c:crossBetween val="between"/>
        <c:majorUnit val="5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DD942-FC8D-4E1B-A21E-930AEBBA1A9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8C20E7E-1C35-4A6D-95A1-D2B157A59E64}">
      <dgm:prSet phldrT="[ข้อความ]" custT="1"/>
      <dgm:spPr>
        <a:solidFill>
          <a:srgbClr val="FF99FF"/>
        </a:solidFill>
      </dgm:spPr>
      <dgm:t>
        <a:bodyPr/>
        <a:lstStyle/>
        <a:p>
          <a:r>
            <a:rPr lang="th-TH" sz="32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rPr>
            <a:t>นครสวรรค์</a:t>
          </a:r>
        </a:p>
      </dgm:t>
    </dgm:pt>
    <dgm:pt modelId="{B397C991-9098-4ED6-BA0F-8875FF330205}" type="parTrans" cxnId="{F1F2F1FF-70F6-4332-B6BF-6389F5C52A03}">
      <dgm:prSet/>
      <dgm:spPr/>
      <dgm:t>
        <a:bodyPr/>
        <a:lstStyle/>
        <a:p>
          <a:endParaRPr lang="th-TH"/>
        </a:p>
      </dgm:t>
    </dgm:pt>
    <dgm:pt modelId="{854E63A3-64A3-4F75-A27B-FB0E1E8DF964}" type="sibTrans" cxnId="{F1F2F1FF-70F6-4332-B6BF-6389F5C52A03}">
      <dgm:prSet/>
      <dgm:spPr/>
      <dgm:t>
        <a:bodyPr/>
        <a:lstStyle/>
        <a:p>
          <a:endParaRPr lang="th-TH"/>
        </a:p>
      </dgm:t>
    </dgm:pt>
    <dgm:pt modelId="{FFB7199F-FB85-4E7E-86AE-69E344611E35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th-TH" sz="32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rPr>
            <a:t>พิจิตร</a:t>
          </a:r>
        </a:p>
      </dgm:t>
    </dgm:pt>
    <dgm:pt modelId="{77439AB4-1580-4896-B426-37A58C75D23E}" type="parTrans" cxnId="{E548300F-8A33-46F0-8BE0-D135CDC4EF55}">
      <dgm:prSet/>
      <dgm:spPr/>
      <dgm:t>
        <a:bodyPr/>
        <a:lstStyle/>
        <a:p>
          <a:endParaRPr lang="th-TH"/>
        </a:p>
      </dgm:t>
    </dgm:pt>
    <dgm:pt modelId="{ACEEFED0-3EE7-4D2E-B4DA-519146CAEAE4}" type="sibTrans" cxnId="{E548300F-8A33-46F0-8BE0-D135CDC4EF55}">
      <dgm:prSet/>
      <dgm:spPr/>
      <dgm:t>
        <a:bodyPr/>
        <a:lstStyle/>
        <a:p>
          <a:endParaRPr lang="th-TH"/>
        </a:p>
      </dgm:t>
    </dgm:pt>
    <dgm:pt modelId="{93D5D914-8AE9-4893-AB1C-4B10F76C1C9C}">
      <dgm:prSet phldrT="[ข้อความ]" custT="1"/>
      <dgm:spPr/>
      <dgm:t>
        <a:bodyPr anchor="ctr"/>
        <a:lstStyle/>
        <a:p>
          <a:pPr algn="ctr"/>
          <a:r>
            <a:rPr lang="en-US" sz="3200" b="1" dirty="0">
              <a:latin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th-TH" sz="3200" b="1" dirty="0">
              <a:latin typeface="Tahoma" panose="020B0604030504040204" pitchFamily="34" charset="0"/>
              <a:cs typeface="Tahoma" panose="020B0604030504040204" pitchFamily="34" charset="0"/>
            </a:rPr>
            <a:t>ท่าน</a:t>
          </a:r>
          <a:r>
            <a:rPr lang="en-US" sz="3200" b="1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endParaRPr lang="th-TH" sz="3200" b="1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6452AA6D-4254-4A2B-926B-3260FC3428EF}" type="parTrans" cxnId="{C2BA2957-93B0-43EB-9B4A-9D44CEC6FE51}">
      <dgm:prSet/>
      <dgm:spPr/>
      <dgm:t>
        <a:bodyPr/>
        <a:lstStyle/>
        <a:p>
          <a:endParaRPr lang="th-TH"/>
        </a:p>
      </dgm:t>
    </dgm:pt>
    <dgm:pt modelId="{A8CEDCBC-D17A-456B-8A85-DA50C5380942}" type="sibTrans" cxnId="{C2BA2957-93B0-43EB-9B4A-9D44CEC6FE51}">
      <dgm:prSet/>
      <dgm:spPr/>
      <dgm:t>
        <a:bodyPr/>
        <a:lstStyle/>
        <a:p>
          <a:endParaRPr lang="th-TH"/>
        </a:p>
      </dgm:t>
    </dgm:pt>
    <dgm:pt modelId="{E1D6AB0D-3C58-4F1C-9194-8F9A768A29F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rPr>
            <a:t>ชัยนาท</a:t>
          </a:r>
          <a:endParaRPr lang="th-TH" sz="3200" b="1" dirty="0">
            <a:solidFill>
              <a:schemeClr val="tx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FEA30EC3-7FE6-4F09-AC13-BD9CBFDF03DC}" type="parTrans" cxnId="{DBBE9B44-76EC-4E8D-BB69-179F139958FD}">
      <dgm:prSet/>
      <dgm:spPr/>
      <dgm:t>
        <a:bodyPr/>
        <a:lstStyle/>
        <a:p>
          <a:endParaRPr lang="th-TH"/>
        </a:p>
      </dgm:t>
    </dgm:pt>
    <dgm:pt modelId="{E523109E-A628-47E0-B26D-B2CB2F0A89A5}" type="sibTrans" cxnId="{DBBE9B44-76EC-4E8D-BB69-179F139958FD}">
      <dgm:prSet/>
      <dgm:spPr/>
      <dgm:t>
        <a:bodyPr/>
        <a:lstStyle/>
        <a:p>
          <a:endParaRPr lang="th-TH"/>
        </a:p>
      </dgm:t>
    </dgm:pt>
    <dgm:pt modelId="{D818A622-AB19-4530-8994-513C0E3211A8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32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rPr>
            <a:t>กำแพงเพชร</a:t>
          </a:r>
        </a:p>
      </dgm:t>
    </dgm:pt>
    <dgm:pt modelId="{2FBC9CF9-BE76-4374-9AE9-B2934D8AE339}" type="parTrans" cxnId="{DDBEAC15-4819-4414-8586-ED8897E3AB47}">
      <dgm:prSet/>
      <dgm:spPr/>
      <dgm:t>
        <a:bodyPr/>
        <a:lstStyle/>
        <a:p>
          <a:endParaRPr lang="th-TH"/>
        </a:p>
      </dgm:t>
    </dgm:pt>
    <dgm:pt modelId="{E2517B3C-528D-45AC-B1CB-8209CE33E72C}" type="sibTrans" cxnId="{DDBEAC15-4819-4414-8586-ED8897E3AB47}">
      <dgm:prSet/>
      <dgm:spPr/>
      <dgm:t>
        <a:bodyPr/>
        <a:lstStyle/>
        <a:p>
          <a:endParaRPr lang="th-TH"/>
        </a:p>
      </dgm:t>
    </dgm:pt>
    <dgm:pt modelId="{3ADA17E5-1B91-4FFB-BB40-FA65862D6A48}">
      <dgm:prSet custT="1"/>
      <dgm:spPr>
        <a:solidFill>
          <a:srgbClr val="92D050"/>
        </a:solidFill>
      </dgm:spPr>
      <dgm:t>
        <a:bodyPr/>
        <a:lstStyle/>
        <a:p>
          <a:r>
            <a:rPr lang="th-TH" sz="32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rPr>
            <a:t>อุทัยธานี</a:t>
          </a:r>
        </a:p>
      </dgm:t>
    </dgm:pt>
    <dgm:pt modelId="{6FA73F82-FB70-40C3-981D-108C47DE3472}" type="parTrans" cxnId="{25D1EE05-4061-43E2-AFC4-AD863AC483B6}">
      <dgm:prSet/>
      <dgm:spPr/>
      <dgm:t>
        <a:bodyPr/>
        <a:lstStyle/>
        <a:p>
          <a:endParaRPr lang="th-TH"/>
        </a:p>
      </dgm:t>
    </dgm:pt>
    <dgm:pt modelId="{DB8DA738-66A8-4A44-9249-7E43EE52D3F7}" type="sibTrans" cxnId="{25D1EE05-4061-43E2-AFC4-AD863AC483B6}">
      <dgm:prSet/>
      <dgm:spPr/>
      <dgm:t>
        <a:bodyPr/>
        <a:lstStyle/>
        <a:p>
          <a:endParaRPr lang="th-TH"/>
        </a:p>
      </dgm:t>
    </dgm:pt>
    <dgm:pt modelId="{9900B89A-4BC0-4F88-BF7B-9A6BEF76B2E6}">
      <dgm:prSet custT="1"/>
      <dgm:spPr/>
      <dgm:t>
        <a:bodyPr anchor="ctr"/>
        <a:lstStyle/>
        <a:p>
          <a:pPr algn="ctr"/>
          <a:r>
            <a:rPr lang="en-US" sz="3200" b="1" dirty="0">
              <a:latin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th-TH" sz="3200" b="1" dirty="0">
              <a:latin typeface="Tahoma" panose="020B0604030504040204" pitchFamily="34" charset="0"/>
              <a:cs typeface="Tahoma" panose="020B0604030504040204" pitchFamily="34" charset="0"/>
            </a:rPr>
            <a:t>ท่าน</a:t>
          </a:r>
        </a:p>
      </dgm:t>
    </dgm:pt>
    <dgm:pt modelId="{9030B4E7-1E08-4F95-8AE5-83EC6B27F84F}" type="parTrans" cxnId="{9189FC64-44DD-4E89-9540-F4B45C748501}">
      <dgm:prSet/>
      <dgm:spPr/>
      <dgm:t>
        <a:bodyPr/>
        <a:lstStyle/>
        <a:p>
          <a:endParaRPr lang="th-TH"/>
        </a:p>
      </dgm:t>
    </dgm:pt>
    <dgm:pt modelId="{9B38CB6E-7CAD-45BF-854D-977DFC1A22B7}" type="sibTrans" cxnId="{9189FC64-44DD-4E89-9540-F4B45C748501}">
      <dgm:prSet/>
      <dgm:spPr/>
      <dgm:t>
        <a:bodyPr/>
        <a:lstStyle/>
        <a:p>
          <a:endParaRPr lang="th-TH"/>
        </a:p>
      </dgm:t>
    </dgm:pt>
    <dgm:pt modelId="{99450B2F-B7D3-4C69-A236-9CE6D5255138}">
      <dgm:prSet phldrT="[ข้อความ]" custT="1"/>
      <dgm:spPr/>
      <dgm:t>
        <a:bodyPr anchor="ctr"/>
        <a:lstStyle/>
        <a:p>
          <a:pPr algn="ctr"/>
          <a:r>
            <a:rPr lang="en-US" sz="3200" b="1" dirty="0">
              <a:latin typeface="Tahoma" panose="020B0604030504040204" pitchFamily="34" charset="0"/>
              <a:cs typeface="Tahoma" panose="020B0604030504040204" pitchFamily="34" charset="0"/>
            </a:rPr>
            <a:t>5 </a:t>
          </a:r>
          <a:r>
            <a:rPr lang="th-TH" sz="3200" b="1" dirty="0">
              <a:latin typeface="Tahoma" panose="020B0604030504040204" pitchFamily="34" charset="0"/>
              <a:cs typeface="Tahoma" panose="020B0604030504040204" pitchFamily="34" charset="0"/>
            </a:rPr>
            <a:t>ท่าน</a:t>
          </a:r>
        </a:p>
      </dgm:t>
    </dgm:pt>
    <dgm:pt modelId="{A06CD5CC-5B78-4CC2-B9D0-AB5E5989829C}" type="sibTrans" cxnId="{8D9F630A-0AFB-4F84-AC3B-916A9FE3179F}">
      <dgm:prSet/>
      <dgm:spPr/>
      <dgm:t>
        <a:bodyPr/>
        <a:lstStyle/>
        <a:p>
          <a:endParaRPr lang="th-TH"/>
        </a:p>
      </dgm:t>
    </dgm:pt>
    <dgm:pt modelId="{93B57237-EA60-4A95-B7E3-F30C25C9654E}" type="parTrans" cxnId="{8D9F630A-0AFB-4F84-AC3B-916A9FE3179F}">
      <dgm:prSet/>
      <dgm:spPr/>
      <dgm:t>
        <a:bodyPr/>
        <a:lstStyle/>
        <a:p>
          <a:endParaRPr lang="th-TH"/>
        </a:p>
      </dgm:t>
    </dgm:pt>
    <dgm:pt modelId="{D99A4D2B-1CB5-42FF-B545-B015CF6393E2}">
      <dgm:prSet custT="1"/>
      <dgm:spPr/>
      <dgm:t>
        <a:bodyPr anchor="ctr"/>
        <a:lstStyle/>
        <a:p>
          <a:pPr algn="ctr"/>
          <a:r>
            <a:rPr lang="en-US" sz="3200" b="1" dirty="0" smtClean="0">
              <a:latin typeface="Tahoma" panose="020B0604030504040204" pitchFamily="34" charset="0"/>
              <a:cs typeface="Tahoma" panose="020B0604030504040204" pitchFamily="34" charset="0"/>
            </a:rPr>
            <a:t>2 </a:t>
          </a:r>
          <a:r>
            <a:rPr lang="th-TH" sz="3200" b="1" dirty="0">
              <a:latin typeface="Tahoma" panose="020B0604030504040204" pitchFamily="34" charset="0"/>
              <a:cs typeface="Tahoma" panose="020B0604030504040204" pitchFamily="34" charset="0"/>
            </a:rPr>
            <a:t>ท่าน</a:t>
          </a:r>
        </a:p>
      </dgm:t>
    </dgm:pt>
    <dgm:pt modelId="{09410DFD-124F-47D8-A7E1-B9C91F7688F1}" type="parTrans" cxnId="{A2B3CF35-D7C6-42CD-979D-FA8918AD6E2D}">
      <dgm:prSet/>
      <dgm:spPr/>
      <dgm:t>
        <a:bodyPr/>
        <a:lstStyle/>
        <a:p>
          <a:endParaRPr lang="th-TH"/>
        </a:p>
      </dgm:t>
    </dgm:pt>
    <dgm:pt modelId="{029AE03C-A1B7-424B-9812-4C30478F7323}" type="sibTrans" cxnId="{A2B3CF35-D7C6-42CD-979D-FA8918AD6E2D}">
      <dgm:prSet/>
      <dgm:spPr/>
      <dgm:t>
        <a:bodyPr/>
        <a:lstStyle/>
        <a:p>
          <a:endParaRPr lang="th-TH"/>
        </a:p>
      </dgm:t>
    </dgm:pt>
    <dgm:pt modelId="{A4821B7B-496F-44D8-AA83-59D443DD6CBC}">
      <dgm:prSet custT="1"/>
      <dgm:spPr/>
      <dgm:t>
        <a:bodyPr anchor="ctr"/>
        <a:lstStyle/>
        <a:p>
          <a:pPr algn="ctr"/>
          <a:r>
            <a:rPr lang="en-US" sz="3200" b="1" dirty="0">
              <a:latin typeface="Tahoma" panose="020B0604030504040204" pitchFamily="34" charset="0"/>
              <a:cs typeface="Tahoma" panose="020B0604030504040204" pitchFamily="34" charset="0"/>
            </a:rPr>
            <a:t>2 </a:t>
          </a:r>
          <a:r>
            <a:rPr lang="th-TH" sz="3200" b="1" dirty="0">
              <a:latin typeface="Tahoma" panose="020B0604030504040204" pitchFamily="34" charset="0"/>
              <a:cs typeface="Tahoma" panose="020B0604030504040204" pitchFamily="34" charset="0"/>
            </a:rPr>
            <a:t>ท่าน</a:t>
          </a:r>
          <a:r>
            <a:rPr lang="en-US" sz="3200" b="1" dirty="0">
              <a:latin typeface="Tahoma" panose="020B0604030504040204" pitchFamily="34" charset="0"/>
              <a:cs typeface="Tahoma" panose="020B0604030504040204" pitchFamily="34" charset="0"/>
            </a:rPr>
            <a:t>  </a:t>
          </a:r>
          <a:endParaRPr lang="th-TH" sz="3200" b="1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1293CD9C-21D6-4D7F-8781-5FFB4AB4FEA0}" type="parTrans" cxnId="{6FF90399-9700-4B6E-AF5B-8852D793C7AC}">
      <dgm:prSet/>
      <dgm:spPr/>
      <dgm:t>
        <a:bodyPr/>
        <a:lstStyle/>
        <a:p>
          <a:endParaRPr lang="th-TH"/>
        </a:p>
      </dgm:t>
    </dgm:pt>
    <dgm:pt modelId="{5310A945-651C-45B3-8869-0BF6EBF5D6B4}" type="sibTrans" cxnId="{6FF90399-9700-4B6E-AF5B-8852D793C7AC}">
      <dgm:prSet/>
      <dgm:spPr/>
      <dgm:t>
        <a:bodyPr/>
        <a:lstStyle/>
        <a:p>
          <a:endParaRPr lang="th-TH"/>
        </a:p>
      </dgm:t>
    </dgm:pt>
    <dgm:pt modelId="{2D2CD281-F8A2-4424-9191-960BD66462B5}" type="pres">
      <dgm:prSet presAssocID="{1DCDD942-FC8D-4E1B-A21E-930AEBBA1A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2EE3A31-F572-4496-B97E-26C0C2C716D1}" type="pres">
      <dgm:prSet presAssocID="{38C20E7E-1C35-4A6D-95A1-D2B157A59E64}" presName="linNode" presStyleCnt="0"/>
      <dgm:spPr/>
    </dgm:pt>
    <dgm:pt modelId="{5493E3AA-D9E9-445C-9C1F-81C7F23B50F7}" type="pres">
      <dgm:prSet presAssocID="{38C20E7E-1C35-4A6D-95A1-D2B157A59E64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C35BF2-D1C3-47A6-872C-881903051F66}" type="pres">
      <dgm:prSet presAssocID="{38C20E7E-1C35-4A6D-95A1-D2B157A59E64}" presName="childShp" presStyleLbl="bgAccFollowNode1" presStyleIdx="0" presStyleCnt="5" custScaleX="1000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54DAB38-06AC-4822-B008-7F6BC4EC0BCD}" type="pres">
      <dgm:prSet presAssocID="{854E63A3-64A3-4F75-A27B-FB0E1E8DF964}" presName="spacing" presStyleCnt="0"/>
      <dgm:spPr/>
    </dgm:pt>
    <dgm:pt modelId="{8AF22928-B3C8-418E-AFB4-F50E37FFD36D}" type="pres">
      <dgm:prSet presAssocID="{FFB7199F-FB85-4E7E-86AE-69E344611E35}" presName="linNode" presStyleCnt="0"/>
      <dgm:spPr/>
    </dgm:pt>
    <dgm:pt modelId="{4F037DC1-B8E4-428E-8295-CFD46C80DD61}" type="pres">
      <dgm:prSet presAssocID="{FFB7199F-FB85-4E7E-86AE-69E344611E35}" presName="parentShp" presStyleLbl="node1" presStyleIdx="1" presStyleCnt="5" custLinFactNeighborX="524" custLinFactNeighborY="20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D43860E-BE1D-42DF-8969-99ED5B3A6B00}" type="pres">
      <dgm:prSet presAssocID="{FFB7199F-FB85-4E7E-86AE-69E344611E35}" presName="childShp" presStyleLbl="bgAccFollowNode1" presStyleIdx="1" presStyleCnt="5" custScaleX="8257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97D99E-520C-4455-9195-B2720647C021}" type="pres">
      <dgm:prSet presAssocID="{ACEEFED0-3EE7-4D2E-B4DA-519146CAEAE4}" presName="spacing" presStyleCnt="0"/>
      <dgm:spPr/>
    </dgm:pt>
    <dgm:pt modelId="{2A7160F9-53EB-405D-9A9C-711EB5D90BAF}" type="pres">
      <dgm:prSet presAssocID="{E1D6AB0D-3C58-4F1C-9194-8F9A768A29F8}" presName="linNode" presStyleCnt="0"/>
      <dgm:spPr/>
    </dgm:pt>
    <dgm:pt modelId="{7B667752-C637-4B48-A003-A4A218B2BBDF}" type="pres">
      <dgm:prSet presAssocID="{E1D6AB0D-3C58-4F1C-9194-8F9A768A29F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BA28A2-1473-4E1B-8451-9C91A00004A8}" type="pres">
      <dgm:prSet presAssocID="{E1D6AB0D-3C58-4F1C-9194-8F9A768A29F8}" presName="childShp" presStyleLbl="bgAccFollowNode1" presStyleIdx="2" presStyleCnt="5" custScaleX="81702" custScaleY="1115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05A9B2-ABDC-4CC0-9008-DD667042FB54}" type="pres">
      <dgm:prSet presAssocID="{E523109E-A628-47E0-B26D-B2CB2F0A89A5}" presName="spacing" presStyleCnt="0"/>
      <dgm:spPr/>
    </dgm:pt>
    <dgm:pt modelId="{C107741C-4B25-4070-BC36-B87AFEF9E885}" type="pres">
      <dgm:prSet presAssocID="{D818A622-AB19-4530-8994-513C0E3211A8}" presName="linNode" presStyleCnt="0"/>
      <dgm:spPr/>
    </dgm:pt>
    <dgm:pt modelId="{94A8B5E1-CE86-43C9-BF1C-535BB3FE4792}" type="pres">
      <dgm:prSet presAssocID="{D818A622-AB19-4530-8994-513C0E3211A8}" presName="parentShp" presStyleLbl="node1" presStyleIdx="3" presStyleCnt="5" custLinFactNeighborX="-409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D0B19E-F2D8-41F0-AF56-12B91413EB87}" type="pres">
      <dgm:prSet presAssocID="{D818A622-AB19-4530-8994-513C0E3211A8}" presName="childShp" presStyleLbl="bgAccFollowNode1" presStyleIdx="3" presStyleCnt="5" custScaleX="66189" custLinFactNeighborX="-65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DC7812-18AD-4C50-8280-C38BD603EF12}" type="pres">
      <dgm:prSet presAssocID="{E2517B3C-528D-45AC-B1CB-8209CE33E72C}" presName="spacing" presStyleCnt="0"/>
      <dgm:spPr/>
    </dgm:pt>
    <dgm:pt modelId="{A503FE17-A1A7-4DC2-BA47-08220BDF31AD}" type="pres">
      <dgm:prSet presAssocID="{3ADA17E5-1B91-4FFB-BB40-FA65862D6A48}" presName="linNode" presStyleCnt="0"/>
      <dgm:spPr/>
    </dgm:pt>
    <dgm:pt modelId="{0FEC2A0C-2874-4C19-B0BF-D67BE8B008EF}" type="pres">
      <dgm:prSet presAssocID="{3ADA17E5-1B91-4FFB-BB40-FA65862D6A48}" presName="parentShp" presStyleLbl="node1" presStyleIdx="4" presStyleCnt="5" custLinFactNeighborX="200" custLinFactNeighborY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F1213A-2980-4468-A5DC-43451C9E39EF}" type="pres">
      <dgm:prSet presAssocID="{3ADA17E5-1B91-4FFB-BB40-FA65862D6A48}" presName="childShp" presStyleLbl="bgAccFollowNode1" presStyleIdx="4" presStyleCnt="5" custScaleX="3698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2DE99F3-599B-43E5-8698-4269E5CBA866}" type="presOf" srcId="{1DCDD942-FC8D-4E1B-A21E-930AEBBA1A94}" destId="{2D2CD281-F8A2-4424-9191-960BD66462B5}" srcOrd="0" destOrd="0" presId="urn:microsoft.com/office/officeart/2005/8/layout/vList6"/>
    <dgm:cxn modelId="{DDBEAC15-4819-4414-8586-ED8897E3AB47}" srcId="{1DCDD942-FC8D-4E1B-A21E-930AEBBA1A94}" destId="{D818A622-AB19-4530-8994-513C0E3211A8}" srcOrd="3" destOrd="0" parTransId="{2FBC9CF9-BE76-4374-9AE9-B2934D8AE339}" sibTransId="{E2517B3C-528D-45AC-B1CB-8209CE33E72C}"/>
    <dgm:cxn modelId="{CEFA962F-B9A9-4ABD-B4D0-4BDCA2DC4A12}" type="presOf" srcId="{E1D6AB0D-3C58-4F1C-9194-8F9A768A29F8}" destId="{7B667752-C637-4B48-A003-A4A218B2BBDF}" srcOrd="0" destOrd="0" presId="urn:microsoft.com/office/officeart/2005/8/layout/vList6"/>
    <dgm:cxn modelId="{A2B3CF35-D7C6-42CD-979D-FA8918AD6E2D}" srcId="{3ADA17E5-1B91-4FFB-BB40-FA65862D6A48}" destId="{D99A4D2B-1CB5-42FF-B545-B015CF6393E2}" srcOrd="0" destOrd="0" parTransId="{09410DFD-124F-47D8-A7E1-B9C91F7688F1}" sibTransId="{029AE03C-A1B7-424B-9812-4C30478F7323}"/>
    <dgm:cxn modelId="{8D9F630A-0AFB-4F84-AC3B-916A9FE3179F}" srcId="{38C20E7E-1C35-4A6D-95A1-D2B157A59E64}" destId="{99450B2F-B7D3-4C69-A236-9CE6D5255138}" srcOrd="0" destOrd="0" parTransId="{93B57237-EA60-4A95-B7E3-F30C25C9654E}" sibTransId="{A06CD5CC-5B78-4CC2-B9D0-AB5E5989829C}"/>
    <dgm:cxn modelId="{E548300F-8A33-46F0-8BE0-D135CDC4EF55}" srcId="{1DCDD942-FC8D-4E1B-A21E-930AEBBA1A94}" destId="{FFB7199F-FB85-4E7E-86AE-69E344611E35}" srcOrd="1" destOrd="0" parTransId="{77439AB4-1580-4896-B426-37A58C75D23E}" sibTransId="{ACEEFED0-3EE7-4D2E-B4DA-519146CAEAE4}"/>
    <dgm:cxn modelId="{D59DFF85-C85E-4BEA-B403-4120050F694C}" type="presOf" srcId="{3ADA17E5-1B91-4FFB-BB40-FA65862D6A48}" destId="{0FEC2A0C-2874-4C19-B0BF-D67BE8B008EF}" srcOrd="0" destOrd="0" presId="urn:microsoft.com/office/officeart/2005/8/layout/vList6"/>
    <dgm:cxn modelId="{DBBE9B44-76EC-4E8D-BB69-179F139958FD}" srcId="{1DCDD942-FC8D-4E1B-A21E-930AEBBA1A94}" destId="{E1D6AB0D-3C58-4F1C-9194-8F9A768A29F8}" srcOrd="2" destOrd="0" parTransId="{FEA30EC3-7FE6-4F09-AC13-BD9CBFDF03DC}" sibTransId="{E523109E-A628-47E0-B26D-B2CB2F0A89A5}"/>
    <dgm:cxn modelId="{C2BA2957-93B0-43EB-9B4A-9D44CEC6FE51}" srcId="{FFB7199F-FB85-4E7E-86AE-69E344611E35}" destId="{93D5D914-8AE9-4893-AB1C-4B10F76C1C9C}" srcOrd="0" destOrd="0" parTransId="{6452AA6D-4254-4A2B-926B-3260FC3428EF}" sibTransId="{A8CEDCBC-D17A-456B-8A85-DA50C5380942}"/>
    <dgm:cxn modelId="{9189FC64-44DD-4E89-9540-F4B45C748501}" srcId="{E1D6AB0D-3C58-4F1C-9194-8F9A768A29F8}" destId="{9900B89A-4BC0-4F88-BF7B-9A6BEF76B2E6}" srcOrd="0" destOrd="0" parTransId="{9030B4E7-1E08-4F95-8AE5-83EC6B27F84F}" sibTransId="{9B38CB6E-7CAD-45BF-854D-977DFC1A22B7}"/>
    <dgm:cxn modelId="{526B96F3-2928-4797-AED2-8D90B1834BA1}" type="presOf" srcId="{99450B2F-B7D3-4C69-A236-9CE6D5255138}" destId="{36C35BF2-D1C3-47A6-872C-881903051F66}" srcOrd="0" destOrd="0" presId="urn:microsoft.com/office/officeart/2005/8/layout/vList6"/>
    <dgm:cxn modelId="{F1F2F1FF-70F6-4332-B6BF-6389F5C52A03}" srcId="{1DCDD942-FC8D-4E1B-A21E-930AEBBA1A94}" destId="{38C20E7E-1C35-4A6D-95A1-D2B157A59E64}" srcOrd="0" destOrd="0" parTransId="{B397C991-9098-4ED6-BA0F-8875FF330205}" sibTransId="{854E63A3-64A3-4F75-A27B-FB0E1E8DF964}"/>
    <dgm:cxn modelId="{01FEB3B8-297B-4D8C-AE97-0216558E56A7}" type="presOf" srcId="{D99A4D2B-1CB5-42FF-B545-B015CF6393E2}" destId="{C1F1213A-2980-4468-A5DC-43451C9E39EF}" srcOrd="0" destOrd="0" presId="urn:microsoft.com/office/officeart/2005/8/layout/vList6"/>
    <dgm:cxn modelId="{EEBEF466-F58D-42CE-A86D-2C83FF6094E0}" type="presOf" srcId="{A4821B7B-496F-44D8-AA83-59D443DD6CBC}" destId="{AFD0B19E-F2D8-41F0-AF56-12B91413EB87}" srcOrd="0" destOrd="0" presId="urn:microsoft.com/office/officeart/2005/8/layout/vList6"/>
    <dgm:cxn modelId="{5C148CE1-0A0F-48DF-AE69-D582EE292FFE}" type="presOf" srcId="{38C20E7E-1C35-4A6D-95A1-D2B157A59E64}" destId="{5493E3AA-D9E9-445C-9C1F-81C7F23B50F7}" srcOrd="0" destOrd="0" presId="urn:microsoft.com/office/officeart/2005/8/layout/vList6"/>
    <dgm:cxn modelId="{25D1EE05-4061-43E2-AFC4-AD863AC483B6}" srcId="{1DCDD942-FC8D-4E1B-A21E-930AEBBA1A94}" destId="{3ADA17E5-1B91-4FFB-BB40-FA65862D6A48}" srcOrd="4" destOrd="0" parTransId="{6FA73F82-FB70-40C3-981D-108C47DE3472}" sibTransId="{DB8DA738-66A8-4A44-9249-7E43EE52D3F7}"/>
    <dgm:cxn modelId="{8446521A-477A-489F-9C51-EB5D357A49C7}" type="presOf" srcId="{FFB7199F-FB85-4E7E-86AE-69E344611E35}" destId="{4F037DC1-B8E4-428E-8295-CFD46C80DD61}" srcOrd="0" destOrd="0" presId="urn:microsoft.com/office/officeart/2005/8/layout/vList6"/>
    <dgm:cxn modelId="{5734A3FB-BCDE-4E2F-93D4-F50E7BDED97C}" type="presOf" srcId="{93D5D914-8AE9-4893-AB1C-4B10F76C1C9C}" destId="{2D43860E-BE1D-42DF-8969-99ED5B3A6B00}" srcOrd="0" destOrd="0" presId="urn:microsoft.com/office/officeart/2005/8/layout/vList6"/>
    <dgm:cxn modelId="{6FF90399-9700-4B6E-AF5B-8852D793C7AC}" srcId="{D818A622-AB19-4530-8994-513C0E3211A8}" destId="{A4821B7B-496F-44D8-AA83-59D443DD6CBC}" srcOrd="0" destOrd="0" parTransId="{1293CD9C-21D6-4D7F-8781-5FFB4AB4FEA0}" sibTransId="{5310A945-651C-45B3-8869-0BF6EBF5D6B4}"/>
    <dgm:cxn modelId="{890BD9C1-5528-4F70-8FBA-E801A84E7B3D}" type="presOf" srcId="{D818A622-AB19-4530-8994-513C0E3211A8}" destId="{94A8B5E1-CE86-43C9-BF1C-535BB3FE4792}" srcOrd="0" destOrd="0" presId="urn:microsoft.com/office/officeart/2005/8/layout/vList6"/>
    <dgm:cxn modelId="{B8010C48-D400-40DE-A1D8-317888B433A5}" type="presOf" srcId="{9900B89A-4BC0-4F88-BF7B-9A6BEF76B2E6}" destId="{20BA28A2-1473-4E1B-8451-9C91A00004A8}" srcOrd="0" destOrd="0" presId="urn:microsoft.com/office/officeart/2005/8/layout/vList6"/>
    <dgm:cxn modelId="{52B87349-4CF4-4EF5-B275-DA77F2649DFB}" type="presParOf" srcId="{2D2CD281-F8A2-4424-9191-960BD66462B5}" destId="{32EE3A31-F572-4496-B97E-26C0C2C716D1}" srcOrd="0" destOrd="0" presId="urn:microsoft.com/office/officeart/2005/8/layout/vList6"/>
    <dgm:cxn modelId="{6CB6B65B-4AD5-4414-9A4D-7FFE1EBE14B1}" type="presParOf" srcId="{32EE3A31-F572-4496-B97E-26C0C2C716D1}" destId="{5493E3AA-D9E9-445C-9C1F-81C7F23B50F7}" srcOrd="0" destOrd="0" presId="urn:microsoft.com/office/officeart/2005/8/layout/vList6"/>
    <dgm:cxn modelId="{EC554DD3-3BF2-40E9-BCC3-B8B26279587C}" type="presParOf" srcId="{32EE3A31-F572-4496-B97E-26C0C2C716D1}" destId="{36C35BF2-D1C3-47A6-872C-881903051F66}" srcOrd="1" destOrd="0" presId="urn:microsoft.com/office/officeart/2005/8/layout/vList6"/>
    <dgm:cxn modelId="{4714F0A7-E258-4AFA-819F-368E2D9FE2F4}" type="presParOf" srcId="{2D2CD281-F8A2-4424-9191-960BD66462B5}" destId="{E54DAB38-06AC-4822-B008-7F6BC4EC0BCD}" srcOrd="1" destOrd="0" presId="urn:microsoft.com/office/officeart/2005/8/layout/vList6"/>
    <dgm:cxn modelId="{BA605FEA-7A33-4147-8A36-59E5E1428176}" type="presParOf" srcId="{2D2CD281-F8A2-4424-9191-960BD66462B5}" destId="{8AF22928-B3C8-418E-AFB4-F50E37FFD36D}" srcOrd="2" destOrd="0" presId="urn:microsoft.com/office/officeart/2005/8/layout/vList6"/>
    <dgm:cxn modelId="{76A54444-25CF-4E4A-B96A-1930D9402B1F}" type="presParOf" srcId="{8AF22928-B3C8-418E-AFB4-F50E37FFD36D}" destId="{4F037DC1-B8E4-428E-8295-CFD46C80DD61}" srcOrd="0" destOrd="0" presId="urn:microsoft.com/office/officeart/2005/8/layout/vList6"/>
    <dgm:cxn modelId="{E9FBAE8A-8638-4E9F-89CE-C78269DD6CA2}" type="presParOf" srcId="{8AF22928-B3C8-418E-AFB4-F50E37FFD36D}" destId="{2D43860E-BE1D-42DF-8969-99ED5B3A6B00}" srcOrd="1" destOrd="0" presId="urn:microsoft.com/office/officeart/2005/8/layout/vList6"/>
    <dgm:cxn modelId="{3416C908-555B-4876-B6B2-1B8A5AB46D5A}" type="presParOf" srcId="{2D2CD281-F8A2-4424-9191-960BD66462B5}" destId="{AB97D99E-520C-4455-9195-B2720647C021}" srcOrd="3" destOrd="0" presId="urn:microsoft.com/office/officeart/2005/8/layout/vList6"/>
    <dgm:cxn modelId="{C850CD29-07C2-4303-883A-BDCA1C056BEE}" type="presParOf" srcId="{2D2CD281-F8A2-4424-9191-960BD66462B5}" destId="{2A7160F9-53EB-405D-9A9C-711EB5D90BAF}" srcOrd="4" destOrd="0" presId="urn:microsoft.com/office/officeart/2005/8/layout/vList6"/>
    <dgm:cxn modelId="{E88DC61A-4C91-4BE9-9CB7-DCB8CBC1D821}" type="presParOf" srcId="{2A7160F9-53EB-405D-9A9C-711EB5D90BAF}" destId="{7B667752-C637-4B48-A003-A4A218B2BBDF}" srcOrd="0" destOrd="0" presId="urn:microsoft.com/office/officeart/2005/8/layout/vList6"/>
    <dgm:cxn modelId="{A2809603-49B1-416A-A05A-32B5C8DE48FC}" type="presParOf" srcId="{2A7160F9-53EB-405D-9A9C-711EB5D90BAF}" destId="{20BA28A2-1473-4E1B-8451-9C91A00004A8}" srcOrd="1" destOrd="0" presId="urn:microsoft.com/office/officeart/2005/8/layout/vList6"/>
    <dgm:cxn modelId="{6BE9F0F8-142F-470D-8E1B-10EEF5DF8A22}" type="presParOf" srcId="{2D2CD281-F8A2-4424-9191-960BD66462B5}" destId="{1605A9B2-ABDC-4CC0-9008-DD667042FB54}" srcOrd="5" destOrd="0" presId="urn:microsoft.com/office/officeart/2005/8/layout/vList6"/>
    <dgm:cxn modelId="{C8BA9E5A-FE69-40F8-8579-E666CAC18B31}" type="presParOf" srcId="{2D2CD281-F8A2-4424-9191-960BD66462B5}" destId="{C107741C-4B25-4070-BC36-B87AFEF9E885}" srcOrd="6" destOrd="0" presId="urn:microsoft.com/office/officeart/2005/8/layout/vList6"/>
    <dgm:cxn modelId="{39FE1E02-5033-4ADC-80FA-BB7EC2225117}" type="presParOf" srcId="{C107741C-4B25-4070-BC36-B87AFEF9E885}" destId="{94A8B5E1-CE86-43C9-BF1C-535BB3FE4792}" srcOrd="0" destOrd="0" presId="urn:microsoft.com/office/officeart/2005/8/layout/vList6"/>
    <dgm:cxn modelId="{1A087FCB-82D1-4F6D-AD02-BBA8161907F3}" type="presParOf" srcId="{C107741C-4B25-4070-BC36-B87AFEF9E885}" destId="{AFD0B19E-F2D8-41F0-AF56-12B91413EB87}" srcOrd="1" destOrd="0" presId="urn:microsoft.com/office/officeart/2005/8/layout/vList6"/>
    <dgm:cxn modelId="{B0640569-FB89-4EFB-9E50-156C9B892E20}" type="presParOf" srcId="{2D2CD281-F8A2-4424-9191-960BD66462B5}" destId="{F8DC7812-18AD-4C50-8280-C38BD603EF12}" srcOrd="7" destOrd="0" presId="urn:microsoft.com/office/officeart/2005/8/layout/vList6"/>
    <dgm:cxn modelId="{49CC204B-F2C8-46B5-9DAA-40CB028FC4B8}" type="presParOf" srcId="{2D2CD281-F8A2-4424-9191-960BD66462B5}" destId="{A503FE17-A1A7-4DC2-BA47-08220BDF31AD}" srcOrd="8" destOrd="0" presId="urn:microsoft.com/office/officeart/2005/8/layout/vList6"/>
    <dgm:cxn modelId="{A854239F-FD26-46B0-9DED-EA174CA23DC7}" type="presParOf" srcId="{A503FE17-A1A7-4DC2-BA47-08220BDF31AD}" destId="{0FEC2A0C-2874-4C19-B0BF-D67BE8B008EF}" srcOrd="0" destOrd="0" presId="urn:microsoft.com/office/officeart/2005/8/layout/vList6"/>
    <dgm:cxn modelId="{DF24A6BC-DFCC-4CF2-A219-AF8C612D3188}" type="presParOf" srcId="{A503FE17-A1A7-4DC2-BA47-08220BDF31AD}" destId="{C1F1213A-2980-4468-A5DC-43451C9E39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935A3-361B-4C9A-9EDE-461C85CC52C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7DE1218-E68C-4411-AB7C-087CED3733A3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Key success</a:t>
          </a:r>
          <a:endParaRPr lang="th-TH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6287E3-4398-45AC-97F9-A0369C7AAF02}" type="parTrans" cxnId="{F3ED556B-4CC4-4874-BE24-34886E21C07A}">
      <dgm:prSet/>
      <dgm:spPr/>
      <dgm:t>
        <a:bodyPr/>
        <a:lstStyle/>
        <a:p>
          <a:endParaRPr lang="th-TH"/>
        </a:p>
      </dgm:t>
    </dgm:pt>
    <dgm:pt modelId="{578F06B8-4D34-482E-A943-18654B9C359C}" type="sibTrans" cxnId="{F3ED556B-4CC4-4874-BE24-34886E21C07A}">
      <dgm:prSet/>
      <dgm:spPr/>
      <dgm:t>
        <a:bodyPr/>
        <a:lstStyle/>
        <a:p>
          <a:endParaRPr lang="th-TH"/>
        </a:p>
      </dgm:t>
    </dgm:pt>
    <dgm:pt modelId="{B4AD094F-A97A-41E7-A568-380938B1E581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แพทย์ </a:t>
          </a:r>
          <a:r>
            <a:rPr lang="en-US" sz="2800" b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Neuro</a:t>
          </a:r>
          <a:r>
            <a:rPr lang="en-US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th-TH" sz="2800" b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ศัลย์</a:t>
          </a:r>
          <a:endParaRPr lang="th-TH" sz="2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709682-D1DB-4D7C-A46E-71540F60A798}" type="parTrans" cxnId="{2ADEA23E-8793-44C8-9454-F4AA4072F8C9}">
      <dgm:prSet/>
      <dgm:spPr/>
      <dgm:t>
        <a:bodyPr/>
        <a:lstStyle/>
        <a:p>
          <a:endParaRPr lang="th-TH"/>
        </a:p>
      </dgm:t>
    </dgm:pt>
    <dgm:pt modelId="{E7358F9C-3E7E-4A01-A687-2A4D22D3FBAE}" type="sibTrans" cxnId="{2ADEA23E-8793-44C8-9454-F4AA4072F8C9}">
      <dgm:prSet/>
      <dgm:spPr/>
      <dgm:t>
        <a:bodyPr/>
        <a:lstStyle/>
        <a:p>
          <a:endParaRPr lang="th-TH"/>
        </a:p>
      </dgm:t>
    </dgm:pt>
    <dgm:pt modelId="{534A1EB1-B5FC-4AA0-81BD-CC5E4458E424}">
      <dgm:prSet phldrT="[Text]" custT="1"/>
      <dgm:spPr>
        <a:solidFill>
          <a:schemeClr val="accent2"/>
        </a:solidFill>
      </dgm:spPr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ผอ</a:t>
          </a:r>
          <a:r>
            <a:rPr lang="en-US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r>
            <a:rPr lang="th-TH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สนับสนุน</a:t>
          </a:r>
          <a:endParaRPr lang="th-TH" sz="2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46AE65-BF87-4DA5-937D-597CCC40C56F}" type="parTrans" cxnId="{29EAFAEC-DDAA-4B3D-92BA-73E762269A9C}">
      <dgm:prSet/>
      <dgm:spPr/>
      <dgm:t>
        <a:bodyPr/>
        <a:lstStyle/>
        <a:p>
          <a:endParaRPr lang="th-TH"/>
        </a:p>
      </dgm:t>
    </dgm:pt>
    <dgm:pt modelId="{3D0E657F-0834-44AC-AE4A-61AC3EF5014D}" type="sibTrans" cxnId="{29EAFAEC-DDAA-4B3D-92BA-73E762269A9C}">
      <dgm:prSet/>
      <dgm:spPr/>
      <dgm:t>
        <a:bodyPr/>
        <a:lstStyle/>
        <a:p>
          <a:endParaRPr lang="th-TH"/>
        </a:p>
      </dgm:t>
    </dgm:pt>
    <dgm:pt modelId="{1CE747BF-C71F-4D58-A4D8-FE57333A981C}">
      <dgm:prSet phldrT="[Text]" custT="1"/>
      <dgm:spPr>
        <a:solidFill>
          <a:srgbClr val="FF99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กิจกรรมเชิง</a:t>
          </a:r>
          <a:r>
            <a:rPr lang="th-TH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รุก</a:t>
          </a:r>
          <a:endParaRPr lang="th-TH" sz="2800" b="1" dirty="0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FC5C60-5FD8-4878-B628-C1C060A3F2A8}" type="parTrans" cxnId="{D658CEA5-EF25-4C13-894C-6956DD38EB5C}">
      <dgm:prSet/>
      <dgm:spPr/>
      <dgm:t>
        <a:bodyPr/>
        <a:lstStyle/>
        <a:p>
          <a:endParaRPr lang="th-TH"/>
        </a:p>
      </dgm:t>
    </dgm:pt>
    <dgm:pt modelId="{FD8D9271-6908-4DD8-9D40-738A510C7023}" type="sibTrans" cxnId="{D658CEA5-EF25-4C13-894C-6956DD38EB5C}">
      <dgm:prSet/>
      <dgm:spPr/>
      <dgm:t>
        <a:bodyPr/>
        <a:lstStyle/>
        <a:p>
          <a:endParaRPr lang="th-TH"/>
        </a:p>
      </dgm:t>
    </dgm:pt>
    <dgm:pt modelId="{4A8A6816-BAE4-4380-B495-EE4FD4D5B38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TCN 5 </a:t>
          </a:r>
          <a:r>
            <a:rPr lang="th-TH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คน</a:t>
          </a:r>
          <a:endParaRPr lang="th-TH" sz="2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86901A-0674-4203-92BF-6D5A09067749}" type="parTrans" cxnId="{8D9A3ADF-CC8F-423B-BB0D-C520F5A78AE9}">
      <dgm:prSet/>
      <dgm:spPr/>
      <dgm:t>
        <a:bodyPr/>
        <a:lstStyle/>
        <a:p>
          <a:endParaRPr lang="th-TH"/>
        </a:p>
      </dgm:t>
    </dgm:pt>
    <dgm:pt modelId="{1FCDEACF-1508-4FD8-90D9-0FB67D888BF1}" type="sibTrans" cxnId="{8D9A3ADF-CC8F-423B-BB0D-C520F5A78AE9}">
      <dgm:prSet/>
      <dgm:spPr/>
      <dgm:t>
        <a:bodyPr/>
        <a:lstStyle/>
        <a:p>
          <a:endParaRPr lang="th-TH"/>
        </a:p>
      </dgm:t>
    </dgm:pt>
    <dgm:pt modelId="{31D8AB79-D073-4CEF-85E2-F91208546291}" type="pres">
      <dgm:prSet presAssocID="{25E935A3-361B-4C9A-9EDE-461C85CC52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6E85EC1-93D0-48EC-9411-655C9FBE6A0D}" type="pres">
      <dgm:prSet presAssocID="{C7DE1218-E68C-4411-AB7C-087CED3733A3}" presName="centerShape" presStyleLbl="node0" presStyleIdx="0" presStyleCnt="1" custScaleX="120756" custScaleY="118244"/>
      <dgm:spPr/>
      <dgm:t>
        <a:bodyPr/>
        <a:lstStyle/>
        <a:p>
          <a:endParaRPr lang="th-TH"/>
        </a:p>
      </dgm:t>
    </dgm:pt>
    <dgm:pt modelId="{8B017F6D-297C-4057-A05A-3B96A7B634E1}" type="pres">
      <dgm:prSet presAssocID="{BE709682-D1DB-4D7C-A46E-71540F60A798}" presName="parTrans" presStyleLbl="sibTrans2D1" presStyleIdx="0" presStyleCnt="4" custScaleX="164060"/>
      <dgm:spPr/>
      <dgm:t>
        <a:bodyPr/>
        <a:lstStyle/>
        <a:p>
          <a:endParaRPr lang="th-TH"/>
        </a:p>
      </dgm:t>
    </dgm:pt>
    <dgm:pt modelId="{F6B2B6FF-793C-4307-B22E-898AD3F2C743}" type="pres">
      <dgm:prSet presAssocID="{BE709682-D1DB-4D7C-A46E-71540F60A798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C08F3D8-42E4-4853-A7F9-87B876C602CD}" type="pres">
      <dgm:prSet presAssocID="{B4AD094F-A97A-41E7-A568-380938B1E581}" presName="node" presStyleLbl="node1" presStyleIdx="0" presStyleCnt="4" custScaleX="258667" custRadScaleRad="166657" custRadScaleInc="2035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058422-71FE-4C19-A2F4-207A26AC4696}" type="pres">
      <dgm:prSet presAssocID="{DA46AE65-BF87-4DA5-937D-597CCC40C56F}" presName="parTrans" presStyleLbl="sibTrans2D1" presStyleIdx="1" presStyleCnt="4" custScaleX="219492"/>
      <dgm:spPr/>
      <dgm:t>
        <a:bodyPr/>
        <a:lstStyle/>
        <a:p>
          <a:endParaRPr lang="th-TH"/>
        </a:p>
      </dgm:t>
    </dgm:pt>
    <dgm:pt modelId="{B9FF5849-0839-4F00-8C1D-E342C87C284A}" type="pres">
      <dgm:prSet presAssocID="{DA46AE65-BF87-4DA5-937D-597CCC40C56F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B265689F-2505-4D44-9CF3-2CC20E0FC6D3}" type="pres">
      <dgm:prSet presAssocID="{534A1EB1-B5FC-4AA0-81BD-CC5E4458E424}" presName="node" presStyleLbl="node1" presStyleIdx="1" presStyleCnt="4" custScaleX="230732" custScaleY="76852" custRadScaleRad="90174" custRadScaleInc="-2060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0540F2-4931-4BDC-B3F3-3A2DDE017C99}" type="pres">
      <dgm:prSet presAssocID="{86FC5C60-5FD8-4878-B628-C1C060A3F2A8}" presName="parTrans" presStyleLbl="sibTrans2D1" presStyleIdx="2" presStyleCnt="4" custFlipHor="1" custScaleX="174270" custLinFactNeighborX="5965" custLinFactNeighborY="8151"/>
      <dgm:spPr/>
      <dgm:t>
        <a:bodyPr/>
        <a:lstStyle/>
        <a:p>
          <a:endParaRPr lang="th-TH"/>
        </a:p>
      </dgm:t>
    </dgm:pt>
    <dgm:pt modelId="{B2EE8CF8-1B67-4076-AD9D-ADD82548874E}" type="pres">
      <dgm:prSet presAssocID="{86FC5C60-5FD8-4878-B628-C1C060A3F2A8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69A185CE-1F45-44AA-9635-B0EDB6805079}" type="pres">
      <dgm:prSet presAssocID="{1CE747BF-C71F-4D58-A4D8-FE57333A981C}" presName="node" presStyleLbl="node1" presStyleIdx="2" presStyleCnt="4" custScaleX="272368" custRadScaleRad="110905" custRadScaleInc="464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FCC1EF-E15A-4CAB-85DF-1B95A192D995}" type="pres">
      <dgm:prSet presAssocID="{3D86901A-0674-4203-92BF-6D5A09067749}" presName="parTrans" presStyleLbl="sibTrans2D1" presStyleIdx="3" presStyleCnt="4" custScaleX="167836"/>
      <dgm:spPr/>
      <dgm:t>
        <a:bodyPr/>
        <a:lstStyle/>
        <a:p>
          <a:endParaRPr lang="th-TH"/>
        </a:p>
      </dgm:t>
    </dgm:pt>
    <dgm:pt modelId="{3BCE8C11-FA03-48D4-8B0C-3E7C7A79577C}" type="pres">
      <dgm:prSet presAssocID="{3D86901A-0674-4203-92BF-6D5A09067749}" presName="connectorText" presStyleLbl="sibTrans2D1" presStyleIdx="3" presStyleCnt="4"/>
      <dgm:spPr/>
      <dgm:t>
        <a:bodyPr/>
        <a:lstStyle/>
        <a:p>
          <a:endParaRPr lang="th-TH"/>
        </a:p>
      </dgm:t>
    </dgm:pt>
    <dgm:pt modelId="{5771D215-4E1A-4761-8022-5978676BC793}" type="pres">
      <dgm:prSet presAssocID="{4A8A6816-BAE4-4380-B495-EE4FD4D5B387}" presName="node" presStyleLbl="node1" presStyleIdx="3" presStyleCnt="4" custScaleX="216048" custRadScaleRad="152969" custRadScaleInc="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9EAFAEC-DDAA-4B3D-92BA-73E762269A9C}" srcId="{C7DE1218-E68C-4411-AB7C-087CED3733A3}" destId="{534A1EB1-B5FC-4AA0-81BD-CC5E4458E424}" srcOrd="1" destOrd="0" parTransId="{DA46AE65-BF87-4DA5-937D-597CCC40C56F}" sibTransId="{3D0E657F-0834-44AC-AE4A-61AC3EF5014D}"/>
    <dgm:cxn modelId="{59B47002-2461-4B46-AD5D-27ACA955B95C}" type="presOf" srcId="{BE709682-D1DB-4D7C-A46E-71540F60A798}" destId="{F6B2B6FF-793C-4307-B22E-898AD3F2C743}" srcOrd="1" destOrd="0" presId="urn:microsoft.com/office/officeart/2005/8/layout/radial5"/>
    <dgm:cxn modelId="{14A31111-F194-4259-8A16-655D421FE9D7}" type="presOf" srcId="{25E935A3-361B-4C9A-9EDE-461C85CC52CB}" destId="{31D8AB79-D073-4CEF-85E2-F91208546291}" srcOrd="0" destOrd="0" presId="urn:microsoft.com/office/officeart/2005/8/layout/radial5"/>
    <dgm:cxn modelId="{1F319B46-0F3E-4079-8984-8BA86A97AE7A}" type="presOf" srcId="{3D86901A-0674-4203-92BF-6D5A09067749}" destId="{3BCE8C11-FA03-48D4-8B0C-3E7C7A79577C}" srcOrd="1" destOrd="0" presId="urn:microsoft.com/office/officeart/2005/8/layout/radial5"/>
    <dgm:cxn modelId="{F3ED556B-4CC4-4874-BE24-34886E21C07A}" srcId="{25E935A3-361B-4C9A-9EDE-461C85CC52CB}" destId="{C7DE1218-E68C-4411-AB7C-087CED3733A3}" srcOrd="0" destOrd="0" parTransId="{DE6287E3-4398-45AC-97F9-A0369C7AAF02}" sibTransId="{578F06B8-4D34-482E-A943-18654B9C359C}"/>
    <dgm:cxn modelId="{DCFAD5AC-6BE6-4212-9B5C-AD4F1BFDF27E}" type="presOf" srcId="{DA46AE65-BF87-4DA5-937D-597CCC40C56F}" destId="{B9FF5849-0839-4F00-8C1D-E342C87C284A}" srcOrd="1" destOrd="0" presId="urn:microsoft.com/office/officeart/2005/8/layout/radial5"/>
    <dgm:cxn modelId="{6822742F-E04C-4AB0-ABDE-687FBED9D059}" type="presOf" srcId="{DA46AE65-BF87-4DA5-937D-597CCC40C56F}" destId="{79058422-71FE-4C19-A2F4-207A26AC4696}" srcOrd="0" destOrd="0" presId="urn:microsoft.com/office/officeart/2005/8/layout/radial5"/>
    <dgm:cxn modelId="{8D9A3ADF-CC8F-423B-BB0D-C520F5A78AE9}" srcId="{C7DE1218-E68C-4411-AB7C-087CED3733A3}" destId="{4A8A6816-BAE4-4380-B495-EE4FD4D5B387}" srcOrd="3" destOrd="0" parTransId="{3D86901A-0674-4203-92BF-6D5A09067749}" sibTransId="{1FCDEACF-1508-4FD8-90D9-0FB67D888BF1}"/>
    <dgm:cxn modelId="{64E1C696-661F-499A-A995-0C57F95EFF9F}" type="presOf" srcId="{C7DE1218-E68C-4411-AB7C-087CED3733A3}" destId="{B6E85EC1-93D0-48EC-9411-655C9FBE6A0D}" srcOrd="0" destOrd="0" presId="urn:microsoft.com/office/officeart/2005/8/layout/radial5"/>
    <dgm:cxn modelId="{4E4D2472-CE20-4054-BA58-ED71EA0FBFBC}" type="presOf" srcId="{86FC5C60-5FD8-4878-B628-C1C060A3F2A8}" destId="{DF0540F2-4931-4BDC-B3F3-3A2DDE017C99}" srcOrd="0" destOrd="0" presId="urn:microsoft.com/office/officeart/2005/8/layout/radial5"/>
    <dgm:cxn modelId="{5426B7E1-C1B4-45F2-BE0D-69ECF1F59FC3}" type="presOf" srcId="{534A1EB1-B5FC-4AA0-81BD-CC5E4458E424}" destId="{B265689F-2505-4D44-9CF3-2CC20E0FC6D3}" srcOrd="0" destOrd="0" presId="urn:microsoft.com/office/officeart/2005/8/layout/radial5"/>
    <dgm:cxn modelId="{D658CEA5-EF25-4C13-894C-6956DD38EB5C}" srcId="{C7DE1218-E68C-4411-AB7C-087CED3733A3}" destId="{1CE747BF-C71F-4D58-A4D8-FE57333A981C}" srcOrd="2" destOrd="0" parTransId="{86FC5C60-5FD8-4878-B628-C1C060A3F2A8}" sibTransId="{FD8D9271-6908-4DD8-9D40-738A510C7023}"/>
    <dgm:cxn modelId="{1A47FE1D-83A0-496C-A46E-2DD5E41E3DE6}" type="presOf" srcId="{B4AD094F-A97A-41E7-A568-380938B1E581}" destId="{BC08F3D8-42E4-4853-A7F9-87B876C602CD}" srcOrd="0" destOrd="0" presId="urn:microsoft.com/office/officeart/2005/8/layout/radial5"/>
    <dgm:cxn modelId="{DC4E3EB5-834E-4E6F-8276-24D96639FA67}" type="presOf" srcId="{86FC5C60-5FD8-4878-B628-C1C060A3F2A8}" destId="{B2EE8CF8-1B67-4076-AD9D-ADD82548874E}" srcOrd="1" destOrd="0" presId="urn:microsoft.com/office/officeart/2005/8/layout/radial5"/>
    <dgm:cxn modelId="{2ADEA23E-8793-44C8-9454-F4AA4072F8C9}" srcId="{C7DE1218-E68C-4411-AB7C-087CED3733A3}" destId="{B4AD094F-A97A-41E7-A568-380938B1E581}" srcOrd="0" destOrd="0" parTransId="{BE709682-D1DB-4D7C-A46E-71540F60A798}" sibTransId="{E7358F9C-3E7E-4A01-A687-2A4D22D3FBAE}"/>
    <dgm:cxn modelId="{489D1395-154A-4EC6-BB35-7BE869957D46}" type="presOf" srcId="{3D86901A-0674-4203-92BF-6D5A09067749}" destId="{E7FCC1EF-E15A-4CAB-85DF-1B95A192D995}" srcOrd="0" destOrd="0" presId="urn:microsoft.com/office/officeart/2005/8/layout/radial5"/>
    <dgm:cxn modelId="{2EDD129F-DAF0-490F-ABC6-F465FAA48FAD}" type="presOf" srcId="{1CE747BF-C71F-4D58-A4D8-FE57333A981C}" destId="{69A185CE-1F45-44AA-9635-B0EDB6805079}" srcOrd="0" destOrd="0" presId="urn:microsoft.com/office/officeart/2005/8/layout/radial5"/>
    <dgm:cxn modelId="{C86368F7-8EE1-4712-86EA-A036E842D5C3}" type="presOf" srcId="{BE709682-D1DB-4D7C-A46E-71540F60A798}" destId="{8B017F6D-297C-4057-A05A-3B96A7B634E1}" srcOrd="0" destOrd="0" presId="urn:microsoft.com/office/officeart/2005/8/layout/radial5"/>
    <dgm:cxn modelId="{20E9B446-DC73-43BA-A13B-F6688B1787AD}" type="presOf" srcId="{4A8A6816-BAE4-4380-B495-EE4FD4D5B387}" destId="{5771D215-4E1A-4761-8022-5978676BC793}" srcOrd="0" destOrd="0" presId="urn:microsoft.com/office/officeart/2005/8/layout/radial5"/>
    <dgm:cxn modelId="{28987306-FE76-4E62-B35A-89637CEBEE7C}" type="presParOf" srcId="{31D8AB79-D073-4CEF-85E2-F91208546291}" destId="{B6E85EC1-93D0-48EC-9411-655C9FBE6A0D}" srcOrd="0" destOrd="0" presId="urn:microsoft.com/office/officeart/2005/8/layout/radial5"/>
    <dgm:cxn modelId="{4699B00C-BB24-400B-BDB2-08D651BF5027}" type="presParOf" srcId="{31D8AB79-D073-4CEF-85E2-F91208546291}" destId="{8B017F6D-297C-4057-A05A-3B96A7B634E1}" srcOrd="1" destOrd="0" presId="urn:microsoft.com/office/officeart/2005/8/layout/radial5"/>
    <dgm:cxn modelId="{9A5A4CB1-5668-4A9B-A163-E0F77A364935}" type="presParOf" srcId="{8B017F6D-297C-4057-A05A-3B96A7B634E1}" destId="{F6B2B6FF-793C-4307-B22E-898AD3F2C743}" srcOrd="0" destOrd="0" presId="urn:microsoft.com/office/officeart/2005/8/layout/radial5"/>
    <dgm:cxn modelId="{47D63394-D993-4E3F-AB82-5AED077F4AD2}" type="presParOf" srcId="{31D8AB79-D073-4CEF-85E2-F91208546291}" destId="{BC08F3D8-42E4-4853-A7F9-87B876C602CD}" srcOrd="2" destOrd="0" presId="urn:microsoft.com/office/officeart/2005/8/layout/radial5"/>
    <dgm:cxn modelId="{4D878FEB-5753-44B1-AC34-9631A65B5D23}" type="presParOf" srcId="{31D8AB79-D073-4CEF-85E2-F91208546291}" destId="{79058422-71FE-4C19-A2F4-207A26AC4696}" srcOrd="3" destOrd="0" presId="urn:microsoft.com/office/officeart/2005/8/layout/radial5"/>
    <dgm:cxn modelId="{BC0E2DD0-AC08-4F42-8740-E95518DF5BE2}" type="presParOf" srcId="{79058422-71FE-4C19-A2F4-207A26AC4696}" destId="{B9FF5849-0839-4F00-8C1D-E342C87C284A}" srcOrd="0" destOrd="0" presId="urn:microsoft.com/office/officeart/2005/8/layout/radial5"/>
    <dgm:cxn modelId="{051FE1DD-29F7-4310-ACD9-DC88D5523EB8}" type="presParOf" srcId="{31D8AB79-D073-4CEF-85E2-F91208546291}" destId="{B265689F-2505-4D44-9CF3-2CC20E0FC6D3}" srcOrd="4" destOrd="0" presId="urn:microsoft.com/office/officeart/2005/8/layout/radial5"/>
    <dgm:cxn modelId="{1F753E43-27DF-4B0E-BE06-E780ECC5907A}" type="presParOf" srcId="{31D8AB79-D073-4CEF-85E2-F91208546291}" destId="{DF0540F2-4931-4BDC-B3F3-3A2DDE017C99}" srcOrd="5" destOrd="0" presId="urn:microsoft.com/office/officeart/2005/8/layout/radial5"/>
    <dgm:cxn modelId="{2551F846-879F-4D92-8860-F716E5B7A040}" type="presParOf" srcId="{DF0540F2-4931-4BDC-B3F3-3A2DDE017C99}" destId="{B2EE8CF8-1B67-4076-AD9D-ADD82548874E}" srcOrd="0" destOrd="0" presId="urn:microsoft.com/office/officeart/2005/8/layout/radial5"/>
    <dgm:cxn modelId="{80C9FA8B-E304-4553-92A2-EBD3BA914154}" type="presParOf" srcId="{31D8AB79-D073-4CEF-85E2-F91208546291}" destId="{69A185CE-1F45-44AA-9635-B0EDB6805079}" srcOrd="6" destOrd="0" presId="urn:microsoft.com/office/officeart/2005/8/layout/radial5"/>
    <dgm:cxn modelId="{47FDF326-C8B0-4163-A2CB-9ECE1999D421}" type="presParOf" srcId="{31D8AB79-D073-4CEF-85E2-F91208546291}" destId="{E7FCC1EF-E15A-4CAB-85DF-1B95A192D995}" srcOrd="7" destOrd="0" presId="urn:microsoft.com/office/officeart/2005/8/layout/radial5"/>
    <dgm:cxn modelId="{034B1032-C7E1-4E25-8128-EEE8F834DFD4}" type="presParOf" srcId="{E7FCC1EF-E15A-4CAB-85DF-1B95A192D995}" destId="{3BCE8C11-FA03-48D4-8B0C-3E7C7A79577C}" srcOrd="0" destOrd="0" presId="urn:microsoft.com/office/officeart/2005/8/layout/radial5"/>
    <dgm:cxn modelId="{AD2D4AE6-E949-457B-8F27-A5C042C35B11}" type="presParOf" srcId="{31D8AB79-D073-4CEF-85E2-F91208546291}" destId="{5771D215-4E1A-4761-8022-5978676BC79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0111A-25EF-4735-8452-44F95844E5B1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7DAD4AA-8B6C-4A5B-8443-9F57D3C55A8A}">
      <dgm:prSet phldrT="[ข้อความ]" custT="1"/>
      <dgm:spPr>
        <a:solidFill>
          <a:srgbClr val="7030A0"/>
        </a:solidFill>
      </dgm:spPr>
      <dgm:t>
        <a:bodyPr/>
        <a:lstStyle/>
        <a:p>
          <a:r>
            <a:rPr lang="th-TH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พบผู้ป่วยวัณโรครายใหม่และกลับเป็นซ้ำได้เพียง </a:t>
          </a:r>
          <a:r>
            <a:rPr lang="en-US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228</a:t>
          </a:r>
          <a:r>
            <a:rPr lang="th-TH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 ราย จากเป้าหมาย </a:t>
          </a:r>
          <a:r>
            <a:rPr lang="en-US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515</a:t>
          </a:r>
          <a:r>
            <a:rPr lang="th-TH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 ราย คิด </a:t>
          </a:r>
          <a:r>
            <a:rPr lang="en-US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TB Treatment Coverage</a:t>
          </a:r>
          <a:r>
            <a:rPr lang="th-TH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 ได้</a:t>
          </a:r>
          <a:r>
            <a:rPr lang="th-TH" sz="2400" b="1" dirty="0" smtClean="0">
              <a:solidFill>
                <a:schemeClr val="bg1"/>
              </a:solidFill>
              <a:latin typeface="Tahoma" pitchFamily="34" charset="0"/>
              <a:ea typeface="Arial Unicode MS" panose="020B0604020202020204" pitchFamily="34" charset="-128"/>
              <a:cs typeface="Tahoma" pitchFamily="34" charset="0"/>
            </a:rPr>
            <a:t>ร้อยละ </a:t>
          </a:r>
          <a:r>
            <a:rPr lang="en-US" sz="2400" b="1" dirty="0" smtClean="0">
              <a:solidFill>
                <a:schemeClr val="bg1"/>
              </a:solidFill>
              <a:latin typeface="Tahoma" pitchFamily="34" charset="0"/>
              <a:ea typeface="Arial Unicode MS" panose="020B0604020202020204" pitchFamily="34" charset="-128"/>
              <a:cs typeface="Tahoma" pitchFamily="34" charset="0"/>
            </a:rPr>
            <a:t>44.3</a:t>
          </a:r>
          <a:endParaRPr lang="th-TH" sz="2400" b="1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7449E6BB-48D5-4868-A2EC-D51D6FA2804F}" type="parTrans" cxnId="{4A3F408B-F705-4FE3-AB93-6295735AE5A3}">
      <dgm:prSet/>
      <dgm:spPr/>
      <dgm:t>
        <a:bodyPr/>
        <a:lstStyle/>
        <a:p>
          <a:endParaRPr lang="th-TH"/>
        </a:p>
      </dgm:t>
    </dgm:pt>
    <dgm:pt modelId="{B5346849-CFDF-43EA-B621-B8C437F9B171}" type="sibTrans" cxnId="{4A3F408B-F705-4FE3-AB93-6295735AE5A3}">
      <dgm:prSet/>
      <dgm:spPr/>
      <dgm:t>
        <a:bodyPr/>
        <a:lstStyle/>
        <a:p>
          <a:endParaRPr lang="th-TH"/>
        </a:p>
      </dgm:t>
    </dgm:pt>
    <dgm:pt modelId="{22730ECB-2FE2-4C75-B075-A3B6B7A7B081}">
      <dgm:prSet phldrT="[ข้อความ]" custT="1"/>
      <dgm:spPr>
        <a:solidFill>
          <a:srgbClr val="0000CC"/>
        </a:solidFill>
      </dgm:spPr>
      <dgm:t>
        <a:bodyPr/>
        <a:lstStyle/>
        <a:p>
          <a:r>
            <a:rPr lang="th-TH" sz="2200" b="1" dirty="0" smtClean="0">
              <a:latin typeface="Tahoma" panose="020B0604030504040204" pitchFamily="34" charset="0"/>
              <a:cs typeface="Tahoma" panose="020B0604030504040204" pitchFamily="34" charset="0"/>
            </a:rPr>
            <a:t>มีผู้ป่วยวัณโรคปอดรายใหม่ </a:t>
          </a:r>
          <a:r>
            <a:rPr lang="en-US" sz="2200" b="1" dirty="0" smtClean="0">
              <a:latin typeface="Tahoma" panose="020B0604030504040204" pitchFamily="34" charset="0"/>
              <a:cs typeface="Tahoma" panose="020B0604030504040204" pitchFamily="34" charset="0"/>
            </a:rPr>
            <a:t>(PA) </a:t>
          </a:r>
          <a:r>
            <a:rPr lang="th-TH" sz="2200" b="1" dirty="0" smtClean="0">
              <a:latin typeface="Tahoma" panose="020B0604030504040204" pitchFamily="34" charset="0"/>
              <a:cs typeface="Tahoma" panose="020B0604030504040204" pitchFamily="34" charset="0"/>
            </a:rPr>
            <a:t>ที่ขึ้นทะเบียนรักษา</a:t>
          </a:r>
          <a:r>
            <a:rPr lang="th-TH" sz="2200" b="1" dirty="0" err="1" smtClean="0">
              <a:latin typeface="Tahoma" panose="020B0604030504040204" pitchFamily="34" charset="0"/>
              <a:cs typeface="Tahoma" panose="020B0604030504040204" pitchFamily="34" charset="0"/>
            </a:rPr>
            <a:t>ไตรมาส</a:t>
          </a:r>
          <a:r>
            <a:rPr lang="th-TH" sz="2200" b="1" dirty="0" smtClean="0">
              <a:latin typeface="Tahoma" panose="020B0604030504040204" pitchFamily="34" charset="0"/>
              <a:cs typeface="Tahoma" panose="020B0604030504040204" pitchFamily="34" charset="0"/>
            </a:rPr>
            <a:t>  </a:t>
          </a:r>
          <a:r>
            <a:rPr lang="en-US" sz="2200" b="1" dirty="0" smtClean="0">
              <a:latin typeface="Tahoma" panose="020B0604030504040204" pitchFamily="34" charset="0"/>
              <a:cs typeface="Tahoma" panose="020B0604030504040204" pitchFamily="34" charset="0"/>
            </a:rPr>
            <a:t>1 (PA)</a:t>
          </a:r>
          <a:r>
            <a:rPr lang="th-TH" sz="2200" b="1" dirty="0" smtClean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dirty="0" smtClean="0">
              <a:latin typeface="Tahoma" panose="020B0604030504040204" pitchFamily="34" charset="0"/>
              <a:cs typeface="Tahoma" panose="020B0604030504040204" pitchFamily="34" charset="0"/>
            </a:rPr>
            <a:t>60</a:t>
          </a:r>
          <a:r>
            <a:rPr lang="th-TH" sz="2200" b="1" dirty="0" smtClean="0">
              <a:latin typeface="Tahoma" panose="020B0604030504040204" pitchFamily="34" charset="0"/>
              <a:cs typeface="Tahoma" panose="020B0604030504040204" pitchFamily="34" charset="0"/>
            </a:rPr>
            <a:t> ราย </a:t>
          </a:r>
          <a:endParaRPr lang="th-TH" sz="2200" b="1" dirty="0">
            <a:solidFill>
              <a:srgbClr val="FF0000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06CADDBB-CB8A-4119-8565-C19CC19491E8}" type="parTrans" cxnId="{E424437B-41A0-4781-9799-C82A32C4D513}">
      <dgm:prSet/>
      <dgm:spPr/>
      <dgm:t>
        <a:bodyPr/>
        <a:lstStyle/>
        <a:p>
          <a:endParaRPr lang="th-TH"/>
        </a:p>
      </dgm:t>
    </dgm:pt>
    <dgm:pt modelId="{8284DE8C-2A65-4515-A414-80417E44A0CF}" type="sibTrans" cxnId="{E424437B-41A0-4781-9799-C82A32C4D513}">
      <dgm:prSet/>
      <dgm:spPr/>
      <dgm:t>
        <a:bodyPr/>
        <a:lstStyle/>
        <a:p>
          <a:endParaRPr lang="th-TH"/>
        </a:p>
      </dgm:t>
    </dgm:pt>
    <dgm:pt modelId="{B8C380F4-C065-4410-AF1C-A9CB8E3D943B}">
      <dgm:prSet phldrT="[ข้อความ]" custT="1"/>
      <dgm:spPr>
        <a:solidFill>
          <a:srgbClr val="008000"/>
        </a:solidFill>
      </dgm:spPr>
      <dgm:t>
        <a:bodyPr/>
        <a:lstStyle/>
        <a:p>
          <a:r>
            <a:rPr lang="th-TH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มีผู้ป่วยวัณโรคปอดรายใหม่ </a:t>
          </a:r>
          <a:r>
            <a:rPr lang="en-US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(PA) </a:t>
          </a:r>
          <a:r>
            <a:rPr lang="th-TH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ที่รักษาสำเร็จ </a:t>
          </a:r>
          <a:r>
            <a:rPr lang="en-US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50</a:t>
          </a:r>
          <a:r>
            <a:rPr lang="th-TH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 ราย (ร้อยละ </a:t>
          </a:r>
          <a:r>
            <a:rPr lang="en-US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83.3</a:t>
          </a:r>
          <a:r>
            <a:rPr lang="th-TH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) </a:t>
          </a:r>
          <a:endParaRPr lang="th-TH" sz="2300" b="1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5063C190-660C-4980-9C37-EE6E7CC0C632}" type="parTrans" cxnId="{E6404A08-395C-4DEF-9887-6A1962CD35CA}">
      <dgm:prSet/>
      <dgm:spPr/>
      <dgm:t>
        <a:bodyPr/>
        <a:lstStyle/>
        <a:p>
          <a:endParaRPr lang="th-TH"/>
        </a:p>
      </dgm:t>
    </dgm:pt>
    <dgm:pt modelId="{59ACB160-4494-40FF-A4AF-3F5D8B7140BE}" type="sibTrans" cxnId="{E6404A08-395C-4DEF-9887-6A1962CD35CA}">
      <dgm:prSet/>
      <dgm:spPr/>
      <dgm:t>
        <a:bodyPr/>
        <a:lstStyle/>
        <a:p>
          <a:endParaRPr lang="th-TH"/>
        </a:p>
      </dgm:t>
    </dgm:pt>
    <dgm:pt modelId="{F2CD81AE-A962-43D4-8043-57B3271DB741}">
      <dgm:prSet phldrT="[ข้อความ]" custT="1"/>
      <dgm:spPr>
        <a:solidFill>
          <a:srgbClr val="800000"/>
        </a:solidFill>
      </dgm:spPr>
      <dgm:t>
        <a:bodyPr/>
        <a:lstStyle/>
        <a:p>
          <a:r>
            <a:rPr lang="th-TH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ผู้ป่วยวัณโรคปอดรายใหม่ </a:t>
          </a:r>
          <a:r>
            <a:rPr lang="en-US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(PA) </a:t>
          </a:r>
          <a:r>
            <a:rPr lang="th-TH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เสียชีวิตแล้ว </a:t>
          </a:r>
          <a:r>
            <a:rPr lang="en-US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4</a:t>
          </a:r>
          <a:r>
            <a:rPr lang="th-TH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 ราย (ร้อยละ </a:t>
          </a:r>
          <a:r>
            <a:rPr lang="en-US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6.7</a:t>
          </a:r>
          <a:r>
            <a:rPr lang="th-TH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)</a:t>
          </a:r>
          <a:r>
            <a:rPr lang="en-US" sz="2400" b="1" dirty="0" smtClean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endParaRPr lang="th-TH" sz="2400" b="1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06B2B68E-E03F-4654-B421-ECE3BFBBF467}" type="parTrans" cxnId="{EB59DE4F-6CF8-4495-A868-598F0E5A3981}">
      <dgm:prSet/>
      <dgm:spPr/>
      <dgm:t>
        <a:bodyPr/>
        <a:lstStyle/>
        <a:p>
          <a:endParaRPr lang="th-TH"/>
        </a:p>
      </dgm:t>
    </dgm:pt>
    <dgm:pt modelId="{2785530F-21AE-46CB-B6E0-6450525B12ED}" type="sibTrans" cxnId="{EB59DE4F-6CF8-4495-A868-598F0E5A3981}">
      <dgm:prSet/>
      <dgm:spPr/>
      <dgm:t>
        <a:bodyPr/>
        <a:lstStyle/>
        <a:p>
          <a:endParaRPr lang="th-TH"/>
        </a:p>
      </dgm:t>
    </dgm:pt>
    <dgm:pt modelId="{98F04664-4D67-4C2E-B4D5-BD3FDA1822AA}">
      <dgm:prSet phldrT="[ข้อความ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ผู้ป่วยวัณโรคปอดรายใหม่ </a:t>
          </a:r>
          <a:r>
            <a:rPr lang="en-US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(PA) </a:t>
          </a:r>
          <a:r>
            <a:rPr lang="th-TH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อยู่ระหว่างรักษา </a:t>
          </a:r>
          <a:r>
            <a:rPr lang="en-US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5</a:t>
          </a:r>
          <a:r>
            <a:rPr lang="th-TH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 ราย (ร้อยละ </a:t>
          </a:r>
          <a:r>
            <a:rPr lang="en-US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8.3</a:t>
          </a:r>
          <a:r>
            <a:rPr lang="th-TH" sz="2300" b="1" dirty="0" smtClean="0">
              <a:latin typeface="Tahoma" panose="020B0604030504040204" pitchFamily="34" charset="0"/>
              <a:cs typeface="Tahoma" panose="020B0604030504040204" pitchFamily="34" charset="0"/>
            </a:rPr>
            <a:t>)</a:t>
          </a:r>
          <a:endParaRPr lang="th-TH" sz="2300" b="1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B77ADFA6-C780-4F73-B53C-0CB718F789E8}" type="parTrans" cxnId="{64F3189E-274D-428A-8354-83FC47FB8DE1}">
      <dgm:prSet/>
      <dgm:spPr/>
      <dgm:t>
        <a:bodyPr/>
        <a:lstStyle/>
        <a:p>
          <a:endParaRPr lang="th-TH"/>
        </a:p>
      </dgm:t>
    </dgm:pt>
    <dgm:pt modelId="{946E8C36-7BA9-4F96-829D-5122645C9355}" type="sibTrans" cxnId="{64F3189E-274D-428A-8354-83FC47FB8DE1}">
      <dgm:prSet/>
      <dgm:spPr/>
      <dgm:t>
        <a:bodyPr/>
        <a:lstStyle/>
        <a:p>
          <a:endParaRPr lang="th-TH"/>
        </a:p>
      </dgm:t>
    </dgm:pt>
    <dgm:pt modelId="{AE5F6FDB-B2C6-4F86-BA58-828F299BE3C3}" type="pres">
      <dgm:prSet presAssocID="{4030111A-25EF-4735-8452-44F95844E5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F1306C15-8501-4A91-8CB7-9B03DA54577A}" type="pres">
      <dgm:prSet presAssocID="{4030111A-25EF-4735-8452-44F95844E5B1}" presName="Name1" presStyleCnt="0"/>
      <dgm:spPr/>
    </dgm:pt>
    <dgm:pt modelId="{A2AE5D81-5BDA-4C2D-9B6A-2804A1911106}" type="pres">
      <dgm:prSet presAssocID="{4030111A-25EF-4735-8452-44F95844E5B1}" presName="cycle" presStyleCnt="0"/>
      <dgm:spPr/>
    </dgm:pt>
    <dgm:pt modelId="{10790991-8E77-4EAD-B5FA-4C58B1E8244F}" type="pres">
      <dgm:prSet presAssocID="{4030111A-25EF-4735-8452-44F95844E5B1}" presName="srcNode" presStyleLbl="node1" presStyleIdx="0" presStyleCnt="5"/>
      <dgm:spPr/>
    </dgm:pt>
    <dgm:pt modelId="{2070E7DC-BE6B-4ACD-8AC4-136ECD6D1657}" type="pres">
      <dgm:prSet presAssocID="{4030111A-25EF-4735-8452-44F95844E5B1}" presName="conn" presStyleLbl="parChTrans1D2" presStyleIdx="0" presStyleCnt="1"/>
      <dgm:spPr/>
      <dgm:t>
        <a:bodyPr/>
        <a:lstStyle/>
        <a:p>
          <a:endParaRPr lang="th-TH"/>
        </a:p>
      </dgm:t>
    </dgm:pt>
    <dgm:pt modelId="{D5A375A4-176C-4391-BA81-5B004303E057}" type="pres">
      <dgm:prSet presAssocID="{4030111A-25EF-4735-8452-44F95844E5B1}" presName="extraNode" presStyleLbl="node1" presStyleIdx="0" presStyleCnt="5"/>
      <dgm:spPr/>
    </dgm:pt>
    <dgm:pt modelId="{EE8AA438-250B-475D-A7DC-EBE654A5DAC5}" type="pres">
      <dgm:prSet presAssocID="{4030111A-25EF-4735-8452-44F95844E5B1}" presName="dstNode" presStyleLbl="node1" presStyleIdx="0" presStyleCnt="5"/>
      <dgm:spPr/>
    </dgm:pt>
    <dgm:pt modelId="{FF0C24EE-8571-44B1-B952-AD3DCA06D07F}" type="pres">
      <dgm:prSet presAssocID="{B7DAD4AA-8B6C-4A5B-8443-9F57D3C55A8A}" presName="text_1" presStyleLbl="node1" presStyleIdx="0" presStyleCnt="5" custScaleY="12004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F40EE9-50FF-4A14-8A00-6AF994DFDE56}" type="pres">
      <dgm:prSet presAssocID="{B7DAD4AA-8B6C-4A5B-8443-9F57D3C55A8A}" presName="accent_1" presStyleCnt="0"/>
      <dgm:spPr/>
    </dgm:pt>
    <dgm:pt modelId="{F4BF7902-F30C-419B-8001-0DFD2F28E9BE}" type="pres">
      <dgm:prSet presAssocID="{B7DAD4AA-8B6C-4A5B-8443-9F57D3C55A8A}" presName="accentRepeatNode" presStyleLbl="solidFgAcc1" presStyleIdx="0" presStyleCnt="5"/>
      <dgm:spPr/>
    </dgm:pt>
    <dgm:pt modelId="{F96B3042-5485-4735-BDEE-8621095F9EB0}" type="pres">
      <dgm:prSet presAssocID="{22730ECB-2FE2-4C75-B075-A3B6B7A7B08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6FD5B5-5B9F-4FF0-B4E0-350643698431}" type="pres">
      <dgm:prSet presAssocID="{22730ECB-2FE2-4C75-B075-A3B6B7A7B081}" presName="accent_2" presStyleCnt="0"/>
      <dgm:spPr/>
    </dgm:pt>
    <dgm:pt modelId="{05CBE2CB-213D-4386-AF8A-D4A4F564CAB3}" type="pres">
      <dgm:prSet presAssocID="{22730ECB-2FE2-4C75-B075-A3B6B7A7B081}" presName="accentRepeatNode" presStyleLbl="solidFgAcc1" presStyleIdx="1" presStyleCnt="5"/>
      <dgm:spPr/>
    </dgm:pt>
    <dgm:pt modelId="{D9D8911D-1C9F-4B44-BD9F-770357D4994E}" type="pres">
      <dgm:prSet presAssocID="{B8C380F4-C065-4410-AF1C-A9CB8E3D943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E62FA9B-6AC2-49C0-805B-B9C69B303A50}" type="pres">
      <dgm:prSet presAssocID="{B8C380F4-C065-4410-AF1C-A9CB8E3D943B}" presName="accent_3" presStyleCnt="0"/>
      <dgm:spPr/>
    </dgm:pt>
    <dgm:pt modelId="{7D230F45-D727-4FB7-B389-EB35C77B3DE8}" type="pres">
      <dgm:prSet presAssocID="{B8C380F4-C065-4410-AF1C-A9CB8E3D943B}" presName="accentRepeatNode" presStyleLbl="solidFgAcc1" presStyleIdx="2" presStyleCnt="5"/>
      <dgm:spPr/>
    </dgm:pt>
    <dgm:pt modelId="{30E350AD-CEA3-43B5-A8AD-003876E7CC10}" type="pres">
      <dgm:prSet presAssocID="{98F04664-4D67-4C2E-B4D5-BD3FDA1822A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B1A514-1214-4CD1-A13E-28A82739DDFC}" type="pres">
      <dgm:prSet presAssocID="{98F04664-4D67-4C2E-B4D5-BD3FDA1822AA}" presName="accent_4" presStyleCnt="0"/>
      <dgm:spPr/>
    </dgm:pt>
    <dgm:pt modelId="{8942342F-3D5D-4A5C-AAF1-3B7C01EA5D18}" type="pres">
      <dgm:prSet presAssocID="{98F04664-4D67-4C2E-B4D5-BD3FDA1822AA}" presName="accentRepeatNode" presStyleLbl="solidFgAcc1" presStyleIdx="3" presStyleCnt="5"/>
      <dgm:spPr/>
    </dgm:pt>
    <dgm:pt modelId="{D7C8D7F5-936B-4229-88B3-ECE618B133F3}" type="pres">
      <dgm:prSet presAssocID="{F2CD81AE-A962-43D4-8043-57B3271DB74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726EC7-EF92-4D70-909F-EC61C3A9EFE5}" type="pres">
      <dgm:prSet presAssocID="{F2CD81AE-A962-43D4-8043-57B3271DB741}" presName="accent_5" presStyleCnt="0"/>
      <dgm:spPr/>
    </dgm:pt>
    <dgm:pt modelId="{D9B1ED8C-A419-4D4A-9DCB-163845F63499}" type="pres">
      <dgm:prSet presAssocID="{F2CD81AE-A962-43D4-8043-57B3271DB741}" presName="accentRepeatNode" presStyleLbl="solidFgAcc1" presStyleIdx="4" presStyleCnt="5"/>
      <dgm:spPr/>
    </dgm:pt>
  </dgm:ptLst>
  <dgm:cxnLst>
    <dgm:cxn modelId="{EB59DE4F-6CF8-4495-A868-598F0E5A3981}" srcId="{4030111A-25EF-4735-8452-44F95844E5B1}" destId="{F2CD81AE-A962-43D4-8043-57B3271DB741}" srcOrd="4" destOrd="0" parTransId="{06B2B68E-E03F-4654-B421-ECE3BFBBF467}" sibTransId="{2785530F-21AE-46CB-B6E0-6450525B12ED}"/>
    <dgm:cxn modelId="{A60D3333-D107-4911-8F36-A69E458BF163}" type="presOf" srcId="{98F04664-4D67-4C2E-B4D5-BD3FDA1822AA}" destId="{30E350AD-CEA3-43B5-A8AD-003876E7CC10}" srcOrd="0" destOrd="0" presId="urn:microsoft.com/office/officeart/2008/layout/VerticalCurvedList"/>
    <dgm:cxn modelId="{3C300EC2-94C1-48D5-87F8-8D33F0E5F9EA}" type="presOf" srcId="{B7DAD4AA-8B6C-4A5B-8443-9F57D3C55A8A}" destId="{FF0C24EE-8571-44B1-B952-AD3DCA06D07F}" srcOrd="0" destOrd="0" presId="urn:microsoft.com/office/officeart/2008/layout/VerticalCurvedList"/>
    <dgm:cxn modelId="{2969086B-DA1F-4C61-9E7D-3FAF04F88631}" type="presOf" srcId="{22730ECB-2FE2-4C75-B075-A3B6B7A7B081}" destId="{F96B3042-5485-4735-BDEE-8621095F9EB0}" srcOrd="0" destOrd="0" presId="urn:microsoft.com/office/officeart/2008/layout/VerticalCurvedList"/>
    <dgm:cxn modelId="{98BDE36C-8EC9-42D9-B924-4D39545FD437}" type="presOf" srcId="{F2CD81AE-A962-43D4-8043-57B3271DB741}" destId="{D7C8D7F5-936B-4229-88B3-ECE618B133F3}" srcOrd="0" destOrd="0" presId="urn:microsoft.com/office/officeart/2008/layout/VerticalCurvedList"/>
    <dgm:cxn modelId="{4A3F408B-F705-4FE3-AB93-6295735AE5A3}" srcId="{4030111A-25EF-4735-8452-44F95844E5B1}" destId="{B7DAD4AA-8B6C-4A5B-8443-9F57D3C55A8A}" srcOrd="0" destOrd="0" parTransId="{7449E6BB-48D5-4868-A2EC-D51D6FA2804F}" sibTransId="{B5346849-CFDF-43EA-B621-B8C437F9B171}"/>
    <dgm:cxn modelId="{8CF0A31E-CA06-404D-838E-C133EB412610}" type="presOf" srcId="{B8C380F4-C065-4410-AF1C-A9CB8E3D943B}" destId="{D9D8911D-1C9F-4B44-BD9F-770357D4994E}" srcOrd="0" destOrd="0" presId="urn:microsoft.com/office/officeart/2008/layout/VerticalCurvedList"/>
    <dgm:cxn modelId="{64F3189E-274D-428A-8354-83FC47FB8DE1}" srcId="{4030111A-25EF-4735-8452-44F95844E5B1}" destId="{98F04664-4D67-4C2E-B4D5-BD3FDA1822AA}" srcOrd="3" destOrd="0" parTransId="{B77ADFA6-C780-4F73-B53C-0CB718F789E8}" sibTransId="{946E8C36-7BA9-4F96-829D-5122645C9355}"/>
    <dgm:cxn modelId="{E424437B-41A0-4781-9799-C82A32C4D513}" srcId="{4030111A-25EF-4735-8452-44F95844E5B1}" destId="{22730ECB-2FE2-4C75-B075-A3B6B7A7B081}" srcOrd="1" destOrd="0" parTransId="{06CADDBB-CB8A-4119-8565-C19CC19491E8}" sibTransId="{8284DE8C-2A65-4515-A414-80417E44A0CF}"/>
    <dgm:cxn modelId="{597A4F9D-2E0B-4202-B16B-C17B00D702A1}" type="presOf" srcId="{B5346849-CFDF-43EA-B621-B8C437F9B171}" destId="{2070E7DC-BE6B-4ACD-8AC4-136ECD6D1657}" srcOrd="0" destOrd="0" presId="urn:microsoft.com/office/officeart/2008/layout/VerticalCurvedList"/>
    <dgm:cxn modelId="{03F06A01-F0D7-4E44-BD86-91F9D285070F}" type="presOf" srcId="{4030111A-25EF-4735-8452-44F95844E5B1}" destId="{AE5F6FDB-B2C6-4F86-BA58-828F299BE3C3}" srcOrd="0" destOrd="0" presId="urn:microsoft.com/office/officeart/2008/layout/VerticalCurvedList"/>
    <dgm:cxn modelId="{E6404A08-395C-4DEF-9887-6A1962CD35CA}" srcId="{4030111A-25EF-4735-8452-44F95844E5B1}" destId="{B8C380F4-C065-4410-AF1C-A9CB8E3D943B}" srcOrd="2" destOrd="0" parTransId="{5063C190-660C-4980-9C37-EE6E7CC0C632}" sibTransId="{59ACB160-4494-40FF-A4AF-3F5D8B7140BE}"/>
    <dgm:cxn modelId="{F5E1B7CB-9693-4B11-9EFF-0C3544957098}" type="presParOf" srcId="{AE5F6FDB-B2C6-4F86-BA58-828F299BE3C3}" destId="{F1306C15-8501-4A91-8CB7-9B03DA54577A}" srcOrd="0" destOrd="0" presId="urn:microsoft.com/office/officeart/2008/layout/VerticalCurvedList"/>
    <dgm:cxn modelId="{771CDCE6-7692-4554-8545-89B89FF6AE04}" type="presParOf" srcId="{F1306C15-8501-4A91-8CB7-9B03DA54577A}" destId="{A2AE5D81-5BDA-4C2D-9B6A-2804A1911106}" srcOrd="0" destOrd="0" presId="urn:microsoft.com/office/officeart/2008/layout/VerticalCurvedList"/>
    <dgm:cxn modelId="{E46410EF-ADA9-4407-9AF7-F692BB3B22C0}" type="presParOf" srcId="{A2AE5D81-5BDA-4C2D-9B6A-2804A1911106}" destId="{10790991-8E77-4EAD-B5FA-4C58B1E8244F}" srcOrd="0" destOrd="0" presId="urn:microsoft.com/office/officeart/2008/layout/VerticalCurvedList"/>
    <dgm:cxn modelId="{0C343BF6-237C-4042-8B50-DB755DC6F776}" type="presParOf" srcId="{A2AE5D81-5BDA-4C2D-9B6A-2804A1911106}" destId="{2070E7DC-BE6B-4ACD-8AC4-136ECD6D1657}" srcOrd="1" destOrd="0" presId="urn:microsoft.com/office/officeart/2008/layout/VerticalCurvedList"/>
    <dgm:cxn modelId="{A52BDA94-A653-4D2C-988D-10F08EA91DEA}" type="presParOf" srcId="{A2AE5D81-5BDA-4C2D-9B6A-2804A1911106}" destId="{D5A375A4-176C-4391-BA81-5B004303E057}" srcOrd="2" destOrd="0" presId="urn:microsoft.com/office/officeart/2008/layout/VerticalCurvedList"/>
    <dgm:cxn modelId="{45CF510B-23B2-4071-85F1-9524F35D279E}" type="presParOf" srcId="{A2AE5D81-5BDA-4C2D-9B6A-2804A1911106}" destId="{EE8AA438-250B-475D-A7DC-EBE654A5DAC5}" srcOrd="3" destOrd="0" presId="urn:microsoft.com/office/officeart/2008/layout/VerticalCurvedList"/>
    <dgm:cxn modelId="{B110C9AD-B83B-44AE-8F63-599AED184155}" type="presParOf" srcId="{F1306C15-8501-4A91-8CB7-9B03DA54577A}" destId="{FF0C24EE-8571-44B1-B952-AD3DCA06D07F}" srcOrd="1" destOrd="0" presId="urn:microsoft.com/office/officeart/2008/layout/VerticalCurvedList"/>
    <dgm:cxn modelId="{B51AA586-29BB-4200-9135-FAD57B310ACF}" type="presParOf" srcId="{F1306C15-8501-4A91-8CB7-9B03DA54577A}" destId="{5EF40EE9-50FF-4A14-8A00-6AF994DFDE56}" srcOrd="2" destOrd="0" presId="urn:microsoft.com/office/officeart/2008/layout/VerticalCurvedList"/>
    <dgm:cxn modelId="{387D17B6-5BD1-4CB5-8CE5-0CB34A0F108B}" type="presParOf" srcId="{5EF40EE9-50FF-4A14-8A00-6AF994DFDE56}" destId="{F4BF7902-F30C-419B-8001-0DFD2F28E9BE}" srcOrd="0" destOrd="0" presId="urn:microsoft.com/office/officeart/2008/layout/VerticalCurvedList"/>
    <dgm:cxn modelId="{7CA504B0-D62A-4183-8414-C44AE444340C}" type="presParOf" srcId="{F1306C15-8501-4A91-8CB7-9B03DA54577A}" destId="{F96B3042-5485-4735-BDEE-8621095F9EB0}" srcOrd="3" destOrd="0" presId="urn:microsoft.com/office/officeart/2008/layout/VerticalCurvedList"/>
    <dgm:cxn modelId="{F34DACA4-B310-453D-A6BE-710A959C8161}" type="presParOf" srcId="{F1306C15-8501-4A91-8CB7-9B03DA54577A}" destId="{E06FD5B5-5B9F-4FF0-B4E0-350643698431}" srcOrd="4" destOrd="0" presId="urn:microsoft.com/office/officeart/2008/layout/VerticalCurvedList"/>
    <dgm:cxn modelId="{1A18942A-BEDE-4B00-9523-473538133E7F}" type="presParOf" srcId="{E06FD5B5-5B9F-4FF0-B4E0-350643698431}" destId="{05CBE2CB-213D-4386-AF8A-D4A4F564CAB3}" srcOrd="0" destOrd="0" presId="urn:microsoft.com/office/officeart/2008/layout/VerticalCurvedList"/>
    <dgm:cxn modelId="{4EEE3B19-9C4A-4234-9F66-77B5742347D1}" type="presParOf" srcId="{F1306C15-8501-4A91-8CB7-9B03DA54577A}" destId="{D9D8911D-1C9F-4B44-BD9F-770357D4994E}" srcOrd="5" destOrd="0" presId="urn:microsoft.com/office/officeart/2008/layout/VerticalCurvedList"/>
    <dgm:cxn modelId="{D87CA2CF-1526-4D96-BD37-E4473AEE9CAB}" type="presParOf" srcId="{F1306C15-8501-4A91-8CB7-9B03DA54577A}" destId="{2E62FA9B-6AC2-49C0-805B-B9C69B303A50}" srcOrd="6" destOrd="0" presId="urn:microsoft.com/office/officeart/2008/layout/VerticalCurvedList"/>
    <dgm:cxn modelId="{25F8B7A1-8735-4E24-BC75-DC97FA699082}" type="presParOf" srcId="{2E62FA9B-6AC2-49C0-805B-B9C69B303A50}" destId="{7D230F45-D727-4FB7-B389-EB35C77B3DE8}" srcOrd="0" destOrd="0" presId="urn:microsoft.com/office/officeart/2008/layout/VerticalCurvedList"/>
    <dgm:cxn modelId="{C442943C-D0DD-4DEC-9EE3-010766CC8E29}" type="presParOf" srcId="{F1306C15-8501-4A91-8CB7-9B03DA54577A}" destId="{30E350AD-CEA3-43B5-A8AD-003876E7CC10}" srcOrd="7" destOrd="0" presId="urn:microsoft.com/office/officeart/2008/layout/VerticalCurvedList"/>
    <dgm:cxn modelId="{937608F9-02E2-419E-82E3-1026B4AFC1BB}" type="presParOf" srcId="{F1306C15-8501-4A91-8CB7-9B03DA54577A}" destId="{90B1A514-1214-4CD1-A13E-28A82739DDFC}" srcOrd="8" destOrd="0" presId="urn:microsoft.com/office/officeart/2008/layout/VerticalCurvedList"/>
    <dgm:cxn modelId="{55441319-241F-4224-AFBC-B1AC239EBC62}" type="presParOf" srcId="{90B1A514-1214-4CD1-A13E-28A82739DDFC}" destId="{8942342F-3D5D-4A5C-AAF1-3B7C01EA5D18}" srcOrd="0" destOrd="0" presId="urn:microsoft.com/office/officeart/2008/layout/VerticalCurvedList"/>
    <dgm:cxn modelId="{1173ADF2-6914-4D56-93C0-BE333FF6A50D}" type="presParOf" srcId="{F1306C15-8501-4A91-8CB7-9B03DA54577A}" destId="{D7C8D7F5-936B-4229-88B3-ECE618B133F3}" srcOrd="9" destOrd="0" presId="urn:microsoft.com/office/officeart/2008/layout/VerticalCurvedList"/>
    <dgm:cxn modelId="{1981FCA9-F20F-4AB7-8B08-46BADE7F5049}" type="presParOf" srcId="{F1306C15-8501-4A91-8CB7-9B03DA54577A}" destId="{88726EC7-EF92-4D70-909F-EC61C3A9EFE5}" srcOrd="10" destOrd="0" presId="urn:microsoft.com/office/officeart/2008/layout/VerticalCurvedList"/>
    <dgm:cxn modelId="{ADF56AF9-7560-47CA-B294-D3AAD41C3047}" type="presParOf" srcId="{88726EC7-EF92-4D70-909F-EC61C3A9EFE5}" destId="{D9B1ED8C-A419-4D4A-9DCB-163845F6349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F19314-1D47-42EF-B69D-EA9A90BD7CF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D7F4F34-E2A6-428D-B5CA-8FC62F4546D8}" type="pres">
      <dgm:prSet presAssocID="{2FF19314-1D47-42EF-B69D-EA9A90BD7C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</dgm:ptLst>
  <dgm:cxnLst>
    <dgm:cxn modelId="{CC9AE669-3AD8-405B-A62B-78E26774C83D}" type="presOf" srcId="{2FF19314-1D47-42EF-B69D-EA9A90BD7CF7}" destId="{1D7F4F34-E2A6-428D-B5CA-8FC62F4546D8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B76BC5-7BC2-43A0-BCC5-D65086433D7F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1031CD4E-8949-4610-B509-985117CCA19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400" b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การรับรองคุณภาพสถานพยาบาล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400" spc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</a:t>
          </a:r>
          <a:r>
            <a:rPr lang="th-TH" sz="2400" spc="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1.1 </a:t>
          </a:r>
          <a:r>
            <a:rPr lang="th-TH" sz="24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สถานพยาบาลที่ผ่านการรับรอง (</a:t>
          </a:r>
          <a:r>
            <a:rPr lang="en-US" sz="24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</a:t>
          </a:r>
          <a:r>
            <a:rPr lang="th-TH" sz="24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 </a:t>
          </a:r>
          <a:r>
            <a:rPr lang="en-US" sz="24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r>
            <a:rPr lang="th-TH" sz="24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แห่งคือ รพ.หนองฉาง , ลานสัก , </a:t>
          </a:r>
          <a:r>
            <a:rPr lang="th-TH" sz="24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บ้านไร่ </a:t>
          </a:r>
          <a:r>
            <a:rPr lang="th-TH" sz="2400" spc="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และ </a:t>
          </a:r>
          <a:r>
            <a:rPr lang="th-TH" sz="24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ทัพทัน และขาดอายุการรับรอง </a:t>
          </a:r>
          <a:r>
            <a:rPr lang="en-US" sz="24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th-TH" sz="24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แห่งคือ รพ.อุทัยธานี</a:t>
          </a:r>
          <a:r>
            <a:rPr lang="th-TH" sz="2400" b="1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, </a:t>
          </a:r>
          <a:r>
            <a:rPr lang="th-TH" sz="24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สว่างอารมณ์และ </a:t>
          </a:r>
          <a:r>
            <a:rPr lang="th-TH" sz="2400" spc="0" baseline="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ห้วยคต</a:t>
          </a:r>
          <a:endParaRPr lang="th-TH" sz="2400" spc="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400" spc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1.2 </a:t>
          </a:r>
          <a:r>
            <a:rPr lang="th-TH" sz="24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ยังไม่ได้ขึ้นทะเบียนกระบวนการรับรองคุณภาพ </a:t>
          </a:r>
          <a:r>
            <a:rPr lang="en-US" sz="24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th-TH" sz="24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แห่งคือ (รพ.หนองขา</a:t>
          </a:r>
          <a:r>
            <a:rPr lang="th-TH" sz="2400" spc="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หย่าง</a:t>
          </a:r>
          <a:r>
            <a:rPr lang="th-TH" sz="24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th-TH" sz="2400" spc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54965A-7121-4F12-B217-4D4E762D7DE6}" type="parTrans" cxnId="{675A6DC0-1770-4680-B2E0-F9C2D8B116A3}">
      <dgm:prSet/>
      <dgm:spPr/>
      <dgm:t>
        <a:bodyPr/>
        <a:lstStyle/>
        <a:p>
          <a:endParaRPr lang="th-TH"/>
        </a:p>
      </dgm:t>
    </dgm:pt>
    <dgm:pt modelId="{C43D2281-13D7-42C5-B6F1-A7F7620BACC1}" type="sibTrans" cxnId="{675A6DC0-1770-4680-B2E0-F9C2D8B116A3}">
      <dgm:prSet/>
      <dgm:spPr/>
      <dgm:t>
        <a:bodyPr/>
        <a:lstStyle/>
        <a:p>
          <a:endParaRPr lang="th-TH"/>
        </a:p>
      </dgm:t>
    </dgm:pt>
    <dgm:pt modelId="{3C1AA829-7D33-4FCB-9CAC-CFC62466092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th-TH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ดำเนินงาน</a:t>
          </a:r>
          <a:r>
            <a:rPr lang="th-TH" sz="2400" b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บริการลดอันตรายจากยาเสพติด (</a:t>
          </a:r>
          <a:r>
            <a:rPr lang="en-US" sz="2400" b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HARM Reduction</a:t>
          </a:r>
          <a:r>
            <a:rPr lang="th-TH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th-TH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>
            <a:spcAft>
              <a:spcPts val="0"/>
            </a:spcAft>
          </a:pPr>
          <a:r>
            <a:rPr lang="th-TH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มี </a:t>
          </a:r>
          <a:r>
            <a:rPr lang="th-TH" sz="24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คกก</a:t>
          </a:r>
          <a:r>
            <a:rPr lang="th-TH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บริหาร / จัดตั้ง </a:t>
          </a:r>
          <a:r>
            <a: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Harm Reduction Unit 1 </a:t>
          </a:r>
          <a:r>
            <a:rPr lang="th-TH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แห่ง (รพ.อุทัยธานี) / จัดบริการในชุดบริการ </a:t>
          </a:r>
          <a:r>
            <a: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Harm Reduction </a:t>
          </a:r>
          <a:r>
            <a:rPr lang="th-TH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ครอบคลุม รพ. </a:t>
          </a:r>
          <a:r>
            <a: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  <a:r>
            <a:rPr lang="th-TH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แห่ง</a:t>
          </a:r>
          <a:endParaRPr lang="en-US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01ED02-E741-4F6A-9720-8DD05855F36E}" type="parTrans" cxnId="{60EF65D9-9B90-4F27-A6E3-8BB85784FB6C}">
      <dgm:prSet/>
      <dgm:spPr/>
      <dgm:t>
        <a:bodyPr/>
        <a:lstStyle/>
        <a:p>
          <a:endParaRPr lang="th-TH"/>
        </a:p>
      </dgm:t>
    </dgm:pt>
    <dgm:pt modelId="{9F4B68A1-24EB-46CF-85B7-20A9E4A36DB1}" type="sibTrans" cxnId="{60EF65D9-9B90-4F27-A6E3-8BB85784FB6C}">
      <dgm:prSet/>
      <dgm:spPr/>
      <dgm:t>
        <a:bodyPr/>
        <a:lstStyle/>
        <a:p>
          <a:endParaRPr lang="th-TH"/>
        </a:p>
      </dgm:t>
    </dgm:pt>
    <dgm:pt modelId="{421BDEFC-337B-4075-BBD3-EAA61490FCE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th-TH" sz="2400" b="1" u="sng" spc="-5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การบำบัดรักษาและฟื้นฟูผู้ป่วยยาเสพติดโดยการมีส่วนร่วมของขุมชน (</a:t>
          </a:r>
          <a:r>
            <a:rPr lang="en-US" sz="2400" b="1" u="sng" spc="-50" baseline="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CBTx</a:t>
          </a:r>
          <a:r>
            <a:rPr lang="en-US" sz="2400" b="1" u="sng" spc="-5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r>
            <a:rPr lang="th-TH" sz="2400" b="1" u="sng" spc="-5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</a:t>
          </a:r>
          <a:endParaRPr lang="th-TH" sz="2400" b="1" u="sng" spc="-5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>
            <a:spcAft>
              <a:spcPts val="0"/>
            </a:spcAft>
          </a:pPr>
          <a:r>
            <a:rPr lang="th-TH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ดำเนินการร่วมกับ </a:t>
          </a:r>
          <a:r>
            <a:rPr lang="th-TH" sz="24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ศอ.ปสจ</a:t>
          </a:r>
          <a:r>
            <a:rPr lang="th-TH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.โดยมีพื้นที่ดำเนินการทุกอำเภอ / ผลดำเนินการได้จำนวน </a:t>
          </a:r>
          <a:r>
            <a: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49 </a:t>
          </a:r>
          <a:r>
            <a:rPr lang="th-TH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คน คิดเป็นร้อยละ </a:t>
          </a:r>
          <a:r>
            <a: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98</a:t>
          </a:r>
          <a:endParaRPr lang="en-US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BA7B87-C215-4D82-ABD3-2BCFA108E8B2}" type="parTrans" cxnId="{688F5784-0CB3-4AAC-A4D3-46C96A15A28D}">
      <dgm:prSet/>
      <dgm:spPr/>
      <dgm:t>
        <a:bodyPr/>
        <a:lstStyle/>
        <a:p>
          <a:endParaRPr lang="th-TH"/>
        </a:p>
      </dgm:t>
    </dgm:pt>
    <dgm:pt modelId="{B0E8763C-E7ED-465D-9E2A-489F118D25A1}" type="sibTrans" cxnId="{688F5784-0CB3-4AAC-A4D3-46C96A15A28D}">
      <dgm:prSet/>
      <dgm:spPr/>
      <dgm:t>
        <a:bodyPr/>
        <a:lstStyle/>
        <a:p>
          <a:endParaRPr lang="th-TH"/>
        </a:p>
      </dgm:t>
    </dgm:pt>
    <dgm:pt modelId="{EBAEE986-83B5-4CC2-88A9-DD882EC0F12A}" type="pres">
      <dgm:prSet presAssocID="{97B76BC5-7BC2-43A0-BCC5-D65086433D7F}" presName="linearFlow" presStyleCnt="0">
        <dgm:presLayoutVars>
          <dgm:dir/>
          <dgm:resizeHandles val="exact"/>
        </dgm:presLayoutVars>
      </dgm:prSet>
      <dgm:spPr/>
    </dgm:pt>
    <dgm:pt modelId="{AFAD7046-1D20-4800-81D5-AD3E5451C898}" type="pres">
      <dgm:prSet presAssocID="{1031CD4E-8949-4610-B509-985117CCA195}" presName="composite" presStyleCnt="0"/>
      <dgm:spPr/>
    </dgm:pt>
    <dgm:pt modelId="{FB65ADBA-DA73-4C32-96CD-AF639C0F3A10}" type="pres">
      <dgm:prSet presAssocID="{1031CD4E-8949-4610-B509-985117CCA195}" presName="imgShp" presStyleLbl="fgImgPlace1" presStyleIdx="0" presStyleCnt="3" custLinFactX="-73489" custLinFactNeighborX="-100000" custLinFactNeighborY="-8950"/>
      <dgm:spPr>
        <a:solidFill>
          <a:schemeClr val="accent1">
            <a:lumMod val="75000"/>
          </a:schemeClr>
        </a:solidFill>
      </dgm:spPr>
    </dgm:pt>
    <dgm:pt modelId="{550461BB-C56E-4E8D-BE51-15E0B4A4DF94}" type="pres">
      <dgm:prSet presAssocID="{1031CD4E-8949-4610-B509-985117CCA195}" presName="txShp" presStyleLbl="node1" presStyleIdx="0" presStyleCnt="3" custScaleX="145051" custScaleY="191992" custLinFactNeighborX="3266" custLinFactNeighborY="-114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ED56F5-30C9-4C04-AA38-A2EE97263DCC}" type="pres">
      <dgm:prSet presAssocID="{C43D2281-13D7-42C5-B6F1-A7F7620BACC1}" presName="spacing" presStyleCnt="0"/>
      <dgm:spPr/>
    </dgm:pt>
    <dgm:pt modelId="{7E150271-A33B-4D88-A825-180E63F2C485}" type="pres">
      <dgm:prSet presAssocID="{3C1AA829-7D33-4FCB-9CAC-CFC62466092F}" presName="composite" presStyleCnt="0"/>
      <dgm:spPr/>
    </dgm:pt>
    <dgm:pt modelId="{CAB9C1FA-871D-4FF9-817D-E3A1D4B07FF2}" type="pres">
      <dgm:prSet presAssocID="{3C1AA829-7D33-4FCB-9CAC-CFC62466092F}" presName="imgShp" presStyleLbl="fgImgPlace1" presStyleIdx="1" presStyleCnt="3" custLinFactX="-34504" custLinFactNeighborX="-100000" custLinFactNeighborY="-11590"/>
      <dgm:spPr>
        <a:solidFill>
          <a:srgbClr val="00B050"/>
        </a:solidFill>
      </dgm:spPr>
    </dgm:pt>
    <dgm:pt modelId="{D9959B49-C98E-4A01-8C0A-196D8A04D589}" type="pres">
      <dgm:prSet presAssocID="{3C1AA829-7D33-4FCB-9CAC-CFC62466092F}" presName="txShp" presStyleLbl="node1" presStyleIdx="1" presStyleCnt="3" custScaleX="144115" custScaleY="122810" custLinFactNeighborX="5987" custLinFactNeighborY="-1329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EAB55D-95CC-470E-A77B-2D7F6061C147}" type="pres">
      <dgm:prSet presAssocID="{9F4B68A1-24EB-46CF-85B7-20A9E4A36DB1}" presName="spacing" presStyleCnt="0"/>
      <dgm:spPr/>
    </dgm:pt>
    <dgm:pt modelId="{2076658F-DBD7-4960-A311-46362883E472}" type="pres">
      <dgm:prSet presAssocID="{421BDEFC-337B-4075-BBD3-EAA61490FCE7}" presName="composite" presStyleCnt="0"/>
      <dgm:spPr/>
    </dgm:pt>
    <dgm:pt modelId="{3C9A3581-834D-42FC-A0BC-6A2579636832}" type="pres">
      <dgm:prSet presAssocID="{421BDEFC-337B-4075-BBD3-EAA61490FCE7}" presName="imgShp" presStyleLbl="fgImgPlace1" presStyleIdx="2" presStyleCnt="3" custLinFactX="-34504" custLinFactNeighborX="-100000" custLinFactNeighborY="-25434"/>
      <dgm:spPr>
        <a:solidFill>
          <a:schemeClr val="accent2">
            <a:lumMod val="75000"/>
          </a:schemeClr>
        </a:solidFill>
      </dgm:spPr>
    </dgm:pt>
    <dgm:pt modelId="{5F74F10B-A133-4C19-AF97-F547BCCD19D0}" type="pres">
      <dgm:prSet presAssocID="{421BDEFC-337B-4075-BBD3-EAA61490FCE7}" presName="txShp" presStyleLbl="node1" presStyleIdx="2" presStyleCnt="3" custScaleX="144718" custScaleY="138287" custLinFactNeighborX="5579" custLinFactNeighborY="-2255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46C18DB-F78E-466A-A2E1-A06A53FFE838}" type="presOf" srcId="{3C1AA829-7D33-4FCB-9CAC-CFC62466092F}" destId="{D9959B49-C98E-4A01-8C0A-196D8A04D589}" srcOrd="0" destOrd="0" presId="urn:microsoft.com/office/officeart/2005/8/layout/vList3"/>
    <dgm:cxn modelId="{675A6DC0-1770-4680-B2E0-F9C2D8B116A3}" srcId="{97B76BC5-7BC2-43A0-BCC5-D65086433D7F}" destId="{1031CD4E-8949-4610-B509-985117CCA195}" srcOrd="0" destOrd="0" parTransId="{F754965A-7121-4F12-B217-4D4E762D7DE6}" sibTransId="{C43D2281-13D7-42C5-B6F1-A7F7620BACC1}"/>
    <dgm:cxn modelId="{60EF65D9-9B90-4F27-A6E3-8BB85784FB6C}" srcId="{97B76BC5-7BC2-43A0-BCC5-D65086433D7F}" destId="{3C1AA829-7D33-4FCB-9CAC-CFC62466092F}" srcOrd="1" destOrd="0" parTransId="{B001ED02-E741-4F6A-9720-8DD05855F36E}" sibTransId="{9F4B68A1-24EB-46CF-85B7-20A9E4A36DB1}"/>
    <dgm:cxn modelId="{057231BB-5EB1-4731-90B7-7D6A49D648C4}" type="presOf" srcId="{97B76BC5-7BC2-43A0-BCC5-D65086433D7F}" destId="{EBAEE986-83B5-4CC2-88A9-DD882EC0F12A}" srcOrd="0" destOrd="0" presId="urn:microsoft.com/office/officeart/2005/8/layout/vList3"/>
    <dgm:cxn modelId="{789382C4-3832-46AE-8FD5-8FDC5C1E9D8B}" type="presOf" srcId="{1031CD4E-8949-4610-B509-985117CCA195}" destId="{550461BB-C56E-4E8D-BE51-15E0B4A4DF94}" srcOrd="0" destOrd="0" presId="urn:microsoft.com/office/officeart/2005/8/layout/vList3"/>
    <dgm:cxn modelId="{688F5784-0CB3-4AAC-A4D3-46C96A15A28D}" srcId="{97B76BC5-7BC2-43A0-BCC5-D65086433D7F}" destId="{421BDEFC-337B-4075-BBD3-EAA61490FCE7}" srcOrd="2" destOrd="0" parTransId="{2EBA7B87-C215-4D82-ABD3-2BCFA108E8B2}" sibTransId="{B0E8763C-E7ED-465D-9E2A-489F118D25A1}"/>
    <dgm:cxn modelId="{99E88456-D661-4C70-B2A9-B44160A8482E}" type="presOf" srcId="{421BDEFC-337B-4075-BBD3-EAA61490FCE7}" destId="{5F74F10B-A133-4C19-AF97-F547BCCD19D0}" srcOrd="0" destOrd="0" presId="urn:microsoft.com/office/officeart/2005/8/layout/vList3"/>
    <dgm:cxn modelId="{1247DDC7-A3B1-4AD2-AC2D-FEB03CB8761C}" type="presParOf" srcId="{EBAEE986-83B5-4CC2-88A9-DD882EC0F12A}" destId="{AFAD7046-1D20-4800-81D5-AD3E5451C898}" srcOrd="0" destOrd="0" presId="urn:microsoft.com/office/officeart/2005/8/layout/vList3"/>
    <dgm:cxn modelId="{DD1EA7D4-864B-48C6-B35C-43525F96C65D}" type="presParOf" srcId="{AFAD7046-1D20-4800-81D5-AD3E5451C898}" destId="{FB65ADBA-DA73-4C32-96CD-AF639C0F3A10}" srcOrd="0" destOrd="0" presId="urn:microsoft.com/office/officeart/2005/8/layout/vList3"/>
    <dgm:cxn modelId="{45A6676B-AE9B-43D6-AF1A-9CC5F935889A}" type="presParOf" srcId="{AFAD7046-1D20-4800-81D5-AD3E5451C898}" destId="{550461BB-C56E-4E8D-BE51-15E0B4A4DF94}" srcOrd="1" destOrd="0" presId="urn:microsoft.com/office/officeart/2005/8/layout/vList3"/>
    <dgm:cxn modelId="{D023DCDD-5173-4C52-B623-D0B5820AF581}" type="presParOf" srcId="{EBAEE986-83B5-4CC2-88A9-DD882EC0F12A}" destId="{08ED56F5-30C9-4C04-AA38-A2EE97263DCC}" srcOrd="1" destOrd="0" presId="urn:microsoft.com/office/officeart/2005/8/layout/vList3"/>
    <dgm:cxn modelId="{1B4836EE-32C2-44FC-9656-3E62D879CEAC}" type="presParOf" srcId="{EBAEE986-83B5-4CC2-88A9-DD882EC0F12A}" destId="{7E150271-A33B-4D88-A825-180E63F2C485}" srcOrd="2" destOrd="0" presId="urn:microsoft.com/office/officeart/2005/8/layout/vList3"/>
    <dgm:cxn modelId="{0BFB637A-24E4-4B51-A950-8E41C2C14785}" type="presParOf" srcId="{7E150271-A33B-4D88-A825-180E63F2C485}" destId="{CAB9C1FA-871D-4FF9-817D-E3A1D4B07FF2}" srcOrd="0" destOrd="0" presId="urn:microsoft.com/office/officeart/2005/8/layout/vList3"/>
    <dgm:cxn modelId="{D33D738A-F1D3-48E1-AB24-D11F2D1ECDE3}" type="presParOf" srcId="{7E150271-A33B-4D88-A825-180E63F2C485}" destId="{D9959B49-C98E-4A01-8C0A-196D8A04D589}" srcOrd="1" destOrd="0" presId="urn:microsoft.com/office/officeart/2005/8/layout/vList3"/>
    <dgm:cxn modelId="{E5FEE051-F5A8-4901-B2FF-B6AD23993DB2}" type="presParOf" srcId="{EBAEE986-83B5-4CC2-88A9-DD882EC0F12A}" destId="{EEEAB55D-95CC-470E-A77B-2D7F6061C147}" srcOrd="3" destOrd="0" presId="urn:microsoft.com/office/officeart/2005/8/layout/vList3"/>
    <dgm:cxn modelId="{A69733B6-892E-4A06-8C84-14F18B768698}" type="presParOf" srcId="{EBAEE986-83B5-4CC2-88A9-DD882EC0F12A}" destId="{2076658F-DBD7-4960-A311-46362883E472}" srcOrd="4" destOrd="0" presId="urn:microsoft.com/office/officeart/2005/8/layout/vList3"/>
    <dgm:cxn modelId="{79C744B7-20EE-4588-97C0-3F695B73A042}" type="presParOf" srcId="{2076658F-DBD7-4960-A311-46362883E472}" destId="{3C9A3581-834D-42FC-A0BC-6A2579636832}" srcOrd="0" destOrd="0" presId="urn:microsoft.com/office/officeart/2005/8/layout/vList3"/>
    <dgm:cxn modelId="{377587E2-E9BD-4BF6-8BC9-52A2F4CB202A}" type="presParOf" srcId="{2076658F-DBD7-4960-A311-46362883E472}" destId="{5F74F10B-A133-4C19-AF97-F547BCCD19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35BF2-D1C3-47A6-872C-881903051F66}">
      <dsp:nvSpPr>
        <dsp:cNvPr id="0" name=""/>
        <dsp:cNvSpPr/>
      </dsp:nvSpPr>
      <dsp:spPr>
        <a:xfrm>
          <a:off x="4491365" y="1810"/>
          <a:ext cx="6729062" cy="8198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>
              <a:latin typeface="Tahoma" panose="020B0604030504040204" pitchFamily="34" charset="0"/>
              <a:cs typeface="Tahoma" panose="020B0604030504040204" pitchFamily="34" charset="0"/>
            </a:rPr>
            <a:t>5 </a:t>
          </a:r>
          <a:r>
            <a:rPr lang="th-TH" sz="3200" b="1" kern="1200" dirty="0">
              <a:latin typeface="Tahoma" panose="020B0604030504040204" pitchFamily="34" charset="0"/>
              <a:cs typeface="Tahoma" panose="020B0604030504040204" pitchFamily="34" charset="0"/>
            </a:rPr>
            <a:t>ท่าน</a:t>
          </a:r>
        </a:p>
      </dsp:txBody>
      <dsp:txXfrm>
        <a:off x="4491365" y="104296"/>
        <a:ext cx="6421604" cy="614916"/>
      </dsp:txXfrm>
    </dsp:sp>
    <dsp:sp modelId="{5493E3AA-D9E9-445C-9C1F-81C7F23B50F7}">
      <dsp:nvSpPr>
        <dsp:cNvPr id="0" name=""/>
        <dsp:cNvSpPr/>
      </dsp:nvSpPr>
      <dsp:spPr>
        <a:xfrm>
          <a:off x="5414" y="1810"/>
          <a:ext cx="4485951" cy="819888"/>
        </a:xfrm>
        <a:prstGeom prst="roundRect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rPr>
            <a:t>นครสวรรค์</a:t>
          </a:r>
        </a:p>
      </dsp:txBody>
      <dsp:txXfrm>
        <a:off x="45438" y="41834"/>
        <a:ext cx="4405903" cy="739840"/>
      </dsp:txXfrm>
    </dsp:sp>
    <dsp:sp modelId="{2D43860E-BE1D-42DF-8969-99ED5B3A6B00}">
      <dsp:nvSpPr>
        <dsp:cNvPr id="0" name=""/>
        <dsp:cNvSpPr/>
      </dsp:nvSpPr>
      <dsp:spPr>
        <a:xfrm>
          <a:off x="5077167" y="903687"/>
          <a:ext cx="5561843" cy="8198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>
              <a:latin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th-TH" sz="3200" b="1" kern="1200" dirty="0">
              <a:latin typeface="Tahoma" panose="020B0604030504040204" pitchFamily="34" charset="0"/>
              <a:cs typeface="Tahoma" panose="020B0604030504040204" pitchFamily="34" charset="0"/>
            </a:rPr>
            <a:t>ท่าน</a:t>
          </a:r>
          <a:r>
            <a:rPr lang="en-US" sz="3200" b="1" kern="120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endParaRPr lang="th-TH" sz="3200" b="1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5077167" y="1006173"/>
        <a:ext cx="5254385" cy="614916"/>
      </dsp:txXfrm>
    </dsp:sp>
    <dsp:sp modelId="{4F037DC1-B8E4-428E-8295-CFD46C80DD61}">
      <dsp:nvSpPr>
        <dsp:cNvPr id="0" name=""/>
        <dsp:cNvSpPr/>
      </dsp:nvSpPr>
      <dsp:spPr>
        <a:xfrm>
          <a:off x="622124" y="920577"/>
          <a:ext cx="4490336" cy="819888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rPr>
            <a:t>พิจิตร</a:t>
          </a:r>
        </a:p>
      </dsp:txBody>
      <dsp:txXfrm>
        <a:off x="662148" y="960601"/>
        <a:ext cx="4410288" cy="739840"/>
      </dsp:txXfrm>
    </dsp:sp>
    <dsp:sp modelId="{20BA28A2-1473-4E1B-8451-9C91A00004A8}">
      <dsp:nvSpPr>
        <dsp:cNvPr id="0" name=""/>
        <dsp:cNvSpPr/>
      </dsp:nvSpPr>
      <dsp:spPr>
        <a:xfrm>
          <a:off x="5107062" y="1805565"/>
          <a:ext cx="5497668" cy="9148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>
              <a:latin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th-TH" sz="3200" b="1" kern="1200" dirty="0">
              <a:latin typeface="Tahoma" panose="020B0604030504040204" pitchFamily="34" charset="0"/>
              <a:cs typeface="Tahoma" panose="020B0604030504040204" pitchFamily="34" charset="0"/>
            </a:rPr>
            <a:t>ท่าน</a:t>
          </a:r>
        </a:p>
      </dsp:txBody>
      <dsp:txXfrm>
        <a:off x="5107062" y="1919919"/>
        <a:ext cx="5154606" cy="686123"/>
      </dsp:txXfrm>
    </dsp:sp>
    <dsp:sp modelId="{7B667752-C637-4B48-A003-A4A218B2BBDF}">
      <dsp:nvSpPr>
        <dsp:cNvPr id="0" name=""/>
        <dsp:cNvSpPr/>
      </dsp:nvSpPr>
      <dsp:spPr>
        <a:xfrm>
          <a:off x="621110" y="1853037"/>
          <a:ext cx="4485951" cy="81988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kern="12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rPr>
            <a:t>ชัยนาท</a:t>
          </a:r>
          <a:endParaRPr lang="th-TH" sz="3200" b="1" kern="1200" dirty="0">
            <a:solidFill>
              <a:schemeClr val="tx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661134" y="1893061"/>
        <a:ext cx="4405903" cy="739840"/>
      </dsp:txXfrm>
    </dsp:sp>
    <dsp:sp modelId="{AFD0B19E-F2D8-41F0-AF56-12B91413EB87}">
      <dsp:nvSpPr>
        <dsp:cNvPr id="0" name=""/>
        <dsp:cNvSpPr/>
      </dsp:nvSpPr>
      <dsp:spPr>
        <a:xfrm>
          <a:off x="5335698" y="2802386"/>
          <a:ext cx="4458163" cy="8198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>
              <a:latin typeface="Tahoma" panose="020B0604030504040204" pitchFamily="34" charset="0"/>
              <a:cs typeface="Tahoma" panose="020B0604030504040204" pitchFamily="34" charset="0"/>
            </a:rPr>
            <a:t>2 </a:t>
          </a:r>
          <a:r>
            <a:rPr lang="th-TH" sz="3200" b="1" kern="1200" dirty="0">
              <a:latin typeface="Tahoma" panose="020B0604030504040204" pitchFamily="34" charset="0"/>
              <a:cs typeface="Tahoma" panose="020B0604030504040204" pitchFamily="34" charset="0"/>
            </a:rPr>
            <a:t>ท่าน</a:t>
          </a:r>
          <a:r>
            <a:rPr lang="en-US" sz="3200" b="1" kern="1200" dirty="0">
              <a:latin typeface="Tahoma" panose="020B0604030504040204" pitchFamily="34" charset="0"/>
              <a:cs typeface="Tahoma" panose="020B0604030504040204" pitchFamily="34" charset="0"/>
            </a:rPr>
            <a:t>  </a:t>
          </a:r>
          <a:endParaRPr lang="th-TH" sz="3200" b="1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5335698" y="2904872"/>
        <a:ext cx="4150705" cy="614916"/>
      </dsp:txXfrm>
    </dsp:sp>
    <dsp:sp modelId="{94A8B5E1-CE86-43C9-BF1C-535BB3FE4792}">
      <dsp:nvSpPr>
        <dsp:cNvPr id="0" name=""/>
        <dsp:cNvSpPr/>
      </dsp:nvSpPr>
      <dsp:spPr>
        <a:xfrm>
          <a:off x="862649" y="2802386"/>
          <a:ext cx="4490336" cy="81988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rPr>
            <a:t>กำแพงเพชร</a:t>
          </a:r>
        </a:p>
      </dsp:txBody>
      <dsp:txXfrm>
        <a:off x="902673" y="2842410"/>
        <a:ext cx="4410288" cy="739840"/>
      </dsp:txXfrm>
    </dsp:sp>
    <dsp:sp modelId="{C1F1213A-2980-4468-A5DC-43451C9E39EF}">
      <dsp:nvSpPr>
        <dsp:cNvPr id="0" name=""/>
        <dsp:cNvSpPr/>
      </dsp:nvSpPr>
      <dsp:spPr>
        <a:xfrm>
          <a:off x="6612425" y="3704264"/>
          <a:ext cx="2491328" cy="8198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2 </a:t>
          </a:r>
          <a:r>
            <a:rPr lang="th-TH" sz="3200" b="1" kern="1200" dirty="0">
              <a:latin typeface="Tahoma" panose="020B0604030504040204" pitchFamily="34" charset="0"/>
              <a:cs typeface="Tahoma" panose="020B0604030504040204" pitchFamily="34" charset="0"/>
            </a:rPr>
            <a:t>ท่าน</a:t>
          </a:r>
        </a:p>
      </dsp:txBody>
      <dsp:txXfrm>
        <a:off x="6612425" y="3806750"/>
        <a:ext cx="2183870" cy="614916"/>
      </dsp:txXfrm>
    </dsp:sp>
    <dsp:sp modelId="{0FEC2A0C-2874-4C19-B0BF-D67BE8B008EF}">
      <dsp:nvSpPr>
        <dsp:cNvPr id="0" name=""/>
        <dsp:cNvSpPr/>
      </dsp:nvSpPr>
      <dsp:spPr>
        <a:xfrm>
          <a:off x="2135559" y="3704264"/>
          <a:ext cx="4490336" cy="81988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rPr>
            <a:t>อุทัยธานี</a:t>
          </a:r>
        </a:p>
      </dsp:txBody>
      <dsp:txXfrm>
        <a:off x="2175583" y="3744288"/>
        <a:ext cx="4410288" cy="73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85EC1-93D0-48EC-9411-655C9FBE6A0D}">
      <dsp:nvSpPr>
        <dsp:cNvPr id="0" name=""/>
        <dsp:cNvSpPr/>
      </dsp:nvSpPr>
      <dsp:spPr>
        <a:xfrm>
          <a:off x="4277785" y="2008368"/>
          <a:ext cx="1847689" cy="1809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Key success</a:t>
          </a:r>
          <a:endParaRPr lang="th-TH" sz="24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48373" y="2273327"/>
        <a:ext cx="1306513" cy="1279335"/>
      </dsp:txXfrm>
    </dsp:sp>
    <dsp:sp modelId="{8B017F6D-297C-4057-A05A-3B96A7B634E1}">
      <dsp:nvSpPr>
        <dsp:cNvPr id="0" name=""/>
        <dsp:cNvSpPr/>
      </dsp:nvSpPr>
      <dsp:spPr>
        <a:xfrm rot="103117">
          <a:off x="6146992" y="2686967"/>
          <a:ext cx="381562" cy="520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>
        <a:off x="6147018" y="2789297"/>
        <a:ext cx="267093" cy="312140"/>
      </dsp:txXfrm>
    </dsp:sp>
    <dsp:sp modelId="{BC08F3D8-42E4-4853-A7F9-87B876C602CD}">
      <dsp:nvSpPr>
        <dsp:cNvPr id="0" name=""/>
        <dsp:cNvSpPr/>
      </dsp:nvSpPr>
      <dsp:spPr>
        <a:xfrm>
          <a:off x="6557731" y="2248010"/>
          <a:ext cx="3957868" cy="153010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แพทย์ </a:t>
          </a:r>
          <a:r>
            <a:rPr lang="en-US" sz="2800" b="1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Neuro</a:t>
          </a:r>
          <a:r>
            <a:rPr lang="en-US" sz="2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th-TH" sz="2800" b="1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ศัลย์</a:t>
          </a:r>
          <a:endParaRPr lang="th-TH" sz="2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137347" y="2472088"/>
        <a:ext cx="2798636" cy="1081945"/>
      </dsp:txXfrm>
    </dsp:sp>
    <dsp:sp modelId="{79058422-71FE-4C19-A2F4-207A26AC4696}">
      <dsp:nvSpPr>
        <dsp:cNvPr id="0" name=""/>
        <dsp:cNvSpPr/>
      </dsp:nvSpPr>
      <dsp:spPr>
        <a:xfrm rot="16037433">
          <a:off x="4892709" y="1535947"/>
          <a:ext cx="512124" cy="520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 rot="10800000">
        <a:off x="4973159" y="1716727"/>
        <a:ext cx="358487" cy="312140"/>
      </dsp:txXfrm>
    </dsp:sp>
    <dsp:sp modelId="{B265689F-2505-4D44-9CF3-2CC20E0FC6D3}">
      <dsp:nvSpPr>
        <dsp:cNvPr id="0" name=""/>
        <dsp:cNvSpPr/>
      </dsp:nvSpPr>
      <dsp:spPr>
        <a:xfrm>
          <a:off x="3345016" y="393758"/>
          <a:ext cx="3530434" cy="117591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ผอ</a:t>
          </a:r>
          <a:r>
            <a:rPr lang="en-US" sz="2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r>
            <a:rPr lang="th-TH" sz="2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สนับสนุน</a:t>
          </a:r>
          <a:endParaRPr lang="th-TH" sz="2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62036" y="565966"/>
        <a:ext cx="2496394" cy="831497"/>
      </dsp:txXfrm>
    </dsp:sp>
    <dsp:sp modelId="{DF0540F2-4931-4BDC-B3F3-3A2DDE017C99}">
      <dsp:nvSpPr>
        <dsp:cNvPr id="0" name=""/>
        <dsp:cNvSpPr/>
      </dsp:nvSpPr>
      <dsp:spPr>
        <a:xfrm rot="16061352" flipH="1">
          <a:off x="4949520" y="3831546"/>
          <a:ext cx="442831" cy="520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 rot="10800000">
        <a:off x="5013266" y="3869223"/>
        <a:ext cx="309982" cy="312140"/>
      </dsp:txXfrm>
    </dsp:sp>
    <dsp:sp modelId="{69A185CE-1F45-44AA-9635-B0EDB6805079}">
      <dsp:nvSpPr>
        <dsp:cNvPr id="0" name=""/>
        <dsp:cNvSpPr/>
      </dsp:nvSpPr>
      <dsp:spPr>
        <a:xfrm>
          <a:off x="3031199" y="4295889"/>
          <a:ext cx="4167508" cy="1530101"/>
        </a:xfrm>
        <a:prstGeom prst="ellipse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กิจกรรมเชิง</a:t>
          </a:r>
          <a:r>
            <a:rPr lang="th-TH" sz="2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รุก</a:t>
          </a:r>
          <a:endParaRPr lang="th-TH" sz="2800" b="1" kern="1200" dirty="0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41516" y="4519967"/>
        <a:ext cx="2946874" cy="1081945"/>
      </dsp:txXfrm>
    </dsp:sp>
    <dsp:sp modelId="{E7FCC1EF-E15A-4CAB-85DF-1B95A192D995}">
      <dsp:nvSpPr>
        <dsp:cNvPr id="0" name=""/>
        <dsp:cNvSpPr/>
      </dsp:nvSpPr>
      <dsp:spPr>
        <a:xfrm rot="10801539">
          <a:off x="3624046" y="2652311"/>
          <a:ext cx="625449" cy="520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 rot="10800000">
        <a:off x="3780116" y="2756393"/>
        <a:ext cx="469379" cy="312140"/>
      </dsp:txXfrm>
    </dsp:sp>
    <dsp:sp modelId="{5771D215-4E1A-4761-8022-5978676BC793}">
      <dsp:nvSpPr>
        <dsp:cNvPr id="0" name=""/>
        <dsp:cNvSpPr/>
      </dsp:nvSpPr>
      <dsp:spPr>
        <a:xfrm>
          <a:off x="268908" y="2146476"/>
          <a:ext cx="3305754" cy="153010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TCN 5 </a:t>
          </a:r>
          <a:r>
            <a:rPr lang="th-TH" sz="2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คน</a:t>
          </a:r>
          <a:endParaRPr lang="th-TH" sz="2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3024" y="2370554"/>
        <a:ext cx="2337522" cy="1081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0E7DC-BE6B-4ACD-8AC4-136ECD6D1657}">
      <dsp:nvSpPr>
        <dsp:cNvPr id="0" name=""/>
        <dsp:cNvSpPr/>
      </dsp:nvSpPr>
      <dsp:spPr>
        <a:xfrm>
          <a:off x="-6126182" y="-937289"/>
          <a:ext cx="7292539" cy="7292539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C24EE-8571-44B1-B952-AD3DCA06D07F}">
      <dsp:nvSpPr>
        <dsp:cNvPr id="0" name=""/>
        <dsp:cNvSpPr/>
      </dsp:nvSpPr>
      <dsp:spPr>
        <a:xfrm>
          <a:off x="509652" y="270615"/>
          <a:ext cx="10624009" cy="813259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73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พบผู้ป่วยวัณโรครายใหม่และกลับเป็นซ้ำได้เพียง </a:t>
          </a:r>
          <a:r>
            <a:rPr lang="en-US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228</a:t>
          </a:r>
          <a:r>
            <a:rPr lang="th-TH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 ราย จากเป้าหมาย </a:t>
          </a:r>
          <a:r>
            <a:rPr lang="en-US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515</a:t>
          </a:r>
          <a:r>
            <a:rPr lang="th-TH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 ราย คิด </a:t>
          </a:r>
          <a:r>
            <a:rPr lang="en-US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TB Treatment Coverage</a:t>
          </a:r>
          <a:r>
            <a:rPr lang="th-TH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 ได้</a:t>
          </a:r>
          <a:r>
            <a:rPr lang="th-TH" sz="2400" b="1" kern="1200" dirty="0" smtClean="0">
              <a:solidFill>
                <a:schemeClr val="bg1"/>
              </a:solidFill>
              <a:latin typeface="Tahoma" pitchFamily="34" charset="0"/>
              <a:ea typeface="Arial Unicode MS" panose="020B0604020202020204" pitchFamily="34" charset="-128"/>
              <a:cs typeface="Tahoma" pitchFamily="34" charset="0"/>
            </a:rPr>
            <a:t>ร้อยละ </a:t>
          </a:r>
          <a:r>
            <a:rPr lang="en-US" sz="2400" b="1" kern="1200" dirty="0" smtClean="0">
              <a:solidFill>
                <a:schemeClr val="bg1"/>
              </a:solidFill>
              <a:latin typeface="Tahoma" pitchFamily="34" charset="0"/>
              <a:ea typeface="Arial Unicode MS" panose="020B0604020202020204" pitchFamily="34" charset="-128"/>
              <a:cs typeface="Tahoma" pitchFamily="34" charset="0"/>
            </a:rPr>
            <a:t>44.3</a:t>
          </a:r>
          <a:endParaRPr lang="th-TH" sz="2400" b="1" kern="12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509652" y="270615"/>
        <a:ext cx="10624009" cy="813259"/>
      </dsp:txXfrm>
    </dsp:sp>
    <dsp:sp modelId="{F4BF7902-F30C-419B-8001-0DFD2F28E9BE}">
      <dsp:nvSpPr>
        <dsp:cNvPr id="0" name=""/>
        <dsp:cNvSpPr/>
      </dsp:nvSpPr>
      <dsp:spPr>
        <a:xfrm>
          <a:off x="86238" y="253831"/>
          <a:ext cx="846827" cy="84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B3042-5485-4735-BDEE-8621095F9EB0}">
      <dsp:nvSpPr>
        <dsp:cNvPr id="0" name=""/>
        <dsp:cNvSpPr/>
      </dsp:nvSpPr>
      <dsp:spPr>
        <a:xfrm>
          <a:off x="995101" y="1354381"/>
          <a:ext cx="10138560" cy="677461"/>
        </a:xfrm>
        <a:prstGeom prst="rect">
          <a:avLst/>
        </a:prstGeom>
        <a:solidFill>
          <a:srgbClr val="0000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73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มีผู้ป่วยวัณโรคปอดรายใหม่ </a:t>
          </a:r>
          <a:r>
            <a:rPr lang="en-US" sz="22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(PA) </a:t>
          </a:r>
          <a:r>
            <a:rPr lang="th-TH" sz="22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ที่ขึ้นทะเบียนรักษา</a:t>
          </a:r>
          <a:r>
            <a:rPr lang="th-TH" sz="2200" b="1" kern="1200" dirty="0" err="1" smtClean="0">
              <a:latin typeface="Tahoma" panose="020B0604030504040204" pitchFamily="34" charset="0"/>
              <a:cs typeface="Tahoma" panose="020B0604030504040204" pitchFamily="34" charset="0"/>
            </a:rPr>
            <a:t>ไตรมาส</a:t>
          </a:r>
          <a:r>
            <a:rPr lang="th-TH" sz="22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  </a:t>
          </a:r>
          <a:r>
            <a:rPr lang="en-US" sz="22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1 (PA)</a:t>
          </a:r>
          <a:r>
            <a:rPr lang="th-TH" sz="22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60</a:t>
          </a:r>
          <a:r>
            <a:rPr lang="th-TH" sz="22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 ราย </a:t>
          </a:r>
          <a:endParaRPr lang="th-TH" sz="2200" b="1" kern="1200" dirty="0">
            <a:solidFill>
              <a:srgbClr val="FF0000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995101" y="1354381"/>
        <a:ext cx="10138560" cy="677461"/>
      </dsp:txXfrm>
    </dsp:sp>
    <dsp:sp modelId="{05CBE2CB-213D-4386-AF8A-D4A4F564CAB3}">
      <dsp:nvSpPr>
        <dsp:cNvPr id="0" name=""/>
        <dsp:cNvSpPr/>
      </dsp:nvSpPr>
      <dsp:spPr>
        <a:xfrm>
          <a:off x="571688" y="1269699"/>
          <a:ext cx="846827" cy="84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8911D-1C9F-4B44-BD9F-770357D4994E}">
      <dsp:nvSpPr>
        <dsp:cNvPr id="0" name=""/>
        <dsp:cNvSpPr/>
      </dsp:nvSpPr>
      <dsp:spPr>
        <a:xfrm>
          <a:off x="1144095" y="2370249"/>
          <a:ext cx="9989566" cy="677461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73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มีผู้ป่วยวัณโรคปอดรายใหม่ </a:t>
          </a:r>
          <a:r>
            <a:rPr lang="en-US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(PA) </a:t>
          </a:r>
          <a:r>
            <a:rPr lang="th-TH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ที่รักษาสำเร็จ </a:t>
          </a:r>
          <a:r>
            <a:rPr lang="en-US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50</a:t>
          </a:r>
          <a:r>
            <a:rPr lang="th-TH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 ราย (ร้อยละ </a:t>
          </a:r>
          <a:r>
            <a:rPr lang="en-US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83.3</a:t>
          </a:r>
          <a:r>
            <a:rPr lang="th-TH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) </a:t>
          </a:r>
          <a:endParaRPr lang="th-TH" sz="2300" b="1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1144095" y="2370249"/>
        <a:ext cx="9989566" cy="677461"/>
      </dsp:txXfrm>
    </dsp:sp>
    <dsp:sp modelId="{7D230F45-D727-4FB7-B389-EB35C77B3DE8}">
      <dsp:nvSpPr>
        <dsp:cNvPr id="0" name=""/>
        <dsp:cNvSpPr/>
      </dsp:nvSpPr>
      <dsp:spPr>
        <a:xfrm>
          <a:off x="720682" y="2285566"/>
          <a:ext cx="846827" cy="84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350AD-CEA3-43B5-A8AD-003876E7CC10}">
      <dsp:nvSpPr>
        <dsp:cNvPr id="0" name=""/>
        <dsp:cNvSpPr/>
      </dsp:nvSpPr>
      <dsp:spPr>
        <a:xfrm>
          <a:off x="995101" y="3386117"/>
          <a:ext cx="10138560" cy="6774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73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ผู้ป่วยวัณโรคปอดรายใหม่ </a:t>
          </a:r>
          <a:r>
            <a:rPr lang="en-US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(PA) </a:t>
          </a:r>
          <a:r>
            <a:rPr lang="th-TH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อยู่ระหว่างรักษา </a:t>
          </a:r>
          <a:r>
            <a:rPr lang="en-US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5</a:t>
          </a:r>
          <a:r>
            <a:rPr lang="th-TH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 ราย (ร้อยละ </a:t>
          </a:r>
          <a:r>
            <a:rPr lang="en-US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8.3</a:t>
          </a:r>
          <a:r>
            <a:rPr lang="th-TH" sz="23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)</a:t>
          </a:r>
          <a:endParaRPr lang="th-TH" sz="2300" b="1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995101" y="3386117"/>
        <a:ext cx="10138560" cy="677461"/>
      </dsp:txXfrm>
    </dsp:sp>
    <dsp:sp modelId="{8942342F-3D5D-4A5C-AAF1-3B7C01EA5D18}">
      <dsp:nvSpPr>
        <dsp:cNvPr id="0" name=""/>
        <dsp:cNvSpPr/>
      </dsp:nvSpPr>
      <dsp:spPr>
        <a:xfrm>
          <a:off x="571688" y="3301434"/>
          <a:ext cx="846827" cy="84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8D7F5-936B-4229-88B3-ECE618B133F3}">
      <dsp:nvSpPr>
        <dsp:cNvPr id="0" name=""/>
        <dsp:cNvSpPr/>
      </dsp:nvSpPr>
      <dsp:spPr>
        <a:xfrm>
          <a:off x="509652" y="4401984"/>
          <a:ext cx="10624009" cy="677461"/>
        </a:xfrm>
        <a:prstGeom prst="rect">
          <a:avLst/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73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ผู้ป่วยวัณโรคปอดรายใหม่ </a:t>
          </a:r>
          <a:r>
            <a:rPr lang="en-US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(PA) </a:t>
          </a:r>
          <a:r>
            <a:rPr lang="th-TH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เสียชีวิตแล้ว </a:t>
          </a:r>
          <a:r>
            <a:rPr lang="en-US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4</a:t>
          </a:r>
          <a:r>
            <a:rPr lang="th-TH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 ราย (ร้อยละ </a:t>
          </a:r>
          <a:r>
            <a:rPr lang="en-US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6.7</a:t>
          </a:r>
          <a:r>
            <a:rPr lang="th-TH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)</a:t>
          </a:r>
          <a:r>
            <a:rPr lang="en-US" sz="24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endParaRPr lang="th-TH" sz="2400" b="1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509652" y="4401984"/>
        <a:ext cx="10624009" cy="677461"/>
      </dsp:txXfrm>
    </dsp:sp>
    <dsp:sp modelId="{D9B1ED8C-A419-4D4A-9DCB-163845F63499}">
      <dsp:nvSpPr>
        <dsp:cNvPr id="0" name=""/>
        <dsp:cNvSpPr/>
      </dsp:nvSpPr>
      <dsp:spPr>
        <a:xfrm>
          <a:off x="86238" y="4317302"/>
          <a:ext cx="846827" cy="846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461BB-C56E-4E8D-BE51-15E0B4A4DF94}">
      <dsp:nvSpPr>
        <dsp:cNvPr id="0" name=""/>
        <dsp:cNvSpPr/>
      </dsp:nvSpPr>
      <dsp:spPr>
        <a:xfrm rot="10800000">
          <a:off x="415147" y="0"/>
          <a:ext cx="11308603" cy="1969782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25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400" b="1" u="sng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การรับรองคุณภาพสถานพยาบาล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400" kern="1200" spc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</a:t>
          </a:r>
          <a:r>
            <a:rPr lang="th-TH" sz="2400" kern="1200" spc="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1.1 </a:t>
          </a:r>
          <a:r>
            <a:rPr lang="th-TH" sz="2400" kern="12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สถานพยาบาลที่ผ่านการรับรอง (</a:t>
          </a:r>
          <a:r>
            <a:rPr lang="en-US" sz="2400" kern="12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</a:t>
          </a:r>
          <a:r>
            <a:rPr lang="th-TH" sz="2400" kern="12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 </a:t>
          </a:r>
          <a:r>
            <a:rPr lang="en-US" sz="2400" kern="12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r>
            <a:rPr lang="th-TH" sz="2400" kern="12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แห่งคือ รพ.หนองฉาง , ลานสัก , </a:t>
          </a:r>
          <a:r>
            <a:rPr lang="th-TH" sz="2400" kern="12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บ้านไร่ </a:t>
          </a:r>
          <a:r>
            <a:rPr lang="th-TH" sz="2400" kern="1200" spc="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และ </a:t>
          </a:r>
          <a:r>
            <a:rPr lang="th-TH" sz="2400" kern="12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ทัพทัน และขาดอายุการรับรอง </a:t>
          </a:r>
          <a:r>
            <a:rPr lang="en-US" sz="2400" kern="12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th-TH" sz="2400" kern="12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แห่งคือ รพ.อุทัยธานี</a:t>
          </a:r>
          <a:r>
            <a:rPr lang="th-TH" sz="2400" b="1" kern="12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, </a:t>
          </a:r>
          <a:r>
            <a:rPr lang="th-TH" sz="2400" kern="1200" spc="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สว่างอารมณ์และ </a:t>
          </a:r>
          <a:r>
            <a:rPr lang="th-TH" sz="2400" kern="1200" spc="0" baseline="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ห้วยคต</a:t>
          </a:r>
          <a:endParaRPr lang="th-TH" sz="2400" kern="1200" spc="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400" kern="1200" spc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1.2 </a:t>
          </a:r>
          <a:r>
            <a:rPr lang="th-TH" sz="2400" kern="12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ยังไม่ได้ขึ้นทะเบียนกระบวนการรับรองคุณภาพ </a:t>
          </a:r>
          <a:r>
            <a:rPr lang="en-US" sz="2400" kern="12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th-TH" sz="2400" kern="12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แห่งคือ (รพ.หนองขา</a:t>
          </a:r>
          <a:r>
            <a:rPr lang="th-TH" sz="2400" kern="1200" spc="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หย่าง</a:t>
          </a:r>
          <a:r>
            <a:rPr lang="th-TH" sz="2400" kern="1200" spc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th-TH" sz="2400" kern="1200" spc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907592" y="0"/>
        <a:ext cx="10816158" cy="1969782"/>
      </dsp:txXfrm>
    </dsp:sp>
    <dsp:sp modelId="{FB65ADBA-DA73-4C32-96CD-AF639C0F3A10}">
      <dsp:nvSpPr>
        <dsp:cNvPr id="0" name=""/>
        <dsp:cNvSpPr/>
      </dsp:nvSpPr>
      <dsp:spPr>
        <a:xfrm>
          <a:off x="0" y="380141"/>
          <a:ext cx="1025971" cy="1025971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59B49-C98E-4A01-8C0A-196D8A04D589}">
      <dsp:nvSpPr>
        <dsp:cNvPr id="0" name=""/>
        <dsp:cNvSpPr/>
      </dsp:nvSpPr>
      <dsp:spPr>
        <a:xfrm rot="10800000">
          <a:off x="488121" y="2139659"/>
          <a:ext cx="11235629" cy="1259995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25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ดำเนินงาน</a:t>
          </a:r>
          <a:r>
            <a:rPr lang="th-TH" sz="2400" b="1" u="sng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บริการลดอันตรายจากยาเสพติด (</a:t>
          </a:r>
          <a:r>
            <a:rPr lang="en-US" sz="2400" b="1" u="sng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HARM Reduction</a:t>
          </a:r>
          <a:r>
            <a:rPr lang="th-TH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th-TH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มี </a:t>
          </a:r>
          <a:r>
            <a:rPr lang="th-TH" sz="2400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คกก</a:t>
          </a:r>
          <a:r>
            <a:rPr lang="th-TH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บริหาร / จัดตั้ง </a:t>
          </a:r>
          <a:r>
            <a:rPr lang="en-US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Harm Reduction Unit 1 </a:t>
          </a:r>
          <a:r>
            <a:rPr lang="th-TH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แห่ง (รพ.อุทัยธานี) / จัดบริการในชุดบริการ </a:t>
          </a:r>
          <a:r>
            <a:rPr lang="en-US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Harm Reduction </a:t>
          </a:r>
          <a:r>
            <a:rPr lang="th-TH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ครอบคลุม รพ. </a:t>
          </a:r>
          <a:r>
            <a:rPr lang="en-US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  <a:r>
            <a:rPr lang="th-TH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แห่ง</a:t>
          </a:r>
          <a:endParaRPr lang="en-US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803120" y="2139659"/>
        <a:ext cx="10920630" cy="1259995"/>
      </dsp:txXfrm>
    </dsp:sp>
    <dsp:sp modelId="{CAB9C1FA-871D-4FF9-817D-E3A1D4B07FF2}">
      <dsp:nvSpPr>
        <dsp:cNvPr id="0" name=""/>
        <dsp:cNvSpPr/>
      </dsp:nvSpPr>
      <dsp:spPr>
        <a:xfrm>
          <a:off x="70770" y="2274205"/>
          <a:ext cx="1025971" cy="102597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4F10B-A133-4C19-AF97-F547BCCD19D0}">
      <dsp:nvSpPr>
        <dsp:cNvPr id="0" name=""/>
        <dsp:cNvSpPr/>
      </dsp:nvSpPr>
      <dsp:spPr>
        <a:xfrm rot="10800000">
          <a:off x="441109" y="3610920"/>
          <a:ext cx="11282641" cy="1418784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25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u="sng" kern="1200" spc="-5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การบำบัดรักษาและฟื้นฟูผู้ป่วยยาเสพติดโดยการมีส่วนร่วมของขุมชน (</a:t>
          </a:r>
          <a:r>
            <a:rPr lang="en-US" sz="2400" b="1" u="sng" kern="1200" spc="-50" baseline="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CBTx</a:t>
          </a:r>
          <a:r>
            <a:rPr lang="en-US" sz="2400" b="1" u="sng" kern="1200" spc="-5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r>
            <a:rPr lang="th-TH" sz="2400" b="1" u="sng" kern="1200" spc="-50" baseline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</a:t>
          </a:r>
          <a:endParaRPr lang="th-TH" sz="2400" b="1" u="sng" kern="1200" spc="-50" baseline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ดำเนินการร่วมกับ </a:t>
          </a:r>
          <a:r>
            <a:rPr lang="th-TH" sz="2400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ศอ.ปสจ</a:t>
          </a:r>
          <a:r>
            <a:rPr lang="th-TH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.โดยมีพื้นที่ดำเนินการทุกอำเภอ / ผลดำเนินการได้จำนวน </a:t>
          </a:r>
          <a:r>
            <a:rPr lang="en-US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49 </a:t>
          </a:r>
          <a:r>
            <a:rPr lang="th-TH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คน คิดเป็นร้อยละ </a:t>
          </a:r>
          <a:r>
            <a:rPr lang="en-US" sz="24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98</a:t>
          </a:r>
          <a:endParaRPr lang="en-US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795805" y="3610920"/>
        <a:ext cx="10927945" cy="1418784"/>
      </dsp:txXfrm>
    </dsp:sp>
    <dsp:sp modelId="{3C9A3581-834D-42FC-A0BC-6A2579636832}">
      <dsp:nvSpPr>
        <dsp:cNvPr id="0" name=""/>
        <dsp:cNvSpPr/>
      </dsp:nvSpPr>
      <dsp:spPr>
        <a:xfrm>
          <a:off x="70770" y="3777820"/>
          <a:ext cx="1025971" cy="102597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0.52673</cdr:x>
      <cdr:y>0.41312</cdr:y>
    </cdr:from>
    <cdr:to>
      <cdr:x>0.6688</cdr:x>
      <cdr:y>0.56041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9475" y="905125"/>
          <a:ext cx="1496817" cy="322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th-TH" sz="12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en-US" sz="12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rPr>
            <a:t>96</a:t>
          </a:r>
          <a:r>
            <a:rPr lang="th-TH" sz="12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rPr>
            <a:t>/1,063,964)</a:t>
          </a:r>
        </a:p>
      </cdr:txBody>
    </cdr:sp>
  </cdr:relSizeAnchor>
  <cdr:relSizeAnchor xmlns:cdr="http://schemas.openxmlformats.org/drawingml/2006/chartDrawing">
    <cdr:from>
      <cdr:x>0.05855</cdr:x>
      <cdr:y>0.40932</cdr:y>
    </cdr:from>
    <cdr:to>
      <cdr:x>0.18157</cdr:x>
      <cdr:y>0.53761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16839" y="896782"/>
          <a:ext cx="1296111" cy="281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en-US" sz="12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rPr>
            <a:t>24</a:t>
          </a:r>
          <a:r>
            <a:rPr lang="th-TH" sz="12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rPr>
            <a:t>/32</a:t>
          </a:r>
          <a:r>
            <a:rPr lang="en-US" sz="12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rPr>
            <a:t>3,872)</a:t>
          </a:r>
          <a:endParaRPr lang="th-TH" sz="1200" b="1" dirty="0">
            <a:solidFill>
              <a:srgbClr val="000099"/>
            </a:solidFill>
            <a:latin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0.22044</cdr:x>
      <cdr:y>0.19153</cdr:y>
    </cdr:from>
    <cdr:to>
      <cdr:x>0.34753</cdr:x>
      <cdr:y>0.3295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22475" y="419631"/>
          <a:ext cx="1338992" cy="302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en-US" sz="12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rPr>
            <a:t>104</a:t>
          </a:r>
          <a:r>
            <a:rPr lang="th-TH" sz="12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rPr>
            <a:t>/541,004)</a:t>
          </a:r>
        </a:p>
      </cdr:txBody>
    </cdr:sp>
  </cdr:relSizeAnchor>
  <cdr:relSizeAnchor xmlns:cdr="http://schemas.openxmlformats.org/drawingml/2006/chartDrawing">
    <cdr:from>
      <cdr:x>0.37699</cdr:x>
      <cdr:y>0.15954</cdr:y>
    </cdr:from>
    <cdr:to>
      <cdr:x>0.49542</cdr:x>
      <cdr:y>0.32856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71919" y="349535"/>
          <a:ext cx="1247751" cy="370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>
              <a:solidFill>
                <a:srgbClr val="000099"/>
              </a:solidFill>
              <a:effectLst/>
              <a:latin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en-US" sz="1200" b="1" dirty="0">
              <a:ln w="0"/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65</a:t>
          </a:r>
          <a:r>
            <a:rPr lang="en-US" sz="1200" b="1" dirty="0">
              <a:ln w="0"/>
              <a:solidFill>
                <a:srgbClr val="000099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/325,387</a:t>
          </a:r>
          <a:r>
            <a:rPr lang="th-TH" sz="1200" b="1" dirty="0">
              <a:solidFill>
                <a:srgbClr val="000099"/>
              </a:solidFill>
              <a:effectLst/>
              <a:latin typeface="Tahoma" panose="020B0604030504040204" pitchFamily="34" charset="0"/>
              <a:cs typeface="Tahoma" panose="020B0604030504040204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0.68175</cdr:x>
      <cdr:y>0.22437</cdr:y>
    </cdr:from>
    <cdr:to>
      <cdr:x>0.82297</cdr:x>
      <cdr:y>0.42862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5AB92C2-A10A-40BD-8D5D-F21C913CD7DB}"/>
            </a:ext>
          </a:extLst>
        </cdr:cNvPr>
        <cdr:cNvSpPr txBox="1"/>
      </cdr:nvSpPr>
      <cdr:spPr>
        <a:xfrm xmlns:a="http://schemas.openxmlformats.org/drawingml/2006/main">
          <a:off x="7182760" y="491573"/>
          <a:ext cx="1487862" cy="447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en-US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rPr>
            <a:t>111</a:t>
          </a:r>
          <a:r>
            <a:rPr lang="th-TH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rPr>
            <a:t>/</a:t>
          </a:r>
          <a:r>
            <a:rPr lang="en-US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rPr>
            <a:t>726,239</a:t>
          </a:r>
          <a:r>
            <a:rPr lang="th-TH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0.04934</cdr:x>
      <cdr:y>0.23603</cdr:y>
    </cdr:from>
    <cdr:to>
      <cdr:x>0.19056</cdr:x>
      <cdr:y>1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="" xmlns:a16="http://schemas.microsoft.com/office/drawing/2014/main" id="{42318ABF-1378-4B8D-9942-432FFD672086}"/>
            </a:ext>
          </a:extLst>
        </cdr:cNvPr>
        <cdr:cNvSpPr/>
      </cdr:nvSpPr>
      <cdr:spPr>
        <a:xfrm xmlns:a="http://schemas.openxmlformats.org/drawingml/2006/main">
          <a:off x="519835" y="517126"/>
          <a:ext cx="1487908" cy="16737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0.05257</cdr:x>
      <cdr:y>0.66719</cdr:y>
    </cdr:from>
    <cdr:to>
      <cdr:x>0.99311</cdr:x>
      <cdr:y>0.67033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="" xmlns:a16="http://schemas.microsoft.com/office/drawing/2014/main" id="{CC7A7705-2AE5-48A8-8C94-580B3E39884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9242" y="3414462"/>
          <a:ext cx="9468000" cy="1606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0.31671</cdr:x>
      <cdr:y>0.12482</cdr:y>
    </cdr:from>
    <cdr:to>
      <cdr:x>0.43044</cdr:x>
      <cdr:y>0.46979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xmlns="" id="{7EA2B477-0F13-444C-A0AA-ACBD11814845}"/>
            </a:ext>
          </a:extLst>
        </cdr:cNvPr>
        <cdr:cNvSpPr/>
      </cdr:nvSpPr>
      <cdr:spPr>
        <a:xfrm xmlns:a="http://schemas.openxmlformats.org/drawingml/2006/main">
          <a:off x="3709257" y="253359"/>
          <a:ext cx="1331980" cy="70023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MIS </a:t>
          </a:r>
          <a:r>
            <a:rPr lang="th-TH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รพ</a:t>
          </a:r>
          <a:r>
            <a:rPr lang="en-US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r>
            <a:rPr lang="th-TH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พิจิตร</a:t>
          </a:r>
          <a:endParaRPr lang="en-US" sz="12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HDC =12.20</a:t>
          </a:r>
        </a:p>
        <a:p xmlns:a="http://schemas.openxmlformats.org/drawingml/2006/main">
          <a:r>
            <a:rPr lang="th-TH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en-US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85/697</a:t>
          </a:r>
          <a:r>
            <a:rPr lang="th-TH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en-US" sz="12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0.05726</cdr:x>
      <cdr:y>0.40942</cdr:y>
    </cdr:from>
    <cdr:to>
      <cdr:x>0.12259</cdr:x>
      <cdr:y>0.51087</cdr:y>
    </cdr:to>
    <cdr:sp macro="" textlink="">
      <cdr:nvSpPr>
        <cdr:cNvPr id="2" name="สี่เหลี่ยมผืนผ้า 1"/>
        <cdr:cNvSpPr/>
      </cdr:nvSpPr>
      <cdr:spPr>
        <a:xfrm xmlns:a="http://schemas.openxmlformats.org/drawingml/2006/main">
          <a:off x="670648" y="831069"/>
          <a:ext cx="765095" cy="2059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1/1,1079</a:t>
          </a:r>
          <a:endParaRPr lang="th-TH" sz="1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0.60359</cdr:x>
      <cdr:y>0.625</cdr:y>
    </cdr:from>
    <cdr:to>
      <cdr:x>0.60359</cdr:x>
      <cdr:y>0.74769</cdr:y>
    </cdr:to>
    <cdr:cxnSp macro="">
      <cdr:nvCxnSpPr>
        <cdr:cNvPr id="14" name="ลูกศรเชื่อมต่อแบบตรง 13">
          <a:extLst xmlns:a="http://schemas.openxmlformats.org/drawingml/2006/main">
            <a:ext uri="{FF2B5EF4-FFF2-40B4-BE49-F238E27FC236}">
              <a16:creationId xmlns:a16="http://schemas.microsoft.com/office/drawing/2014/main" xmlns="" id="{03904210-5E16-4DC1-A90C-78BAFD8E693F}"/>
            </a:ext>
          </a:extLst>
        </cdr:cNvPr>
        <cdr:cNvCxnSpPr/>
      </cdr:nvCxnSpPr>
      <cdr:spPr>
        <a:xfrm xmlns:a="http://schemas.openxmlformats.org/drawingml/2006/main">
          <a:off x="7069143" y="1268658"/>
          <a:ext cx="0" cy="2490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0.64899</cdr:x>
      <cdr:y>0.27706</cdr:y>
    </cdr:from>
    <cdr:to>
      <cdr:x>0.71909</cdr:x>
      <cdr:y>0.42249</cdr:y>
    </cdr:to>
    <cdr:sp macro="" textlink="">
      <cdr:nvSpPr>
        <cdr:cNvPr id="18" name="สี่เหลี่ยมผืนผ้า 17"/>
        <cdr:cNvSpPr/>
      </cdr:nvSpPr>
      <cdr:spPr>
        <a:xfrm xmlns:a="http://schemas.openxmlformats.org/drawingml/2006/main">
          <a:off x="7600804" y="562391"/>
          <a:ext cx="821031" cy="2952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0/869</a:t>
          </a:r>
          <a:endParaRPr lang="th-TH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0.48219</cdr:x>
      <cdr:y>0.52071</cdr:y>
    </cdr:from>
    <cdr:to>
      <cdr:x>0.48219</cdr:x>
      <cdr:y>0.63148</cdr:y>
    </cdr:to>
    <cdr:cxnSp macro="">
      <cdr:nvCxnSpPr>
        <cdr:cNvPr id="34" name="ลูกศรเชื่อมต่อแบบตรง 33">
          <a:extLst xmlns:a="http://schemas.openxmlformats.org/drawingml/2006/main">
            <a:ext uri="{FF2B5EF4-FFF2-40B4-BE49-F238E27FC236}">
              <a16:creationId xmlns:a16="http://schemas.microsoft.com/office/drawing/2014/main" xmlns="" id="{890C6EE5-08E8-4FDA-8429-F5FCB9011D8F}"/>
            </a:ext>
          </a:extLst>
        </cdr:cNvPr>
        <cdr:cNvCxnSpPr/>
      </cdr:nvCxnSpPr>
      <cdr:spPr>
        <a:xfrm xmlns:a="http://schemas.openxmlformats.org/drawingml/2006/main">
          <a:off x="5647245" y="1056964"/>
          <a:ext cx="0" cy="22484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0.20961</cdr:x>
      <cdr:y>0.12088</cdr:y>
    </cdr:from>
    <cdr:to>
      <cdr:x>0.20961</cdr:x>
      <cdr:y>0.5598</cdr:y>
    </cdr:to>
    <cdr:cxnSp macro="">
      <cdr:nvCxnSpPr>
        <cdr:cNvPr id="12" name="ลูกศรเชื่อมต่อแบบตรง 11">
          <a:extLst xmlns:a="http://schemas.openxmlformats.org/drawingml/2006/main">
            <a:ext uri="{FF2B5EF4-FFF2-40B4-BE49-F238E27FC236}">
              <a16:creationId xmlns:a16="http://schemas.microsoft.com/office/drawing/2014/main" xmlns="" id="{FDA1AE28-4BA2-41D3-8824-E16C542BCE71}"/>
            </a:ext>
          </a:extLst>
        </cdr:cNvPr>
        <cdr:cNvCxnSpPr/>
      </cdr:nvCxnSpPr>
      <cdr:spPr>
        <a:xfrm xmlns:a="http://schemas.openxmlformats.org/drawingml/2006/main">
          <a:off x="2454911" y="245366"/>
          <a:ext cx="0" cy="8909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0.19301</cdr:y>
    </cdr:from>
    <cdr:to>
      <cdr:x>0.55798</cdr:x>
      <cdr:y>0.32827</cdr:y>
    </cdr:to>
    <cdr:sp macro="" textlink="">
      <cdr:nvSpPr>
        <cdr:cNvPr id="9" name="สี่เหลี่ยมผืนผ้า 8"/>
        <cdr:cNvSpPr/>
      </cdr:nvSpPr>
      <cdr:spPr>
        <a:xfrm xmlns:a="http://schemas.openxmlformats.org/drawingml/2006/main">
          <a:off x="5855889" y="391781"/>
          <a:ext cx="679049" cy="27455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lvl="0">
            <a:defRPr lang="th-TH"/>
          </a:defPPr>
          <a:lvl1pPr marL="0" lv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lvl="1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lvl="2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lvl="3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lvl="4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lvl="5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lvl="6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lvl="7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lvl="8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1/1,037</a:t>
          </a:r>
          <a:endParaRPr lang="th-TH" sz="1100" dirty="0">
            <a:solidFill>
              <a:prstClr val="black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0.52991</cdr:x>
      <cdr:y>0.32454</cdr:y>
    </cdr:from>
    <cdr:to>
      <cdr:x>0.52991</cdr:x>
      <cdr:y>0.55588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xmlns="" id="{85B71DE1-A3ED-42C7-A9BA-CF6EB7AF72A6}"/>
            </a:ext>
          </a:extLst>
        </cdr:cNvPr>
        <cdr:cNvCxnSpPr/>
      </cdr:nvCxnSpPr>
      <cdr:spPr>
        <a:xfrm xmlns:a="http://schemas.openxmlformats.org/drawingml/2006/main">
          <a:off x="6206167" y="658765"/>
          <a:ext cx="0" cy="46958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0.03977</cdr:x>
      <cdr:y>0.52562</cdr:y>
    </cdr:from>
    <cdr:to>
      <cdr:x>0.09761</cdr:x>
      <cdr:y>0.66831</cdr:y>
    </cdr:to>
    <cdr:sp macro="" textlink="">
      <cdr:nvSpPr>
        <cdr:cNvPr id="10" name="สี่เหลี่ยมผืนผ้า 9"/>
        <cdr:cNvSpPr/>
      </cdr:nvSpPr>
      <cdr:spPr>
        <a:xfrm xmlns:a="http://schemas.openxmlformats.org/drawingml/2006/main">
          <a:off x="465756" y="1066923"/>
          <a:ext cx="677409" cy="2896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0/1,056</a:t>
          </a:r>
          <a:endParaRPr lang="th-TH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0.11901</cdr:x>
      <cdr:y>0.11566</cdr:y>
    </cdr:from>
    <cdr:to>
      <cdr:x>0.17359</cdr:x>
      <cdr:y>0.22454</cdr:y>
    </cdr:to>
    <cdr:sp macro="" textlink="">
      <cdr:nvSpPr>
        <cdr:cNvPr id="11" name="สี่เหลี่ยมผืนผ้า 10"/>
        <cdr:cNvSpPr/>
      </cdr:nvSpPr>
      <cdr:spPr>
        <a:xfrm xmlns:a="http://schemas.openxmlformats.org/drawingml/2006/main">
          <a:off x="1393846" y="234775"/>
          <a:ext cx="639228" cy="2210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4/753</a:t>
          </a:r>
          <a:endParaRPr lang="th-TH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0.5879</cdr:x>
      <cdr:y>0.45835</cdr:y>
    </cdr:from>
    <cdr:to>
      <cdr:x>0.61821</cdr:x>
      <cdr:y>0.56634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1F11B5E2-66B2-4DE0-9CFA-07EE7B0B166E}"/>
            </a:ext>
          </a:extLst>
        </cdr:cNvPr>
        <cdr:cNvSpPr txBox="1"/>
      </cdr:nvSpPr>
      <cdr:spPr>
        <a:xfrm xmlns:a="http://schemas.openxmlformats.org/drawingml/2006/main">
          <a:off x="6885347" y="930385"/>
          <a:ext cx="354966" cy="219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0.5903</cdr:x>
      <cdr:y>0.42168</cdr:y>
    </cdr:from>
    <cdr:to>
      <cdr:x>0.62838</cdr:x>
      <cdr:y>0.52507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0346FEFB-2B2C-4C96-9CC6-8EC1B2F10EDE}"/>
            </a:ext>
          </a:extLst>
        </cdr:cNvPr>
        <cdr:cNvSpPr txBox="1"/>
      </cdr:nvSpPr>
      <cdr:spPr>
        <a:xfrm xmlns:a="http://schemas.openxmlformats.org/drawingml/2006/main">
          <a:off x="6913484" y="855954"/>
          <a:ext cx="445989" cy="209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0.56432</cdr:x>
      <cdr:y>0.47579</cdr:y>
    </cdr:from>
    <cdr:to>
      <cdr:x>0.59745</cdr:x>
      <cdr:y>0.59885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9D462799-7B73-4BE9-B24C-BCE5C2BC21C7}"/>
            </a:ext>
          </a:extLst>
        </cdr:cNvPr>
        <cdr:cNvSpPr txBox="1"/>
      </cdr:nvSpPr>
      <cdr:spPr>
        <a:xfrm xmlns:a="http://schemas.openxmlformats.org/drawingml/2006/main">
          <a:off x="6609165" y="965779"/>
          <a:ext cx="388006" cy="249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0.59631</cdr:x>
      <cdr:y>0.548</cdr:y>
    </cdr:from>
    <cdr:to>
      <cdr:x>0.64626</cdr:x>
      <cdr:y>0.64472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657DE0EE-A5A4-40F0-A6C7-5FD4638E9028}"/>
            </a:ext>
          </a:extLst>
        </cdr:cNvPr>
        <cdr:cNvSpPr txBox="1"/>
      </cdr:nvSpPr>
      <cdr:spPr>
        <a:xfrm xmlns:a="http://schemas.openxmlformats.org/drawingml/2006/main">
          <a:off x="6983822" y="1112355"/>
          <a:ext cx="585080" cy="196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0.55755</cdr:x>
      <cdr:y>0.49027</cdr:y>
    </cdr:from>
    <cdr:to>
      <cdr:x>0.62157</cdr:x>
      <cdr:y>0.625</cdr:y>
    </cdr:to>
    <cdr:sp macro="" textlink="">
      <cdr:nvSpPr>
        <cdr:cNvPr id="16" name="Rectangle 15">
          <a:extLst xmlns:a="http://schemas.openxmlformats.org/drawingml/2006/main">
            <a:ext uri="{FF2B5EF4-FFF2-40B4-BE49-F238E27FC236}">
              <a16:creationId xmlns:a16="http://schemas.microsoft.com/office/drawing/2014/main" xmlns="" id="{BF354CAD-6857-47DB-B260-9F51F5E7B45A}"/>
            </a:ext>
          </a:extLst>
        </cdr:cNvPr>
        <cdr:cNvSpPr/>
      </cdr:nvSpPr>
      <cdr:spPr>
        <a:xfrm xmlns:a="http://schemas.openxmlformats.org/drawingml/2006/main">
          <a:off x="6529858" y="995177"/>
          <a:ext cx="749854" cy="27347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tx1"/>
              </a:solidFill>
            </a:rPr>
            <a:t>0/1,168</a:t>
          </a:r>
        </a:p>
      </cdr:txBody>
    </cdr:sp>
  </cdr:relSizeAnchor>
  <cdr:relSizeAnchor xmlns:cdr="http://schemas.openxmlformats.org/drawingml/2006/chartDrawing">
    <cdr:from>
      <cdr:x>0.58384</cdr:x>
      <cdr:y>0.31727</cdr:y>
    </cdr:from>
    <cdr:to>
      <cdr:x>0.64562</cdr:x>
      <cdr:y>0.44021</cdr:y>
    </cdr:to>
    <cdr:sp macro="" textlink="">
      <cdr:nvSpPr>
        <cdr:cNvPr id="17" name="Rectangle 16">
          <a:extLst xmlns:a="http://schemas.openxmlformats.org/drawingml/2006/main">
            <a:ext uri="{FF2B5EF4-FFF2-40B4-BE49-F238E27FC236}">
              <a16:creationId xmlns:a16="http://schemas.microsoft.com/office/drawing/2014/main" xmlns="" id="{4DB1608D-8399-495B-857E-914519BDC8B1}"/>
            </a:ext>
          </a:extLst>
        </cdr:cNvPr>
        <cdr:cNvSpPr/>
      </cdr:nvSpPr>
      <cdr:spPr>
        <a:xfrm xmlns:a="http://schemas.openxmlformats.org/drawingml/2006/main">
          <a:off x="6837807" y="644003"/>
          <a:ext cx="723595" cy="2495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tx1"/>
              </a:solidFill>
            </a:rPr>
            <a:t>0/1,152</a:t>
          </a:r>
        </a:p>
      </cdr:txBody>
    </cdr:sp>
  </cdr:relSizeAnchor>
  <cdr:relSizeAnchor xmlns:cdr="http://schemas.openxmlformats.org/drawingml/2006/chartDrawing">
    <cdr:from>
      <cdr:x>0.48974</cdr:x>
      <cdr:y>0.56293</cdr:y>
    </cdr:from>
    <cdr:to>
      <cdr:x>0.54026</cdr:x>
      <cdr:y>0.64828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5735703" y="1142658"/>
          <a:ext cx="591696" cy="17324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/>
            <a:t>0</a:t>
          </a:r>
          <a:r>
            <a:rPr lang="th-TH" dirty="0" smtClean="0"/>
            <a:t>/</a:t>
          </a:r>
          <a:r>
            <a:rPr lang="en-US" dirty="0" smtClean="0"/>
            <a:t>1504</a:t>
          </a:r>
          <a:endParaRPr lang="th-TH" dirty="0"/>
        </a:p>
      </cdr:txBody>
    </cdr:sp>
  </cdr:relSizeAnchor>
  <cdr:relSizeAnchor xmlns:cdr="http://schemas.openxmlformats.org/drawingml/2006/chartDrawing">
    <cdr:from>
      <cdr:x>0.63114</cdr:x>
      <cdr:y>0.44021</cdr:y>
    </cdr:from>
    <cdr:to>
      <cdr:x>0.63114</cdr:x>
      <cdr:y>0.71847</cdr:y>
    </cdr:to>
    <cdr:cxnSp macro="">
      <cdr:nvCxnSpPr>
        <cdr:cNvPr id="20" name="Straight Arrow Connector 19">
          <a:extLst xmlns:a="http://schemas.openxmlformats.org/drawingml/2006/main">
            <a:ext uri="{FF2B5EF4-FFF2-40B4-BE49-F238E27FC236}">
              <a16:creationId xmlns:a16="http://schemas.microsoft.com/office/drawing/2014/main" xmlns="" id="{98338746-B17C-4CF0-AECA-08C0172A74F3}"/>
            </a:ext>
          </a:extLst>
        </cdr:cNvPr>
        <cdr:cNvCxnSpPr/>
      </cdr:nvCxnSpPr>
      <cdr:spPr>
        <a:xfrm xmlns:a="http://schemas.openxmlformats.org/drawingml/2006/main">
          <a:off x="7391785" y="893558"/>
          <a:ext cx="0" cy="5648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0.50851</cdr:x>
      <cdr:y>0.67265</cdr:y>
    </cdr:from>
    <cdr:to>
      <cdr:x>0.50851</cdr:x>
      <cdr:y>0.74639</cdr:y>
    </cdr:to>
    <cdr:cxnSp macro="">
      <cdr:nvCxnSpPr>
        <cdr:cNvPr id="23" name="Straight Arrow Connector 22"/>
        <cdr:cNvCxnSpPr/>
      </cdr:nvCxnSpPr>
      <cdr:spPr>
        <a:xfrm xmlns:a="http://schemas.openxmlformats.org/drawingml/2006/main">
          <a:off x="5955559" y="1365368"/>
          <a:ext cx="1" cy="1496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0.24478</cdr:x>
      <cdr:y>0.41948</cdr:y>
    </cdr:from>
    <cdr:to>
      <cdr:x>0.30603</cdr:x>
      <cdr:y>0.52005</cdr:y>
    </cdr:to>
    <cdr:sp macro="" textlink="">
      <cdr:nvSpPr>
        <cdr:cNvPr id="25" name="Rectangle 24"/>
        <cdr:cNvSpPr/>
      </cdr:nvSpPr>
      <cdr:spPr>
        <a:xfrm xmlns:a="http://schemas.openxmlformats.org/drawingml/2006/main">
          <a:off x="2866854" y="851481"/>
          <a:ext cx="717312" cy="20414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/>
            <a:t>2</a:t>
          </a:r>
          <a:r>
            <a:rPr lang="th-TH" dirty="0" smtClean="0"/>
            <a:t>/</a:t>
          </a:r>
          <a:r>
            <a:rPr lang="en-US" dirty="0" smtClean="0"/>
            <a:t>1,267</a:t>
          </a:r>
          <a:endParaRPr lang="th-TH" dirty="0"/>
        </a:p>
      </cdr:txBody>
    </cdr:sp>
  </cdr:relSizeAnchor>
  <cdr:relSizeAnchor xmlns:cdr="http://schemas.openxmlformats.org/drawingml/2006/chartDrawing">
    <cdr:from>
      <cdr:x>0.11089</cdr:x>
      <cdr:y>0.5039</cdr:y>
    </cdr:from>
    <cdr:to>
      <cdr:x>0.11089</cdr:x>
      <cdr:y>0.7735</cdr:y>
    </cdr:to>
    <cdr:cxnSp macro="">
      <cdr:nvCxnSpPr>
        <cdr:cNvPr id="27" name="Straight Arrow Connector 26"/>
        <cdr:cNvCxnSpPr/>
      </cdr:nvCxnSpPr>
      <cdr:spPr>
        <a:xfrm xmlns:a="http://schemas.openxmlformats.org/drawingml/2006/main">
          <a:off x="1298762" y="1022842"/>
          <a:ext cx="0" cy="5472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0.55501</cdr:x>
      <cdr:y>0.36279</cdr:y>
    </cdr:from>
    <cdr:to>
      <cdr:x>0.55501</cdr:x>
      <cdr:y>0.55788</cdr:y>
    </cdr:to>
    <cdr:cxnSp macro="">
      <cdr:nvCxnSpPr>
        <cdr:cNvPr id="13" name="ลูกศรเชื่อมต่อแบบตรง 12">
          <a:extLst xmlns:a="http://schemas.openxmlformats.org/drawingml/2006/main">
            <a:ext uri="{FF2B5EF4-FFF2-40B4-BE49-F238E27FC236}">
              <a16:creationId xmlns:a16="http://schemas.microsoft.com/office/drawing/2014/main" xmlns="" id="{ED4A419A-2F71-4FE8-8DEF-BA66FD50EE23}"/>
            </a:ext>
          </a:extLst>
        </cdr:cNvPr>
        <cdr:cNvCxnSpPr/>
      </cdr:nvCxnSpPr>
      <cdr:spPr>
        <a:xfrm xmlns:a="http://schemas.openxmlformats.org/drawingml/2006/main">
          <a:off x="6728000" y="736408"/>
          <a:ext cx="0" cy="3960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0.26031</cdr:x>
      <cdr:y>0.2237</cdr:y>
    </cdr:from>
    <cdr:to>
      <cdr:x>0.26034</cdr:x>
      <cdr:y>0.39593</cdr:y>
    </cdr:to>
    <cdr:cxnSp macro="">
      <cdr:nvCxnSpPr>
        <cdr:cNvPr id="18" name="ลูกศรเชื่อมต่อแบบตรง 17">
          <a:extLst xmlns:a="http://schemas.openxmlformats.org/drawingml/2006/main">
            <a:ext uri="{FF2B5EF4-FFF2-40B4-BE49-F238E27FC236}">
              <a16:creationId xmlns:a16="http://schemas.microsoft.com/office/drawing/2014/main" xmlns="" id="{2986E723-1907-4E52-90E4-D9E6C73F3123}"/>
            </a:ext>
          </a:extLst>
        </cdr:cNvPr>
        <cdr:cNvCxnSpPr/>
      </cdr:nvCxnSpPr>
      <cdr:spPr>
        <a:xfrm xmlns:a="http://schemas.openxmlformats.org/drawingml/2006/main">
          <a:off x="3155526" y="454080"/>
          <a:ext cx="364" cy="3496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0.08947</cdr:x>
      <cdr:y>0.41027</cdr:y>
    </cdr:from>
    <cdr:to>
      <cdr:x>0.1474</cdr:x>
      <cdr:y>0.51849</cdr:y>
    </cdr:to>
    <cdr:sp macro="" textlink="">
      <cdr:nvSpPr>
        <cdr:cNvPr id="2" name="สี่เหลี่ยมผืนผ้า 1"/>
        <cdr:cNvSpPr/>
      </cdr:nvSpPr>
      <cdr:spPr>
        <a:xfrm xmlns:a="http://schemas.openxmlformats.org/drawingml/2006/main">
          <a:off x="1084617" y="832794"/>
          <a:ext cx="702248" cy="2196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05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3/1,056</a:t>
          </a:r>
          <a:endParaRPr lang="th-TH" sz="105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0.11916</cdr:x>
      <cdr:y>0.23197</cdr:y>
    </cdr:from>
    <cdr:to>
      <cdr:x>0.17629</cdr:x>
      <cdr:y>0.34331</cdr:y>
    </cdr:to>
    <cdr:sp macro="" textlink="">
      <cdr:nvSpPr>
        <cdr:cNvPr id="3" name="สี่เหลี่ยมผืนผ้า 2"/>
        <cdr:cNvSpPr/>
      </cdr:nvSpPr>
      <cdr:spPr>
        <a:xfrm xmlns:a="http://schemas.openxmlformats.org/drawingml/2006/main">
          <a:off x="1444485" y="470862"/>
          <a:ext cx="692579" cy="22601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</a:t>
          </a:r>
          <a:r>
            <a: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/1,079</a:t>
          </a:r>
          <a:endParaRPr lang="th-TH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0.52814</cdr:x>
      <cdr:y>0.2431</cdr:y>
    </cdr:from>
    <cdr:to>
      <cdr:x>0.58456</cdr:x>
      <cdr:y>0.38498</cdr:y>
    </cdr:to>
    <cdr:sp macro="" textlink="">
      <cdr:nvSpPr>
        <cdr:cNvPr id="4" name="สี่เหลี่ยมผืนผ้า 3"/>
        <cdr:cNvSpPr/>
      </cdr:nvSpPr>
      <cdr:spPr>
        <a:xfrm xmlns:a="http://schemas.openxmlformats.org/drawingml/2006/main">
          <a:off x="6402283" y="493465"/>
          <a:ext cx="683944" cy="28799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1/1,152</a:t>
          </a:r>
          <a:endParaRPr lang="th-TH" sz="105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0.42539</cdr:x>
      <cdr:y>0.33785</cdr:y>
    </cdr:from>
    <cdr:to>
      <cdr:x>0.42539</cdr:x>
      <cdr:y>0.53294</cdr:y>
    </cdr:to>
    <cdr:cxnSp macro="">
      <cdr:nvCxnSpPr>
        <cdr:cNvPr id="6" name="ลูกศรเชื่อมต่อแบบตรง 5">
          <a:extLst xmlns:a="http://schemas.openxmlformats.org/drawingml/2006/main">
            <a:ext uri="{FF2B5EF4-FFF2-40B4-BE49-F238E27FC236}">
              <a16:creationId xmlns:a16="http://schemas.microsoft.com/office/drawing/2014/main" xmlns="" id="{ED4A419A-2F71-4FE8-8DEF-BA66FD50EE23}"/>
            </a:ext>
          </a:extLst>
        </cdr:cNvPr>
        <cdr:cNvCxnSpPr/>
      </cdr:nvCxnSpPr>
      <cdr:spPr>
        <a:xfrm xmlns:a="http://schemas.openxmlformats.org/drawingml/2006/main">
          <a:off x="5156744" y="685790"/>
          <a:ext cx="0" cy="3960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0.43047</cdr:x>
      <cdr:y>0.15487</cdr:y>
    </cdr:from>
    <cdr:to>
      <cdr:x>0.48581</cdr:x>
      <cdr:y>0.29992</cdr:y>
    </cdr:to>
    <cdr:sp macro="" textlink="">
      <cdr:nvSpPr>
        <cdr:cNvPr id="9" name="สี่เหลี่ยมผืนผ้า 8"/>
        <cdr:cNvSpPr/>
      </cdr:nvSpPr>
      <cdr:spPr>
        <a:xfrm xmlns:a="http://schemas.openxmlformats.org/drawingml/2006/main">
          <a:off x="5218255" y="314370"/>
          <a:ext cx="670851" cy="2944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8/1,118</a:t>
          </a:r>
          <a:endParaRPr lang="th-TH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0.31826</cdr:x>
      <cdr:y>0.24107</cdr:y>
    </cdr:from>
    <cdr:to>
      <cdr:x>0.31938</cdr:x>
      <cdr:y>0.47622</cdr:y>
    </cdr:to>
    <cdr:cxnSp macro="">
      <cdr:nvCxnSpPr>
        <cdr:cNvPr id="12" name="ลูกศรเชื่อมต่อแบบตรง 11">
          <a:extLst xmlns:a="http://schemas.openxmlformats.org/drawingml/2006/main">
            <a:ext uri="{FF2B5EF4-FFF2-40B4-BE49-F238E27FC236}">
              <a16:creationId xmlns:a16="http://schemas.microsoft.com/office/drawing/2014/main" xmlns="" id="{876D17DA-4AED-49A6-B65E-FCB96A077C38}"/>
            </a:ext>
          </a:extLst>
        </cdr:cNvPr>
        <cdr:cNvCxnSpPr/>
      </cdr:nvCxnSpPr>
      <cdr:spPr>
        <a:xfrm xmlns:a="http://schemas.openxmlformats.org/drawingml/2006/main">
          <a:off x="3858006" y="489340"/>
          <a:ext cx="13577" cy="4773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0.23428</cdr:x>
      <cdr:y>0.18686</cdr:y>
    </cdr:from>
    <cdr:to>
      <cdr:x>0.28698</cdr:x>
      <cdr:y>0.32368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840046" y="379290"/>
          <a:ext cx="638848" cy="2777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3175">
          <a:solidFill>
            <a:schemeClr val="accent1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</a:t>
          </a:r>
          <a:r>
            <a:rPr lang="th-TH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</a:t>
          </a:r>
          <a:r>
            <a: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2,567</a:t>
          </a:r>
          <a:endParaRPr lang="th-TH" sz="9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0.29642</cdr:x>
      <cdr:y>0.34198</cdr:y>
    </cdr:from>
    <cdr:to>
      <cdr:x>0.29642</cdr:x>
      <cdr:y>0.55565</cdr:y>
    </cdr:to>
    <cdr:cxnSp macro="">
      <cdr:nvCxnSpPr>
        <cdr:cNvPr id="14" name="ลูกศรเชื่อมต่อแบบตรง 13">
          <a:extLst xmlns:a="http://schemas.openxmlformats.org/drawingml/2006/main">
            <a:ext uri="{FF2B5EF4-FFF2-40B4-BE49-F238E27FC236}">
              <a16:creationId xmlns:a16="http://schemas.microsoft.com/office/drawing/2014/main" xmlns="" id="{D29A577D-F0DA-4575-9A0B-EF5CCFC6215E}"/>
            </a:ext>
          </a:extLst>
        </cdr:cNvPr>
        <cdr:cNvCxnSpPr/>
      </cdr:nvCxnSpPr>
      <cdr:spPr>
        <a:xfrm xmlns:a="http://schemas.openxmlformats.org/drawingml/2006/main">
          <a:off x="3593362" y="694167"/>
          <a:ext cx="0" cy="4337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0.65568</cdr:x>
      <cdr:y>0.34332</cdr:y>
    </cdr:from>
    <cdr:to>
      <cdr:x>0.65568</cdr:x>
      <cdr:y>0.53841</cdr:y>
    </cdr:to>
    <cdr:cxnSp macro="">
      <cdr:nvCxnSpPr>
        <cdr:cNvPr id="15" name="ลูกศรเชื่อมต่อแบบตรง 14">
          <a:extLst xmlns:a="http://schemas.openxmlformats.org/drawingml/2006/main">
            <a:ext uri="{FF2B5EF4-FFF2-40B4-BE49-F238E27FC236}">
              <a16:creationId xmlns:a16="http://schemas.microsoft.com/office/drawing/2014/main" xmlns="" id="{ED4A419A-2F71-4FE8-8DEF-BA66FD50EE23}"/>
            </a:ext>
          </a:extLst>
        </cdr:cNvPr>
        <cdr:cNvCxnSpPr/>
      </cdr:nvCxnSpPr>
      <cdr:spPr>
        <a:xfrm xmlns:a="http://schemas.openxmlformats.org/drawingml/2006/main">
          <a:off x="7948381" y="696878"/>
          <a:ext cx="0" cy="3960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0.48931</cdr:x>
      <cdr:y>0.4207</cdr:y>
    </cdr:from>
    <cdr:to>
      <cdr:x>0.54472</cdr:x>
      <cdr:y>0.54631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xmlns="" id="{D2170E43-980B-479D-9469-188F216B36B9}"/>
            </a:ext>
          </a:extLst>
        </cdr:cNvPr>
        <cdr:cNvSpPr/>
      </cdr:nvSpPr>
      <cdr:spPr>
        <a:xfrm xmlns:a="http://schemas.openxmlformats.org/drawingml/2006/main">
          <a:off x="5931616" y="853967"/>
          <a:ext cx="671713" cy="25496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tx1"/>
              </a:solidFill>
            </a:rPr>
            <a:t>1/1,186</a:t>
          </a:r>
        </a:p>
      </cdr:txBody>
    </cdr:sp>
  </cdr:relSizeAnchor>
  <cdr:relSizeAnchor xmlns:cdr="http://schemas.openxmlformats.org/drawingml/2006/chartDrawing">
    <cdr:from>
      <cdr:x>0.52537</cdr:x>
      <cdr:y>0.54631</cdr:y>
    </cdr:from>
    <cdr:to>
      <cdr:x>0.52537</cdr:x>
      <cdr:y>0.63753</cdr:y>
    </cdr:to>
    <cdr:cxnSp macro="">
      <cdr:nvCxnSpPr>
        <cdr:cNvPr id="17" name="Straight Arrow Connector 16">
          <a:extLst xmlns:a="http://schemas.openxmlformats.org/drawingml/2006/main">
            <a:ext uri="{FF2B5EF4-FFF2-40B4-BE49-F238E27FC236}">
              <a16:creationId xmlns:a16="http://schemas.microsoft.com/office/drawing/2014/main" xmlns="" id="{EB824E92-2CAC-4433-8DDC-D0EE3C62AB17}"/>
            </a:ext>
          </a:extLst>
        </cdr:cNvPr>
        <cdr:cNvCxnSpPr/>
      </cdr:nvCxnSpPr>
      <cdr:spPr>
        <a:xfrm xmlns:a="http://schemas.openxmlformats.org/drawingml/2006/main">
          <a:off x="6368666" y="1108928"/>
          <a:ext cx="0" cy="18516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0.56858</cdr:x>
      <cdr:y>0.47207</cdr:y>
    </cdr:from>
    <cdr:to>
      <cdr:x>0.6151</cdr:x>
      <cdr:y>0.58341</cdr:y>
    </cdr:to>
    <cdr:sp macro="" textlink="">
      <cdr:nvSpPr>
        <cdr:cNvPr id="19" name="Rectangle 18">
          <a:extLst xmlns:a="http://schemas.openxmlformats.org/drawingml/2006/main">
            <a:ext uri="{FF2B5EF4-FFF2-40B4-BE49-F238E27FC236}">
              <a16:creationId xmlns:a16="http://schemas.microsoft.com/office/drawing/2014/main" xmlns="" id="{D08187BE-7EDD-434C-9E9F-55C2F95DE86F}"/>
            </a:ext>
          </a:extLst>
        </cdr:cNvPr>
        <cdr:cNvSpPr/>
      </cdr:nvSpPr>
      <cdr:spPr>
        <a:xfrm xmlns:a="http://schemas.openxmlformats.org/drawingml/2006/main">
          <a:off x="6892540" y="958239"/>
          <a:ext cx="563959" cy="2259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tx1"/>
              </a:solidFill>
            </a:rPr>
            <a:t>0/867</a:t>
          </a:r>
        </a:p>
      </cdr:txBody>
    </cdr:sp>
  </cdr:relSizeAnchor>
  <cdr:relSizeAnchor xmlns:cdr="http://schemas.openxmlformats.org/drawingml/2006/chartDrawing">
    <cdr:from>
      <cdr:x>0.58901</cdr:x>
      <cdr:y>0.60316</cdr:y>
    </cdr:from>
    <cdr:to>
      <cdr:x>0.58901</cdr:x>
      <cdr:y>0.67336</cdr:y>
    </cdr:to>
    <cdr:cxnSp macro="">
      <cdr:nvCxnSpPr>
        <cdr:cNvPr id="21" name="Straight Arrow Connector 20">
          <a:extLst xmlns:a="http://schemas.openxmlformats.org/drawingml/2006/main">
            <a:ext uri="{FF2B5EF4-FFF2-40B4-BE49-F238E27FC236}">
              <a16:creationId xmlns:a16="http://schemas.microsoft.com/office/drawing/2014/main" xmlns="" id="{FB4F98CF-B6AE-4AA6-B375-3C9F48AD0D59}"/>
            </a:ext>
          </a:extLst>
        </cdr:cNvPr>
        <cdr:cNvCxnSpPr/>
      </cdr:nvCxnSpPr>
      <cdr:spPr>
        <a:xfrm xmlns:a="http://schemas.openxmlformats.org/drawingml/2006/main">
          <a:off x="7140191" y="1224333"/>
          <a:ext cx="0" cy="1424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0.19643</cdr:x>
      <cdr:y>0.4727</cdr:y>
    </cdr:from>
    <cdr:to>
      <cdr:x>0.26955</cdr:x>
      <cdr:y>0.98215</cdr:y>
    </cdr:to>
    <cdr:sp macro="" textlink="">
      <cdr:nvSpPr>
        <cdr:cNvPr id="2" name="สี่เหลี่ยมผืนผ้ามุมมน 1"/>
        <cdr:cNvSpPr/>
      </cdr:nvSpPr>
      <cdr:spPr>
        <a:xfrm xmlns:a="http://schemas.openxmlformats.org/drawingml/2006/main">
          <a:off x="2112926" y="1025288"/>
          <a:ext cx="786525" cy="110500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0.04018</cdr:x>
      <cdr:y>0</cdr:y>
    </cdr:from>
    <cdr:to>
      <cdr:x>0.17762</cdr:x>
      <cdr:y>1</cdr:y>
    </cdr:to>
    <cdr:sp macro="" textlink="">
      <cdr:nvSpPr>
        <cdr:cNvPr id="2" name="วงรี 1"/>
        <cdr:cNvSpPr/>
      </cdr:nvSpPr>
      <cdr:spPr>
        <a:xfrm xmlns:a="http://schemas.openxmlformats.org/drawingml/2006/main">
          <a:off x="470687" y="0"/>
          <a:ext cx="1609876" cy="20298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th-TH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0.05842</cdr:x>
      <cdr:y>0</cdr:y>
    </cdr:from>
    <cdr:to>
      <cdr:x>0.16226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46375" y="0"/>
          <a:ext cx="1148890" cy="19131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0.03274</cdr:x>
      <cdr:y>0.49048</cdr:y>
    </cdr:from>
    <cdr:to>
      <cdr:x>0.85242</cdr:x>
      <cdr:y>0.49048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372473" y="1116658"/>
          <a:ext cx="9323971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C24B6-38D6-4471-99F3-79855638607B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07A2-EF28-42A2-8FE0-2A26557D03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650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435E4-5C25-42AA-988B-AAD00BA699B7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52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435E4-5C25-42AA-988B-AAD00BA699B7}" type="slidenum">
              <a:rPr lang="th-TH" smtClean="0">
                <a:solidFill>
                  <a:prstClr val="black"/>
                </a:solidFill>
              </a:rPr>
              <a:pPr/>
              <a:t>46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72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07A2-EF28-42A2-8FE0-2A26557D03E7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7901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ยึดรูปบนภาพนิ่ง 1">
            <a:extLst>
              <a:ext uri="{FF2B5EF4-FFF2-40B4-BE49-F238E27FC236}">
                <a16:creationId xmlns="" xmlns:a16="http://schemas.microsoft.com/office/drawing/2014/main" id="{6D7AB25F-368C-47F5-A041-8E0975902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ตัวยึดบันทึกย่อ 2">
            <a:extLst>
              <a:ext uri="{FF2B5EF4-FFF2-40B4-BE49-F238E27FC236}">
                <a16:creationId xmlns="" xmlns:a16="http://schemas.microsoft.com/office/drawing/2014/main" id="{1D1BA9A9-A50D-43FC-BA74-9244DD784C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altLang="th-TH"/>
          </a:p>
        </p:txBody>
      </p:sp>
      <p:sp>
        <p:nvSpPr>
          <p:cNvPr id="5124" name="ตัวยึดหมายเลขภาพนิ่ง 3">
            <a:extLst>
              <a:ext uri="{FF2B5EF4-FFF2-40B4-BE49-F238E27FC236}">
                <a16:creationId xmlns="" xmlns:a16="http://schemas.microsoft.com/office/drawing/2014/main" id="{789A06BD-AD69-4BBF-915C-EAD382557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fld id="{06392113-32C2-46DD-A499-7413F84CB3D3}" type="slidenum">
              <a:rPr lang="th-TH" altLang="th-TH" sz="1200" smtClean="0">
                <a:cs typeface="Cordia New" panose="020B0304020202020204" pitchFamily="34" charset="-34"/>
              </a:rPr>
              <a:pPr/>
              <a:t>52</a:t>
            </a:fld>
            <a:endParaRPr lang="th-TH" altLang="th-TH" sz="1200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7955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0B59E-9DD1-4824-ADF6-C15C87FAB722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419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5731-B68A-40AD-A3EC-033AE5DE15A8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242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2B87-E2FF-451D-BEF0-D5C56352AB13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301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07A2-EF28-42A2-8FE0-2A26557D03E7}" type="slidenum">
              <a:rPr lang="th-TH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4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607A2-EF28-42A2-8FE0-2A26557D03E7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922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2B87-E2FF-451D-BEF0-D5C56352AB13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687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435E4-5C25-42AA-988B-AAD00BA699B7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507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435E4-5C25-42AA-988B-AAD00BA699B7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235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435E4-5C25-42AA-988B-AAD00BA699B7}" type="slidenum">
              <a:rPr lang="th-TH" smtClean="0">
                <a:solidFill>
                  <a:prstClr val="black"/>
                </a:solidFill>
              </a:rPr>
              <a:pPr/>
              <a:t>45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6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A8A43-C9B9-45AB-A3A1-9C2A5787D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9DE840-F09F-4EB1-839C-424ED57EC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9EF9EF-D81E-49CD-8485-DD3713EC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ADFAA7-66E8-46BE-9221-463B42B8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044630-FD10-49A0-8907-063195FA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66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427DB-A8F5-4503-B9CD-B64BC9C1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68BCB5-E8E0-4CF9-B97A-98A6954B7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3E689C-DD8F-4073-B9C3-54D0B344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0AA5C0-BEC0-4041-86BB-70340B66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C9CC6F-9F61-48AD-BB2E-C5C0AF58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12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F69FCA3-9556-42C4-9163-257C2C336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1D75A2-EB40-483A-85AD-9ADBEDDB7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C14602-B98F-4178-BC84-2D37A781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B1663C-FB45-4A20-BCAB-A5B235AD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097EE-BF4E-4FD3-982D-F73FFAC3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14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AA5EE-75B5-4A7D-BD37-A89B39E2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2188A4-E34B-4293-BF74-566750C1F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C1EE8D-B777-4F88-98DE-5341798E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8E990-CA21-4241-881A-AF1F1671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230BD1-9FFE-4614-86A5-4D97F8AE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91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7E70C6-AC09-4D78-BD04-BEED889F8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0CE83-D1E4-4808-8F78-46C846D06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458087-0DB9-4386-A3AC-9ECC9876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98D1A0-FA72-4952-9DFE-A66BAA81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F3AAAB-3B54-4FC8-B2AA-3716DCF5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7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8746B-2176-4741-93CF-AB100440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DAC7E-4EFA-46C7-B048-40AA22F71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00B443-A7F9-4001-8545-D0E64CD9B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4381BC-9E01-4930-946C-5380F36A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57DF79-F3F2-4C94-A627-B3DB4315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CB8A26-C9AF-4C8C-9140-670F6208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6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E212F-E53F-4514-91CC-40FF6325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F05700-EDAA-4EF9-A7F0-C3DEB6A64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E53B04-7856-46EA-AC98-949F8A425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A73982-056B-4406-8EB9-D886BE6F7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D7C5C4-093C-43A2-B0C0-763F03C14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7425CB-F5EE-4D08-802B-0AE61745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A4337D-7FA6-4D7E-AFCC-9A453DAA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9445EE-8AA3-46FC-B423-3C5EBE25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4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7C0C-46A6-43B4-AF3A-02C8D49F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F30AF1-7620-45B3-8854-B7705608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200B58-3EA4-408B-A5CB-BF04C48A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B02817-49F4-4EED-9918-D2D6514D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8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398000-19CE-4B75-91D9-E280F6E9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631CCA-ADCD-4BC8-B90C-EE1D9346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B1F9DE-AB3C-4C8B-A0F4-B4BAECDE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585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B7D6F4-9B3B-4436-A225-E4B737E0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70B06-A180-42BF-9FE6-C79A0CEA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831217-2768-48AA-94BF-48F17422C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15AF6E-F0AB-47C0-9DF3-5A1E846A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FA59BA-2EFE-4E62-A8E0-B347D254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CC4153-C584-41A5-A945-7DF16809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2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9DB8B-2AAF-4EF9-8A13-E1E128FE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615FDC-DEB3-4703-A0BB-9069870DC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1A3DA2-9420-4E06-9F43-DBA6A5F3F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F33041-35A1-493D-B11A-A042B438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2FC98F-1508-4BB7-AE58-706CC3B9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F32E7A-0B8A-4F3D-963A-A0CED53F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31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1F4DBAA-69EF-44BF-A4A8-AAED26E7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C183E-37AF-4DC5-BD43-7A95D50D3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255E8E-7F03-41FB-9818-E6E047FCC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E04A-C192-41DD-9993-4DB405105D1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C5ECF2-E493-49E3-8A8D-1D0B443D1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B4050-FB61-4CEA-A7E9-A9D2F76FD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F50B-39F9-48E1-84C1-B48041F57E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936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C50C23-C05A-4E5C-80DF-F4759AAC8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1823" y="1866981"/>
            <a:ext cx="6502123" cy="2587412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ผลการตรวจราชการและนิเทศงานกรณีปกติ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ระดับกระทรวง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เขตสุขภาพที่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……3……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รอบที่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……2…..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คณะที่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F04A78-BC24-4180-BD0E-41BA5B75306D}"/>
              </a:ext>
            </a:extLst>
          </p:cNvPr>
          <p:cNvSpPr txBox="1"/>
          <p:nvPr/>
        </p:nvSpPr>
        <p:spPr>
          <a:xfrm>
            <a:off x="6415088" y="549978"/>
            <a:ext cx="522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…7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- 9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th-T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สิงหาคม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…2562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จังหวัดอุทัยธานี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88" y="2565315"/>
            <a:ext cx="1397256" cy="140029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C99F0CA1-E9C2-4793-A87A-293475B1E2DA}"/>
              </a:ext>
            </a:extLst>
          </p:cNvPr>
          <p:cNvSpPr txBox="1"/>
          <p:nvPr/>
        </p:nvSpPr>
        <p:spPr>
          <a:xfrm>
            <a:off x="6715128" y="5166963"/>
            <a:ext cx="52517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ผู้นำเสนอ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ผศ.พิเศษ นพ.ธนิ</a:t>
            </a:r>
            <a:r>
              <a:rPr lang="th-TH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นทร์</a:t>
            </a:r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เวช</a:t>
            </a:r>
            <a:r>
              <a:rPr lang="th-TH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ชาภินันท์</a:t>
            </a:r>
            <a:endParaRPr lang="th-TH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นพ.</a:t>
            </a:r>
            <a:r>
              <a:rPr lang="th-TH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วร</a:t>
            </a:r>
            <a:r>
              <a:rPr lang="th-TH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ภัทร  ปานเจริญ</a:t>
            </a: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นพ.ไพฑูรย์  อ่อนเกตุ</a:t>
            </a:r>
            <a:endParaRPr lang="th-TH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EC72517-D85E-4D7A-B7D7-886D4B6D206E}"/>
              </a:ext>
            </a:extLst>
          </p:cNvPr>
          <p:cNvSpPr/>
          <p:nvPr/>
        </p:nvSpPr>
        <p:spPr>
          <a:xfrm>
            <a:off x="0" y="6229350"/>
            <a:ext cx="12192000" cy="6286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การพัฒนาระบบบริการสุขภาพ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24106" y="657225"/>
            <a:ext cx="3645362" cy="1308623"/>
            <a:chOff x="1795559" y="1324445"/>
            <a:chExt cx="3645362" cy="641403"/>
          </a:xfrm>
        </p:grpSpPr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795559" y="1324445"/>
              <a:ext cx="3645362" cy="641403"/>
            </a:xfrm>
            <a:custGeom>
              <a:avLst/>
              <a:gdLst>
                <a:gd name="T0" fmla="*/ 2676525 w 1686"/>
                <a:gd name="T1" fmla="*/ 449263 h 564"/>
                <a:gd name="T2" fmla="*/ 2395538 w 1686"/>
                <a:gd name="T3" fmla="*/ 0 h 564"/>
                <a:gd name="T4" fmla="*/ 0 w 1686"/>
                <a:gd name="T5" fmla="*/ 0 h 564"/>
                <a:gd name="T6" fmla="*/ 0 w 1686"/>
                <a:gd name="T7" fmla="*/ 895350 h 564"/>
                <a:gd name="T8" fmla="*/ 2395538 w 1686"/>
                <a:gd name="T9" fmla="*/ 895350 h 564"/>
                <a:gd name="T10" fmla="*/ 2676525 w 1686"/>
                <a:gd name="T11" fmla="*/ 449263 h 5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6" h="564">
                  <a:moveTo>
                    <a:pt x="1686" y="283"/>
                  </a:moveTo>
                  <a:lnTo>
                    <a:pt x="1509" y="0"/>
                  </a:lnTo>
                  <a:lnTo>
                    <a:pt x="0" y="0"/>
                  </a:lnTo>
                  <a:lnTo>
                    <a:pt x="0" y="564"/>
                  </a:lnTo>
                  <a:lnTo>
                    <a:pt x="1509" y="564"/>
                  </a:lnTo>
                  <a:lnTo>
                    <a:pt x="1686" y="283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95575" y="1432131"/>
              <a:ext cx="3219908" cy="3771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th-TH" sz="4400" b="1" dirty="0">
                  <a:latin typeface="Tahoma" pitchFamily="34" charset="0"/>
                  <a:cs typeface="Tahoma" pitchFamily="34" charset="0"/>
                </a:rPr>
                <a:t>ตัวชี้วัดรอง</a:t>
              </a:r>
              <a:endParaRPr lang="en-US" sz="44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03954" y="1036445"/>
            <a:ext cx="2414015" cy="690757"/>
            <a:chOff x="6818059" y="1279473"/>
            <a:chExt cx="1858367" cy="690757"/>
          </a:xfrm>
          <a:solidFill>
            <a:srgbClr val="92D050"/>
          </a:solidFill>
        </p:grpSpPr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818059" y="1279473"/>
              <a:ext cx="1858367" cy="690757"/>
            </a:xfrm>
            <a:custGeom>
              <a:avLst/>
              <a:gdLst>
                <a:gd name="T0" fmla="*/ 2676525 w 1686"/>
                <a:gd name="T1" fmla="*/ 449263 h 564"/>
                <a:gd name="T2" fmla="*/ 2390775 w 1686"/>
                <a:gd name="T3" fmla="*/ 0 h 564"/>
                <a:gd name="T4" fmla="*/ 0 w 1686"/>
                <a:gd name="T5" fmla="*/ 0 h 564"/>
                <a:gd name="T6" fmla="*/ 0 w 1686"/>
                <a:gd name="T7" fmla="*/ 895350 h 564"/>
                <a:gd name="T8" fmla="*/ 2390775 w 1686"/>
                <a:gd name="T9" fmla="*/ 895350 h 564"/>
                <a:gd name="T10" fmla="*/ 2676525 w 1686"/>
                <a:gd name="T11" fmla="*/ 449263 h 5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6" h="564">
                  <a:moveTo>
                    <a:pt x="1686" y="283"/>
                  </a:moveTo>
                  <a:lnTo>
                    <a:pt x="1506" y="0"/>
                  </a:lnTo>
                  <a:lnTo>
                    <a:pt x="0" y="0"/>
                  </a:lnTo>
                  <a:lnTo>
                    <a:pt x="0" y="564"/>
                  </a:lnTo>
                  <a:lnTo>
                    <a:pt x="1506" y="564"/>
                  </a:lnTo>
                  <a:lnTo>
                    <a:pt x="1686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22115" y="1307921"/>
              <a:ext cx="17364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เป้าหมาย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14776" y="1089437"/>
            <a:ext cx="2688832" cy="584775"/>
            <a:chOff x="9503019" y="1324444"/>
            <a:chExt cx="1858368" cy="584775"/>
          </a:xfrm>
        </p:grpSpPr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9503019" y="1324444"/>
              <a:ext cx="1858368" cy="584775"/>
            </a:xfrm>
            <a:custGeom>
              <a:avLst/>
              <a:gdLst>
                <a:gd name="T0" fmla="*/ 2673350 w 1684"/>
                <a:gd name="T1" fmla="*/ 449263 h 564"/>
                <a:gd name="T2" fmla="*/ 2392363 w 1684"/>
                <a:gd name="T3" fmla="*/ 0 h 564"/>
                <a:gd name="T4" fmla="*/ 0 w 1684"/>
                <a:gd name="T5" fmla="*/ 0 h 564"/>
                <a:gd name="T6" fmla="*/ 0 w 1684"/>
                <a:gd name="T7" fmla="*/ 895350 h 564"/>
                <a:gd name="T8" fmla="*/ 2392363 w 1684"/>
                <a:gd name="T9" fmla="*/ 895350 h 564"/>
                <a:gd name="T10" fmla="*/ 2673350 w 1684"/>
                <a:gd name="T11" fmla="*/ 449263 h 5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4" h="564">
                  <a:moveTo>
                    <a:pt x="1684" y="283"/>
                  </a:moveTo>
                  <a:lnTo>
                    <a:pt x="1507" y="0"/>
                  </a:lnTo>
                  <a:lnTo>
                    <a:pt x="0" y="0"/>
                  </a:lnTo>
                  <a:lnTo>
                    <a:pt x="0" y="564"/>
                  </a:lnTo>
                  <a:lnTo>
                    <a:pt x="1507" y="564"/>
                  </a:lnTo>
                  <a:lnTo>
                    <a:pt x="1684" y="283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58051" y="1344652"/>
              <a:ext cx="1736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อัตรา/ร้อยละ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60" y="104871"/>
            <a:ext cx="829697" cy="831500"/>
          </a:xfrm>
          <a:prstGeom prst="rect">
            <a:avLst/>
          </a:prstGeom>
        </p:spPr>
      </p:pic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xmlns="" id="{7C4040BC-6436-4D34-ADA1-1833AD3AE9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5286" y="2296969"/>
          <a:ext cx="6739128" cy="354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9128">
                  <a:extLst>
                    <a:ext uri="{9D8B030D-6E8A-4147-A177-3AD203B41FA5}">
                      <a16:colId xmlns:a16="http://schemas.microsoft.com/office/drawing/2014/main" xmlns="" val="2362676951"/>
                    </a:ext>
                  </a:extLst>
                </a:gridCol>
              </a:tblGrid>
              <a:tr h="7084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spc="0" baseline="0" dirty="0">
                          <a:latin typeface="Tahoma" pitchFamily="34" charset="0"/>
                          <a:cs typeface="Tahoma" pitchFamily="34" charset="0"/>
                        </a:rPr>
                        <a:t>ร้อยละอัตราตายของผู้ป่วยโรคหลอดเลือดสมองแตก</a:t>
                      </a:r>
                      <a:endParaRPr lang="en-US" sz="2000" b="1" spc="0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3167676"/>
                  </a:ext>
                </a:extLst>
              </a:tr>
              <a:tr h="708449">
                <a:tc>
                  <a:txBody>
                    <a:bodyPr/>
                    <a:lstStyle/>
                    <a:p>
                      <a:r>
                        <a:rPr lang="th-TH" sz="2000" b="1" baseline="0" dirty="0">
                          <a:latin typeface="Tahoma" pitchFamily="34" charset="0"/>
                          <a:cs typeface="Tahoma" pitchFamily="34" charset="0"/>
                        </a:rPr>
                        <a:t>ร้อยละอัตราตายของผู้ป่วยโรคหลอดเลือดสมองตีบ/อุดตัน</a:t>
                      </a:r>
                      <a:endParaRPr lang="en-US" sz="2000" b="1" baseline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00235783"/>
                  </a:ext>
                </a:extLst>
              </a:tr>
              <a:tr h="70844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itchFamily="34" charset="0"/>
                          <a:cs typeface="Tahoma" pitchFamily="34" charset="0"/>
                        </a:rPr>
                        <a:t>Door</a:t>
                      </a:r>
                      <a:r>
                        <a:rPr lang="en-US" sz="2000" b="1" baseline="0" dirty="0">
                          <a:latin typeface="Tahoma" pitchFamily="34" charset="0"/>
                          <a:cs typeface="Tahoma" pitchFamily="34" charset="0"/>
                        </a:rPr>
                        <a:t> to needle time </a:t>
                      </a:r>
                      <a:r>
                        <a:rPr lang="th-TH" sz="2000" b="1" baseline="0" dirty="0">
                          <a:latin typeface="Tahoma" pitchFamily="34" charset="0"/>
                          <a:cs typeface="Tahoma" pitchFamily="34" charset="0"/>
                        </a:rPr>
                        <a:t>ภายใน </a:t>
                      </a:r>
                      <a:r>
                        <a:rPr lang="en-US" sz="2000" b="1" baseline="0" dirty="0">
                          <a:latin typeface="Tahoma" pitchFamily="34" charset="0"/>
                          <a:cs typeface="Tahoma" pitchFamily="34" charset="0"/>
                        </a:rPr>
                        <a:t>60 </a:t>
                      </a:r>
                      <a:r>
                        <a:rPr lang="th-TH" sz="2000" b="1" baseline="0" dirty="0">
                          <a:latin typeface="Tahoma" pitchFamily="34" charset="0"/>
                          <a:cs typeface="Tahoma" pitchFamily="34" charset="0"/>
                        </a:rPr>
                        <a:t>นาที</a:t>
                      </a:r>
                      <a:endParaRPr 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1304026"/>
                  </a:ext>
                </a:extLst>
              </a:tr>
              <a:tr h="70844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itchFamily="34" charset="0"/>
                          <a:cs typeface="Tahoma" pitchFamily="34" charset="0"/>
                        </a:rPr>
                        <a:t>Door</a:t>
                      </a:r>
                      <a:r>
                        <a:rPr lang="en-US" sz="2000" b="1" baseline="0" dirty="0">
                          <a:latin typeface="Tahoma" pitchFamily="34" charset="0"/>
                          <a:cs typeface="Tahoma" pitchFamily="34" charset="0"/>
                        </a:rPr>
                        <a:t> to </a:t>
                      </a:r>
                      <a:r>
                        <a:rPr lang="en-US" sz="2000" b="1" dirty="0">
                          <a:latin typeface="Tahoma" pitchFamily="34" charset="0"/>
                          <a:cs typeface="Tahoma" pitchFamily="34" charset="0"/>
                        </a:rPr>
                        <a:t>Stroke Unit </a:t>
                      </a:r>
                      <a:r>
                        <a:rPr lang="th-TH" sz="2000" b="1" dirty="0">
                          <a:latin typeface="Tahoma" pitchFamily="34" charset="0"/>
                          <a:cs typeface="Tahoma" pitchFamily="34" charset="0"/>
                        </a:rPr>
                        <a:t>ไม่เกิน</a:t>
                      </a:r>
                      <a:r>
                        <a:rPr lang="th-TH" sz="2000" b="1" baseline="0" dirty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>
                          <a:latin typeface="Tahoma" pitchFamily="34" charset="0"/>
                          <a:cs typeface="Tahoma" pitchFamily="34" charset="0"/>
                        </a:rPr>
                        <a:t>72 </a:t>
                      </a:r>
                      <a:r>
                        <a:rPr lang="th-TH" sz="2000" b="1" baseline="0" dirty="0">
                          <a:latin typeface="Tahoma" pitchFamily="34" charset="0"/>
                          <a:cs typeface="Tahoma" pitchFamily="34" charset="0"/>
                        </a:rPr>
                        <a:t>ชั่วโมง</a:t>
                      </a:r>
                      <a:endParaRPr 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45781052"/>
                  </a:ext>
                </a:extLst>
              </a:tr>
              <a:tr h="70844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itchFamily="34" charset="0"/>
                          <a:cs typeface="Tahoma" pitchFamily="34" charset="0"/>
                        </a:rPr>
                        <a:t>Door to OR </a:t>
                      </a:r>
                      <a:r>
                        <a:rPr lang="th-TH" sz="2000" b="1" dirty="0">
                          <a:latin typeface="Tahoma" pitchFamily="34" charset="0"/>
                          <a:cs typeface="Tahoma" pitchFamily="34" charset="0"/>
                        </a:rPr>
                        <a:t>ภายใน</a:t>
                      </a:r>
                      <a:r>
                        <a:rPr lang="th-TH" sz="2000" b="1" baseline="0" dirty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>
                          <a:latin typeface="Tahoma" pitchFamily="34" charset="0"/>
                          <a:cs typeface="Tahoma" pitchFamily="34" charset="0"/>
                        </a:rPr>
                        <a:t>90 </a:t>
                      </a:r>
                      <a:r>
                        <a:rPr lang="th-TH" sz="2000" b="1" baseline="0" dirty="0">
                          <a:latin typeface="Tahoma" pitchFamily="34" charset="0"/>
                          <a:cs typeface="Tahoma" pitchFamily="34" charset="0"/>
                        </a:rPr>
                        <a:t>นาที</a:t>
                      </a:r>
                      <a:endParaRPr 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9683279"/>
                  </a:ext>
                </a:extLst>
              </a:tr>
            </a:tbl>
          </a:graphicData>
        </a:graphic>
      </p:graphicFrame>
      <p:graphicFrame>
        <p:nvGraphicFramePr>
          <p:cNvPr id="26" name="Table 7">
            <a:extLst>
              <a:ext uri="{FF2B5EF4-FFF2-40B4-BE49-F238E27FC236}">
                <a16:creationId xmlns:a16="http://schemas.microsoft.com/office/drawing/2014/main" xmlns="" id="{E2494E0F-AE5B-41DB-81C5-27CAF3CCA4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75570" y="2307936"/>
          <a:ext cx="2449431" cy="354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431">
                  <a:extLst>
                    <a:ext uri="{9D8B030D-6E8A-4147-A177-3AD203B41FA5}">
                      <a16:colId xmlns:a16="http://schemas.microsoft.com/office/drawing/2014/main" xmlns="" val="2790012220"/>
                    </a:ext>
                  </a:extLst>
                </a:gridCol>
              </a:tblGrid>
              <a:tr h="7084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ahoma" pitchFamily="34" charset="0"/>
                          <a:cs typeface="Tahoma" pitchFamily="34" charset="0"/>
                        </a:rPr>
                        <a:t>&lt; </a:t>
                      </a:r>
                      <a:r>
                        <a:rPr lang="th-TH" sz="2800" b="1" dirty="0">
                          <a:latin typeface="Tahoma" pitchFamily="34" charset="0"/>
                          <a:cs typeface="Tahoma" pitchFamily="34" charset="0"/>
                        </a:rPr>
                        <a:t>ร้อยละ 25</a:t>
                      </a:r>
                      <a:endParaRPr lang="en-US" sz="2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45395192"/>
                  </a:ext>
                </a:extLst>
              </a:tr>
              <a:tr h="7084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ahoma" pitchFamily="34" charset="0"/>
                          <a:cs typeface="Tahoma" pitchFamily="34" charset="0"/>
                        </a:rPr>
                        <a:t>&lt; </a:t>
                      </a:r>
                      <a:r>
                        <a:rPr lang="th-TH" sz="2800" b="1" dirty="0">
                          <a:latin typeface="Tahoma" pitchFamily="34" charset="0"/>
                          <a:cs typeface="Tahoma" pitchFamily="34" charset="0"/>
                        </a:rPr>
                        <a:t>ร้อยละ 5</a:t>
                      </a:r>
                      <a:endParaRPr lang="en-US" sz="2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05487916"/>
                  </a:ext>
                </a:extLst>
              </a:tr>
              <a:tr h="7084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ahoma" pitchFamily="34" charset="0"/>
                          <a:cs typeface="Tahoma" pitchFamily="34" charset="0"/>
                        </a:rPr>
                        <a:t>≥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3529177"/>
                  </a:ext>
                </a:extLst>
              </a:tr>
              <a:tr h="7084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ahoma" pitchFamily="34" charset="0"/>
                          <a:cs typeface="Tahoma" pitchFamily="34" charset="0"/>
                        </a:rPr>
                        <a:t>≥</a:t>
                      </a:r>
                      <a:r>
                        <a:rPr lang="th-TH" sz="2800" b="1" baseline="0" dirty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="1" baseline="0" dirty="0"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  <a:endParaRPr lang="en-US" sz="2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4316541"/>
                  </a:ext>
                </a:extLst>
              </a:tr>
              <a:tr h="7084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ahoma" pitchFamily="34" charset="0"/>
                          <a:cs typeface="Tahoma" pitchFamily="34" charset="0"/>
                        </a:rPr>
                        <a:t>≥60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2837104"/>
                  </a:ext>
                </a:extLst>
              </a:tr>
            </a:tbl>
          </a:graphicData>
        </a:graphic>
      </p:graphicFrame>
      <p:graphicFrame>
        <p:nvGraphicFramePr>
          <p:cNvPr id="28" name="Table 8">
            <a:extLst>
              <a:ext uri="{FF2B5EF4-FFF2-40B4-BE49-F238E27FC236}">
                <a16:creationId xmlns:a16="http://schemas.microsoft.com/office/drawing/2014/main" xmlns="" id="{4083B368-4A59-4ADB-AD2B-D4B12F8FF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04835"/>
              </p:ext>
            </p:extLst>
          </p:nvPr>
        </p:nvGraphicFramePr>
        <p:xfrm>
          <a:off x="9325001" y="2304974"/>
          <a:ext cx="2738266" cy="352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266">
                  <a:extLst>
                    <a:ext uri="{9D8B030D-6E8A-4147-A177-3AD203B41FA5}">
                      <a16:colId xmlns:a16="http://schemas.microsoft.com/office/drawing/2014/main" xmlns="" val="2722006322"/>
                    </a:ext>
                  </a:extLst>
                </a:gridCol>
              </a:tblGrid>
              <a:tr h="6995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15.31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30/196)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069491"/>
                  </a:ext>
                </a:extLst>
              </a:tr>
              <a:tr h="7057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5.20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(22/423)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755487"/>
                  </a:ext>
                </a:extLst>
              </a:tr>
              <a:tr h="7057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ahoma" pitchFamily="34" charset="0"/>
                          <a:cs typeface="Tahoma" pitchFamily="34" charset="0"/>
                        </a:rPr>
                        <a:t>79.07 </a:t>
                      </a:r>
                      <a:r>
                        <a:rPr lang="en-US" sz="2000" b="1" dirty="0"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34/43)</a:t>
                      </a:r>
                      <a:endParaRPr 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3719253"/>
                  </a:ext>
                </a:extLst>
              </a:tr>
              <a:tr h="7057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31.20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(132/423)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845583"/>
                  </a:ext>
                </a:extLst>
              </a:tr>
              <a:tr h="7057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ahoma" pitchFamily="34" charset="0"/>
                          <a:cs typeface="Tahoma" pitchFamily="34" charset="0"/>
                        </a:rPr>
                        <a:t>100 </a:t>
                      </a:r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(12/12)</a:t>
                      </a:r>
                      <a:endParaRPr 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4138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8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6648" y="364551"/>
            <a:ext cx="4151102" cy="719318"/>
            <a:chOff x="706648" y="192175"/>
            <a:chExt cx="4334071" cy="719318"/>
          </a:xfrm>
        </p:grpSpPr>
        <p:sp>
          <p:nvSpPr>
            <p:cNvPr id="31" name="ลูกศร: รูปห้าเหลี่ยม 15">
              <a:extLst>
                <a:ext uri="{FF2B5EF4-FFF2-40B4-BE49-F238E27FC236}">
                  <a16:creationId xmlns:a16="http://schemas.microsoft.com/office/drawing/2014/main" xmlns="" id="{E2D2B7C3-A713-42E3-99F9-EC410E458FB6}"/>
                </a:ext>
              </a:extLst>
            </p:cNvPr>
            <p:cNvSpPr/>
            <p:nvPr/>
          </p:nvSpPr>
          <p:spPr>
            <a:xfrm>
              <a:off x="706648" y="192175"/>
              <a:ext cx="3989906" cy="719318"/>
            </a:xfrm>
            <a:prstGeom prst="homePlate">
              <a:avLst/>
            </a:prstGeom>
            <a:solidFill>
              <a:srgbClr val="2B8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" name="ลูกศร: เครื่องหมายบั้ง 17">
              <a:extLst>
                <a:ext uri="{FF2B5EF4-FFF2-40B4-BE49-F238E27FC236}">
                  <a16:creationId xmlns:a16="http://schemas.microsoft.com/office/drawing/2014/main" xmlns="" id="{59ED50BB-290D-4E8C-8EDB-B8FCCE82377F}"/>
                </a:ext>
              </a:extLst>
            </p:cNvPr>
            <p:cNvSpPr/>
            <p:nvPr/>
          </p:nvSpPr>
          <p:spPr>
            <a:xfrm>
              <a:off x="4268629" y="192175"/>
              <a:ext cx="772090" cy="719318"/>
            </a:xfrm>
            <a:prstGeom prst="chevron">
              <a:avLst>
                <a:gd name="adj" fmla="val 68421"/>
              </a:avLst>
            </a:prstGeom>
            <a:solidFill>
              <a:srgbClr val="45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005ED8-4CAB-4CA2-A181-249FFD950A8D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3422" y="252024"/>
            <a:ext cx="1195945" cy="1148651"/>
            <a:chOff x="3748088" y="1658938"/>
            <a:chExt cx="4699000" cy="4702175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60" y="104871"/>
            <a:ext cx="829697" cy="8315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8436442-C76C-4905-870D-DBA7A128E771}"/>
              </a:ext>
            </a:extLst>
          </p:cNvPr>
          <p:cNvSpPr txBox="1"/>
          <p:nvPr/>
        </p:nvSpPr>
        <p:spPr>
          <a:xfrm>
            <a:off x="1453215" y="391160"/>
            <a:ext cx="26917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Success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17B1E263-6F54-4610-BA8A-F7AF556144F6}"/>
              </a:ext>
            </a:extLst>
          </p:cNvPr>
          <p:cNvSpPr/>
          <p:nvPr/>
        </p:nvSpPr>
        <p:spPr>
          <a:xfrm>
            <a:off x="2229625" y="1742362"/>
            <a:ext cx="7506045" cy="114921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: มุมมน 11">
            <a:extLst>
              <a:ext uri="{FF2B5EF4-FFF2-40B4-BE49-F238E27FC236}">
                <a16:creationId xmlns:a16="http://schemas.microsoft.com/office/drawing/2014/main" xmlns="" id="{C14B5132-6B4F-49AE-9F17-9E6F17883FE1}"/>
              </a:ext>
            </a:extLst>
          </p:cNvPr>
          <p:cNvSpPr/>
          <p:nvPr/>
        </p:nvSpPr>
        <p:spPr>
          <a:xfrm flipH="1">
            <a:off x="2392219" y="3417895"/>
            <a:ext cx="7532807" cy="17188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เน้นระบบบริการที่ครอบคลุมทุกมิติและการฟื้นฟู</a:t>
            </a:r>
          </a:p>
        </p:txBody>
      </p:sp>
      <p:grpSp>
        <p:nvGrpSpPr>
          <p:cNvPr id="35" name="Group 3"/>
          <p:cNvGrpSpPr/>
          <p:nvPr/>
        </p:nvGrpSpPr>
        <p:grpSpPr>
          <a:xfrm>
            <a:off x="10072943" y="3628933"/>
            <a:ext cx="1666339" cy="1265796"/>
            <a:chOff x="9736212" y="3134258"/>
            <a:chExt cx="1065120" cy="1060167"/>
          </a:xfrm>
        </p:grpSpPr>
        <p:sp>
          <p:nvSpPr>
            <p:cNvPr id="36" name="วงรี 15">
              <a:extLst>
                <a:ext uri="{FF2B5EF4-FFF2-40B4-BE49-F238E27FC236}">
                  <a16:creationId xmlns:a16="http://schemas.microsoft.com/office/drawing/2014/main" xmlns="" id="{A1F1DF24-DC07-4B49-80AB-58B85609C9DA}"/>
                </a:ext>
              </a:extLst>
            </p:cNvPr>
            <p:cNvSpPr/>
            <p:nvPr/>
          </p:nvSpPr>
          <p:spPr>
            <a:xfrm>
              <a:off x="9736212" y="3134258"/>
              <a:ext cx="1065120" cy="103182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8A0E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กล่องข้อความ 34">
              <a:extLst>
                <a:ext uri="{FF2B5EF4-FFF2-40B4-BE49-F238E27FC236}">
                  <a16:creationId xmlns:a16="http://schemas.microsoft.com/office/drawing/2014/main" xmlns="" id="{E90C92FB-A582-4947-8227-3FDE024BE6EF}"/>
                </a:ext>
              </a:extLst>
            </p:cNvPr>
            <p:cNvSpPr txBox="1"/>
            <p:nvPr/>
          </p:nvSpPr>
          <p:spPr>
            <a:xfrm>
              <a:off x="9994512" y="3162604"/>
              <a:ext cx="548519" cy="10318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สี่เหลี่ยมผืนผ้า 30">
            <a:extLst>
              <a:ext uri="{FF2B5EF4-FFF2-40B4-BE49-F238E27FC236}">
                <a16:creationId xmlns:a16="http://schemas.microsoft.com/office/drawing/2014/main" xmlns="" id="{6B975A8D-9FC4-466D-860E-8542AA0FD6B3}"/>
              </a:ext>
            </a:extLst>
          </p:cNvPr>
          <p:cNvSpPr/>
          <p:nvPr/>
        </p:nvSpPr>
        <p:spPr>
          <a:xfrm>
            <a:off x="3517553" y="2000930"/>
            <a:ext cx="531716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90000"/>
              </a:lnSpc>
              <a:defRPr/>
            </a:pPr>
            <a:r>
              <a:rPr lang="th-TH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 </a:t>
            </a:r>
            <a:r>
              <a:rPr lang="en-US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3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troke </a:t>
            </a:r>
            <a:r>
              <a:rPr lang="en-US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</a:t>
            </a:r>
            <a:r>
              <a:rPr lang="en-US" sz="3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36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  <a:endParaRPr lang="th-TH" sz="3600" b="1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วงรี 9">
            <a:extLst>
              <a:ext uri="{FF2B5EF4-FFF2-40B4-BE49-F238E27FC236}">
                <a16:creationId xmlns:a16="http://schemas.microsoft.com/office/drawing/2014/main" xmlns="" id="{D7DBBBB1-A8CC-4528-A81E-46537004A758}"/>
              </a:ext>
            </a:extLst>
          </p:cNvPr>
          <p:cNvSpPr/>
          <p:nvPr/>
        </p:nvSpPr>
        <p:spPr>
          <a:xfrm>
            <a:off x="847054" y="1838733"/>
            <a:ext cx="1222533" cy="1031821"/>
          </a:xfrm>
          <a:prstGeom prst="ellipse">
            <a:avLst/>
          </a:prstGeom>
          <a:solidFill>
            <a:schemeClr val="bg1"/>
          </a:solidFill>
          <a:ln w="76200">
            <a:solidFill>
              <a:srgbClr val="FDAF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กล่องข้อความ 33">
            <a:extLst>
              <a:ext uri="{FF2B5EF4-FFF2-40B4-BE49-F238E27FC236}">
                <a16:creationId xmlns:a16="http://schemas.microsoft.com/office/drawing/2014/main" xmlns="" id="{6C999642-431F-405C-B79D-F126C46D3F12}"/>
              </a:ext>
            </a:extLst>
          </p:cNvPr>
          <p:cNvSpPr txBox="1"/>
          <p:nvPr/>
        </p:nvSpPr>
        <p:spPr>
          <a:xfrm>
            <a:off x="1113244" y="1877686"/>
            <a:ext cx="614272" cy="10318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dirty="0">
                <a:solidFill>
                  <a:srgbClr val="FDAF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h-TH" sz="6600" b="1" dirty="0">
              <a:solidFill>
                <a:srgbClr val="FDAF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3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ตาราง 25">
            <a:extLst>
              <a:ext uri="{FF2B5EF4-FFF2-40B4-BE49-F238E27FC236}">
                <a16:creationId xmlns="" xmlns:a16="http://schemas.microsoft.com/office/drawing/2014/main" id="{6E356F2A-8E29-412F-BE66-BA136C9B2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1535"/>
              </p:ext>
            </p:extLst>
          </p:nvPr>
        </p:nvGraphicFramePr>
        <p:xfrm>
          <a:off x="5499848" y="1556016"/>
          <a:ext cx="6343714" cy="4500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3714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4500764">
                <a:tc>
                  <a:txBody>
                    <a:bodyPr/>
                    <a:lstStyle/>
                    <a:p>
                      <a:pPr marL="981075" lvl="0" indent="-268288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tabLst>
                          <a:tab pos="901700" algn="l"/>
                        </a:tabLst>
                        <a:defRPr/>
                      </a:pPr>
                      <a:r>
                        <a:rPr lang="th-TH" sz="2400" b="1" spc="-3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ประชาสัมพันธ์ การใช้บริการ </a:t>
                      </a:r>
                      <a:r>
                        <a:rPr lang="en-US" sz="2400" b="1" spc="-3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EMS 1669</a:t>
                      </a:r>
                    </a:p>
                    <a:p>
                      <a:pPr marL="981075" lvl="0" indent="-268288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tabLst>
                          <a:tab pos="901700" algn="l"/>
                        </a:tabLst>
                        <a:defRPr/>
                      </a:pPr>
                      <a:r>
                        <a:rPr lang="th-TH" sz="2400" b="1" spc="-3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</a:t>
                      </a:r>
                      <a:r>
                        <a:rPr lang="th-TH" sz="2400" b="1" spc="-3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 </a:t>
                      </a:r>
                      <a:r>
                        <a:rPr lang="th-TH" sz="2400" b="1" spc="-3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ปชช</a:t>
                      </a:r>
                      <a:r>
                        <a:rPr lang="en-US" sz="2400" b="1" spc="-3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2400" b="1" spc="-3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81075" lvl="0" indent="-268288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tabLst>
                          <a:tab pos="901700" algn="l"/>
                        </a:tabLst>
                        <a:defRPr/>
                      </a:pPr>
                      <a:r>
                        <a:rPr lang="th-TH" sz="2400" b="1" spc="-3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 </a:t>
                      </a:r>
                      <a:r>
                        <a:rPr lang="en-US" sz="2400" b="1" spc="-3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Guideline</a:t>
                      </a:r>
                      <a:r>
                        <a:rPr lang="en-US" sz="2400" b="1" spc="-3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care </a:t>
                      </a:r>
                      <a:r>
                        <a:rPr lang="en-US" sz="2400" b="1" spc="-3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map</a:t>
                      </a:r>
                      <a:r>
                        <a:rPr lang="en-US" sz="2400" b="1" spc="-3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400" b="1" spc="-3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ให้ง่ายและกระชับ</a:t>
                      </a:r>
                      <a:r>
                        <a:rPr lang="th-TH" sz="2400" b="1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400" b="1" spc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ให้ข้อมูลญาติในการตัดสินใจให้ยา</a:t>
                      </a:r>
                      <a:r>
                        <a:rPr lang="en-US" sz="2400" b="1" spc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spc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rt</a:t>
                      </a:r>
                      <a:r>
                        <a:rPr lang="en-US" sz="2400" b="1" spc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-PA</a:t>
                      </a:r>
                    </a:p>
                    <a:p>
                      <a:pPr marL="981075" lvl="0" indent="-268288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  <a:tabLst>
                          <a:tab pos="901700" algn="l"/>
                        </a:tabLst>
                        <a:defRPr/>
                      </a:pPr>
                      <a:r>
                        <a:rPr lang="th-TH" sz="2400" b="1" spc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บูรณา</a:t>
                      </a:r>
                      <a:r>
                        <a:rPr lang="th-TH" sz="2400" b="1" spc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การร่วมกับงาน </a:t>
                      </a:r>
                      <a:r>
                        <a:rPr lang="en-US" sz="2400" b="1" spc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NCD </a:t>
                      </a:r>
                      <a:r>
                        <a:rPr lang="th-TH" sz="2400" b="1" spc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ในการส่งต่อข้อมูล </a:t>
                      </a:r>
                      <a:r>
                        <a:rPr lang="en-US" sz="2400" b="1" spc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CVD risk </a:t>
                      </a:r>
                      <a:r>
                        <a:rPr lang="th-TH" sz="2400" b="1" spc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สูง</a:t>
                      </a:r>
                      <a:endParaRPr lang="th-TH" sz="2400" b="1" spc="-30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420689" y="296716"/>
            <a:ext cx="3590925" cy="1189993"/>
            <a:chOff x="1319687" y="1243060"/>
            <a:chExt cx="3590925" cy="945749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19687" y="1243060"/>
              <a:ext cx="3590925" cy="945749"/>
            </a:xfrm>
            <a:custGeom>
              <a:avLst/>
              <a:gdLst>
                <a:gd name="T0" fmla="*/ 2147483646 w 876"/>
                <a:gd name="T1" fmla="*/ 0 h 242"/>
                <a:gd name="T2" fmla="*/ 2147483646 w 876"/>
                <a:gd name="T3" fmla="*/ 0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2147483646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2147483646 w 876"/>
                <a:gd name="T27" fmla="*/ 0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6" h="242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54440" y="1341196"/>
              <a:ext cx="3118162" cy="464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ahoma" pitchFamily="34" charset="0"/>
                  <a:cs typeface="Tahoma" pitchFamily="34" charset="0"/>
                </a:rPr>
                <a:t>ปัญหา/อุปสรรค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1329" y="454418"/>
            <a:ext cx="3592512" cy="984044"/>
            <a:chOff x="-236915" y="5575473"/>
            <a:chExt cx="3592512" cy="984044"/>
          </a:xfrm>
          <a:solidFill>
            <a:srgbClr val="002060"/>
          </a:solidFill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 flipV="1">
              <a:off x="-236915" y="5575473"/>
              <a:ext cx="3592512" cy="984044"/>
            </a:xfrm>
            <a:custGeom>
              <a:avLst/>
              <a:gdLst>
                <a:gd name="T0" fmla="*/ 2147483646 w 876"/>
                <a:gd name="T1" fmla="*/ 2147483646 h 242"/>
                <a:gd name="T2" fmla="*/ 2147483646 w 876"/>
                <a:gd name="T3" fmla="*/ 2147483646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0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6" h="242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985" y="5617670"/>
              <a:ext cx="21307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Tahoma" pitchFamily="34" charset="0"/>
                  <a:cs typeface="Tahoma" pitchFamily="34" charset="0"/>
                </a:rPr>
                <a:t>ข้อเสนอแนะ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88" y="108575"/>
            <a:ext cx="829697" cy="8315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3005ED8-4CAB-4CA2-A181-249FFD950A8D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itchFamily="34" charset="0"/>
                <a:cs typeface="Tahoma" pitchFamily="34" charset="0"/>
              </a:rPr>
              <a:t>การพัฒนาระบบบริการสุขภาพ</a:t>
            </a:r>
          </a:p>
        </p:txBody>
      </p:sp>
      <p:sp>
        <p:nvSpPr>
          <p:cNvPr id="22" name="ลูกศร: เครื่องหมายบั้ง 15">
            <a:extLst>
              <a:ext uri="{FF2B5EF4-FFF2-40B4-BE49-F238E27FC236}">
                <a16:creationId xmlns="" xmlns:a16="http://schemas.microsoft.com/office/drawing/2014/main" id="{5FFB5A21-6BC5-4F94-8C90-E4BAF145F6D8}"/>
              </a:ext>
            </a:extLst>
          </p:cNvPr>
          <p:cNvSpPr/>
          <p:nvPr/>
        </p:nvSpPr>
        <p:spPr>
          <a:xfrm>
            <a:off x="1078934" y="1563024"/>
            <a:ext cx="5379559" cy="2236770"/>
          </a:xfrm>
          <a:prstGeom prst="chevron">
            <a:avLst>
              <a:gd name="adj" fmla="val 377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r>
              <a:rPr lang="th-TH" sz="24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เข้าถึงบริการล่าช้าได้รับยา </a:t>
            </a:r>
            <a:r>
              <a:rPr lang="en-US" sz="2400" b="1" kern="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</a:t>
            </a:r>
            <a:r>
              <a:rPr lang="en-US" sz="24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-PA</a:t>
            </a:r>
            <a:r>
              <a:rPr lang="th-TH" sz="24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น้อย ส่งผลอัตราตายสูง</a:t>
            </a:r>
            <a:endParaRPr lang="th-TH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ข้าวหลามตัด 16">
            <a:extLst>
              <a:ext uri="{FF2B5EF4-FFF2-40B4-BE49-F238E27FC236}">
                <a16:creationId xmlns="" xmlns:a16="http://schemas.microsoft.com/office/drawing/2014/main" id="{22C53F52-9613-4DC3-8E25-8DE803B0C6E1}"/>
              </a:ext>
            </a:extLst>
          </p:cNvPr>
          <p:cNvSpPr/>
          <p:nvPr/>
        </p:nvSpPr>
        <p:spPr>
          <a:xfrm>
            <a:off x="213637" y="1563022"/>
            <a:ext cx="1707657" cy="223677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th-TH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60F87F-F416-4C27-86F0-5034494D9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" t="24652" r="988" b="19852"/>
          <a:stretch/>
        </p:blipFill>
        <p:spPr>
          <a:xfrm>
            <a:off x="1994853" y="0"/>
            <a:ext cx="7406322" cy="6745511"/>
          </a:xfrm>
          <a:prstGeom prst="rect">
            <a:avLst/>
          </a:prstGeom>
        </p:spPr>
      </p:pic>
      <p:pic>
        <p:nvPicPr>
          <p:cNvPr id="5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88" y="108575"/>
            <a:ext cx="829697" cy="83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F16D7D-43FD-4543-AD3E-C1FCD953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275" y="5845939"/>
            <a:ext cx="3819525" cy="442372"/>
          </a:xfrm>
        </p:spPr>
        <p:txBody>
          <a:bodyPr>
            <a:noAutofit/>
          </a:bodyPr>
          <a:lstStyle/>
          <a:p>
            <a:pPr algn="ct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โรงพยาบาลศิริราช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138" y="4594356"/>
            <a:ext cx="70670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194" y="2106239"/>
            <a:ext cx="599575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ปี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2562 </a:t>
            </a:r>
            <a:r>
              <a:rPr lang="en-US" sz="18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(10</a:t>
            </a: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เดือน)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กล่องข้อความ 6"/>
          <p:cNvSpPr txBox="1"/>
          <p:nvPr/>
        </p:nvSpPr>
        <p:spPr>
          <a:xfrm>
            <a:off x="110783" y="971420"/>
            <a:ext cx="11968943" cy="9787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 Medium"/>
              </a:rPr>
              <a:t>อัตราการตายของผู้ป่วยโรคหลอดเลือดหัวใจ</a:t>
            </a:r>
          </a:p>
          <a:p>
            <a:pPr algn="ctr">
              <a:spcBef>
                <a:spcPct val="20000"/>
              </a:spcBef>
            </a:pP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(เป้าหมาย 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26/100,000 ประชากร</a:t>
            </a: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66083"/>
            <a:ext cx="829697" cy="831500"/>
          </a:xfrm>
          <a:prstGeom prst="rect">
            <a:avLst/>
          </a:prstGeom>
        </p:spPr>
      </p:pic>
      <p:sp>
        <p:nvSpPr>
          <p:cNvPr id="22" name="ลูกศร: รูปห้าเหลี่ยม 15">
            <a:extLst>
              <a:ext uri="{FF2B5EF4-FFF2-40B4-BE49-F238E27FC236}">
                <a16:creationId xmlns="" xmlns:a16="http://schemas.microsoft.com/office/drawing/2014/main" id="{E2D2B7C3-A713-42E3-99F9-EC410E458FB6}"/>
              </a:ext>
            </a:extLst>
          </p:cNvPr>
          <p:cNvSpPr/>
          <p:nvPr/>
        </p:nvSpPr>
        <p:spPr>
          <a:xfrm>
            <a:off x="762867" y="109045"/>
            <a:ext cx="4464840" cy="719318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3" name="ลูกศร: เครื่องหมายบั้ง 17">
            <a:extLst>
              <a:ext uri="{FF2B5EF4-FFF2-40B4-BE49-F238E27FC236}">
                <a16:creationId xmlns="" xmlns:a16="http://schemas.microsoft.com/office/drawing/2014/main" id="{59ED50BB-290D-4E8C-8EDB-B8FCCE82377F}"/>
              </a:ext>
            </a:extLst>
          </p:cNvPr>
          <p:cNvSpPr/>
          <p:nvPr/>
        </p:nvSpPr>
        <p:spPr>
          <a:xfrm>
            <a:off x="4915654" y="109045"/>
            <a:ext cx="579120" cy="719318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1481652" y="128877"/>
            <a:ext cx="3156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สาขาโรคหัวใจ</a:t>
            </a:r>
          </a:p>
        </p:txBody>
      </p:sp>
      <p:grpSp>
        <p:nvGrpSpPr>
          <p:cNvPr id="25" name="Group 63">
            <a:extLst>
              <a:ext uri="{FF2B5EF4-FFF2-40B4-BE49-F238E27FC236}">
                <a16:creationId xmlns="" xmlns:a16="http://schemas.microsoft.com/office/drawing/2014/main" id="{77F5F77D-14D2-4FDA-8621-72950971C155}"/>
              </a:ext>
            </a:extLst>
          </p:cNvPr>
          <p:cNvGrpSpPr/>
          <p:nvPr/>
        </p:nvGrpSpPr>
        <p:grpSpPr>
          <a:xfrm>
            <a:off x="171896" y="-3482"/>
            <a:ext cx="1195945" cy="1148651"/>
            <a:chOff x="3748088" y="1658938"/>
            <a:chExt cx="4699000" cy="4702175"/>
          </a:xfrm>
        </p:grpSpPr>
        <p:sp>
          <p:nvSpPr>
            <p:cNvPr id="26" name="Freeform 18">
              <a:extLst>
                <a:ext uri="{FF2B5EF4-FFF2-40B4-BE49-F238E27FC236}">
                  <a16:creationId xmlns="" xmlns:a16="http://schemas.microsoft.com/office/drawing/2014/main" id="{663C847E-07CF-48CA-B0DD-BF58E1143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="" xmlns:a16="http://schemas.microsoft.com/office/drawing/2014/main" id="{9AE112B1-69D4-494C-9F95-08D5D6CE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="" xmlns:a16="http://schemas.microsoft.com/office/drawing/2014/main" id="{8DB5F51F-E784-403C-8403-4B9A9E638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="" xmlns:a16="http://schemas.microsoft.com/office/drawing/2014/main" id="{2FA308BC-FA22-4C8C-85C2-C1C1ADB8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="" xmlns:a16="http://schemas.microsoft.com/office/drawing/2014/main" id="{5A4031BF-88BA-4C66-8C86-17FDE7920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="" xmlns:a16="http://schemas.microsoft.com/office/drawing/2014/main" id="{AF76ADF6-2AB8-4882-BBF4-DC910358C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="" xmlns:a16="http://schemas.microsoft.com/office/drawing/2014/main" id="{5F664BD0-D9A0-48EB-9F94-76FA024BE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="" xmlns:a16="http://schemas.microsoft.com/office/drawing/2014/main" id="{0C0CF9B4-0085-4374-860D-62F024592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7" name="แผนภูมิ 36"/>
          <p:cNvGraphicFramePr/>
          <p:nvPr>
            <p:extLst>
              <p:ext uri="{D42A27DB-BD31-4B8C-83A1-F6EECF244321}">
                <p14:modId xmlns:p14="http://schemas.microsoft.com/office/powerpoint/2010/main" val="1195518806"/>
              </p:ext>
            </p:extLst>
          </p:nvPr>
        </p:nvGraphicFramePr>
        <p:xfrm>
          <a:off x="275104" y="2346278"/>
          <a:ext cx="10535772" cy="21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8" name="ตัวเชื่อมต่อตรง 37"/>
          <p:cNvCxnSpPr/>
          <p:nvPr/>
        </p:nvCxnSpPr>
        <p:spPr>
          <a:xfrm>
            <a:off x="689997" y="2691395"/>
            <a:ext cx="11232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กล่องข้อความ 6"/>
          <p:cNvSpPr txBox="1"/>
          <p:nvPr/>
        </p:nvSpPr>
        <p:spPr>
          <a:xfrm>
            <a:off x="10192687" y="2797068"/>
            <a:ext cx="1682812" cy="3693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26</a:t>
            </a:r>
            <a:r>
              <a:rPr 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100,000 ประชากร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="" xmlns:a16="http://schemas.microsoft.com/office/drawing/2014/main" id="{E62FAD07-23DE-43A7-A1DE-3A6694BE76BB}"/>
              </a:ext>
            </a:extLst>
          </p:cNvPr>
          <p:cNvSpPr txBox="1"/>
          <p:nvPr/>
        </p:nvSpPr>
        <p:spPr>
          <a:xfrm>
            <a:off x="1081380" y="2390539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th-TH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ส.ค. 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186627" y="3120978"/>
            <a:ext cx="1487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400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2,980,462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35" name="แผนภูมิ 34"/>
          <p:cNvGraphicFramePr/>
          <p:nvPr>
            <p:extLst>
              <p:ext uri="{D42A27DB-BD31-4B8C-83A1-F6EECF244321}">
                <p14:modId xmlns:p14="http://schemas.microsoft.com/office/powerpoint/2010/main" val="1395444553"/>
              </p:ext>
            </p:extLst>
          </p:nvPr>
        </p:nvGraphicFramePr>
        <p:xfrm>
          <a:off x="277457" y="4650494"/>
          <a:ext cx="10756636" cy="191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1" name="ตัวเชื่อมต่อตรง 40"/>
          <p:cNvCxnSpPr/>
          <p:nvPr/>
        </p:nvCxnSpPr>
        <p:spPr>
          <a:xfrm>
            <a:off x="676488" y="5254026"/>
            <a:ext cx="11340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กล่องข้อความ 6"/>
          <p:cNvSpPr txBox="1"/>
          <p:nvPr/>
        </p:nvSpPr>
        <p:spPr>
          <a:xfrm>
            <a:off x="10317845" y="4841380"/>
            <a:ext cx="1682812" cy="3693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26</a:t>
            </a:r>
            <a:r>
              <a:rPr 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100,000 ประชากร</a:t>
            </a: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4140617" y="5119715"/>
            <a:ext cx="2802194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  <p:sp>
        <p:nvSpPr>
          <p:cNvPr id="44" name="Oval 34">
            <a:extLst>
              <a:ext uri="{FF2B5EF4-FFF2-40B4-BE49-F238E27FC236}">
                <a16:creationId xmlns="" xmlns:a16="http://schemas.microsoft.com/office/drawing/2014/main" id="{DA3F4B5B-19A3-43FE-A105-72F95CD65A0B}"/>
              </a:ext>
            </a:extLst>
          </p:cNvPr>
          <p:cNvSpPr/>
          <p:nvPr/>
        </p:nvSpPr>
        <p:spPr>
          <a:xfrm>
            <a:off x="2087778" y="5086887"/>
            <a:ext cx="1179297" cy="1645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194" y="1952048"/>
            <a:ext cx="5842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ปี 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2562 (9 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เดือน)</a:t>
            </a:r>
          </a:p>
        </p:txBody>
      </p:sp>
      <p:sp>
        <p:nvSpPr>
          <p:cNvPr id="16" name="กล่องข้อความ 6"/>
          <p:cNvSpPr txBox="1"/>
          <p:nvPr/>
        </p:nvSpPr>
        <p:spPr>
          <a:xfrm>
            <a:off x="110783" y="846717"/>
            <a:ext cx="11968943" cy="9664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ร้อยละผู้ป่วยโรคกล้ามเนื้อหัวใจขาดเลือดเฉียบพลันที่เสียชีวิตในโรงพยาบาล</a:t>
            </a:r>
            <a:endParaRPr lang="en-GB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(เป้าหมาย 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≤</a:t>
            </a: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 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37967"/>
            <a:ext cx="829697" cy="831500"/>
          </a:xfrm>
          <a:prstGeom prst="rect">
            <a:avLst/>
          </a:prstGeom>
        </p:spPr>
      </p:pic>
      <p:graphicFrame>
        <p:nvGraphicFramePr>
          <p:cNvPr id="21" name="แผนภูมิ 20"/>
          <p:cNvGraphicFramePr/>
          <p:nvPr>
            <p:extLst/>
          </p:nvPr>
        </p:nvGraphicFramePr>
        <p:xfrm>
          <a:off x="628650" y="2695575"/>
          <a:ext cx="10038895" cy="359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7" name="ตัวเชื่อมต่อตรง 26"/>
          <p:cNvCxnSpPr/>
          <p:nvPr/>
        </p:nvCxnSpPr>
        <p:spPr>
          <a:xfrm>
            <a:off x="1096448" y="4328027"/>
            <a:ext cx="1094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กล่องข้อความ 6"/>
          <p:cNvSpPr txBox="1"/>
          <p:nvPr/>
        </p:nvSpPr>
        <p:spPr>
          <a:xfrm>
            <a:off x="10377731" y="3577452"/>
            <a:ext cx="1651819" cy="707886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≤</a:t>
            </a:r>
            <a:r>
              <a:rPr lang="th-TH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 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th-TH" sz="20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5958583" y="2894177"/>
            <a:ext cx="1725765" cy="36100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21/154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b="1" dirty="0">
                <a:solidFill>
                  <a:srgbClr val="ED7D3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(27/165)</a:t>
            </a:r>
            <a:endParaRPr lang="th-TH" sz="1200" b="1" dirty="0">
              <a:solidFill>
                <a:srgbClr val="ED7D3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920417" y="3445587"/>
            <a:ext cx="1651818" cy="35150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8/99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(15/111)</a:t>
            </a:r>
            <a:endParaRPr lang="th-TH" sz="12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1185403" y="3231581"/>
            <a:ext cx="1386348" cy="28022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14/98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b="1" dirty="0">
                <a:solidFill>
                  <a:srgbClr val="ED7D3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(3/58)</a:t>
            </a:r>
            <a:endParaRPr lang="th-TH" sz="1200" b="1" dirty="0">
              <a:solidFill>
                <a:srgbClr val="ED7D3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4386020" y="2712207"/>
            <a:ext cx="1477586" cy="24796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16/89</a:t>
            </a:r>
            <a:r>
              <a:rPr lang="th-TH" sz="12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(7/101)</a:t>
            </a:r>
            <a:endParaRPr lang="th-TH" sz="12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7623836" y="3813722"/>
            <a:ext cx="1386348" cy="28022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73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(6/66)</a:t>
            </a:r>
            <a:endParaRPr lang="th-TH" sz="12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9010184" y="3290442"/>
            <a:ext cx="1651818" cy="23204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65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513</a:t>
            </a:r>
            <a:r>
              <a:rPr lang="th-TH" sz="12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(58/501)</a:t>
            </a:r>
            <a:endParaRPr lang="th-TH" sz="1200" b="1" dirty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1">
            <a:extLst>
              <a:ext uri="{FF2B5EF4-FFF2-40B4-BE49-F238E27FC236}">
                <a16:creationId xmlns="" xmlns:a16="http://schemas.microsoft.com/office/drawing/2014/main" id="{D62B6043-BE94-47E9-A093-4DB25F9A17C1}"/>
              </a:ext>
            </a:extLst>
          </p:cNvPr>
          <p:cNvSpPr txBox="1"/>
          <p:nvPr/>
        </p:nvSpPr>
        <p:spPr>
          <a:xfrm>
            <a:off x="1332706" y="6190536"/>
            <a:ext cx="1480134" cy="28827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(ปี</a:t>
            </a:r>
            <a:r>
              <a:rPr lang="en-US" sz="12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61</a:t>
            </a:r>
            <a:r>
              <a:rPr lang="en-US" sz="1200" b="1" dirty="0">
                <a:solidFill>
                  <a:srgbClr val="ED7D3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b="1" dirty="0">
                <a:solidFill>
                  <a:srgbClr val="ED7D3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en-US" sz="1200" b="1" dirty="0">
                <a:solidFill>
                  <a:srgbClr val="ED7D3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62</a:t>
            </a:r>
            <a:r>
              <a:rPr lang="th-TH" sz="1200" b="1" dirty="0">
                <a:solidFill>
                  <a:srgbClr val="ED7D3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92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5">
            <a:extLst>
              <a:ext uri="{FF2B5EF4-FFF2-40B4-BE49-F238E27FC236}">
                <a16:creationId xmlns="" xmlns:a16="http://schemas.microsoft.com/office/drawing/2014/main" id="{D2F03BA8-E0C2-491A-920E-CE7AE5A1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91" y="1403817"/>
            <a:ext cx="3600570" cy="3357563"/>
          </a:xfrm>
          <a:prstGeom prst="ellipse">
            <a:avLst/>
          </a:prstGeom>
          <a:solidFill>
            <a:srgbClr val="EAEA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BACEBB-9AE2-4862-A037-7CAF052B711E}"/>
              </a:ext>
            </a:extLst>
          </p:cNvPr>
          <p:cNvSpPr txBox="1"/>
          <p:nvPr/>
        </p:nvSpPr>
        <p:spPr>
          <a:xfrm>
            <a:off x="1005039" y="247740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Success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Freeform 61"/>
          <p:cNvSpPr>
            <a:spLocks noEditPoints="1"/>
          </p:cNvSpPr>
          <p:nvPr/>
        </p:nvSpPr>
        <p:spPr bwMode="auto">
          <a:xfrm>
            <a:off x="1742367" y="3300882"/>
            <a:ext cx="1156765" cy="761958"/>
          </a:xfrm>
          <a:custGeom>
            <a:avLst/>
            <a:gdLst>
              <a:gd name="T0" fmla="*/ 488462 w 169"/>
              <a:gd name="T1" fmla="*/ 217856 h 112"/>
              <a:gd name="T2" fmla="*/ 229201 w 169"/>
              <a:gd name="T3" fmla="*/ 101416 h 112"/>
              <a:gd name="T4" fmla="*/ 217929 w 169"/>
              <a:gd name="T5" fmla="*/ 71367 h 112"/>
              <a:gd name="T6" fmla="*/ 503491 w 169"/>
              <a:gd name="T7" fmla="*/ 41318 h 112"/>
              <a:gd name="T8" fmla="*/ 526036 w 169"/>
              <a:gd name="T9" fmla="*/ 11268 h 112"/>
              <a:gd name="T10" fmla="*/ 578639 w 169"/>
              <a:gd name="T11" fmla="*/ 184051 h 112"/>
              <a:gd name="T12" fmla="*/ 631243 w 169"/>
              <a:gd name="T13" fmla="*/ 176539 h 112"/>
              <a:gd name="T14" fmla="*/ 556095 w 169"/>
              <a:gd name="T15" fmla="*/ 0 h 112"/>
              <a:gd name="T16" fmla="*/ 15030 w 169"/>
              <a:gd name="T17" fmla="*/ 229125 h 112"/>
              <a:gd name="T18" fmla="*/ 71391 w 169"/>
              <a:gd name="T19" fmla="*/ 41318 h 112"/>
              <a:gd name="T20" fmla="*/ 33817 w 169"/>
              <a:gd name="T21" fmla="*/ 22537 h 112"/>
              <a:gd name="T22" fmla="*/ 0 w 169"/>
              <a:gd name="T23" fmla="*/ 210344 h 112"/>
              <a:gd name="T24" fmla="*/ 217929 w 169"/>
              <a:gd name="T25" fmla="*/ 353077 h 112"/>
              <a:gd name="T26" fmla="*/ 195385 w 169"/>
              <a:gd name="T27" fmla="*/ 383127 h 112"/>
              <a:gd name="T28" fmla="*/ 232959 w 169"/>
              <a:gd name="T29" fmla="*/ 413176 h 112"/>
              <a:gd name="T30" fmla="*/ 255503 w 169"/>
              <a:gd name="T31" fmla="*/ 383127 h 112"/>
              <a:gd name="T32" fmla="*/ 146538 w 169"/>
              <a:gd name="T33" fmla="*/ 383127 h 112"/>
              <a:gd name="T34" fmla="*/ 202899 w 169"/>
              <a:gd name="T35" fmla="*/ 311760 h 112"/>
              <a:gd name="T36" fmla="*/ 154053 w 169"/>
              <a:gd name="T37" fmla="*/ 334297 h 112"/>
              <a:gd name="T38" fmla="*/ 93935 w 169"/>
              <a:gd name="T39" fmla="*/ 311760 h 112"/>
              <a:gd name="T40" fmla="*/ 131509 w 169"/>
              <a:gd name="T41" fmla="*/ 341809 h 112"/>
              <a:gd name="T42" fmla="*/ 161568 w 169"/>
              <a:gd name="T43" fmla="*/ 266686 h 112"/>
              <a:gd name="T44" fmla="*/ 112722 w 169"/>
              <a:gd name="T45" fmla="*/ 289223 h 112"/>
              <a:gd name="T46" fmla="*/ 86420 w 169"/>
              <a:gd name="T47" fmla="*/ 296735 h 112"/>
              <a:gd name="T48" fmla="*/ 82663 w 169"/>
              <a:gd name="T49" fmla="*/ 229125 h 112"/>
              <a:gd name="T50" fmla="*/ 71391 w 169"/>
              <a:gd name="T51" fmla="*/ 244149 h 112"/>
              <a:gd name="T52" fmla="*/ 56361 w 169"/>
              <a:gd name="T53" fmla="*/ 292979 h 112"/>
              <a:gd name="T54" fmla="*/ 480947 w 169"/>
              <a:gd name="T55" fmla="*/ 262930 h 112"/>
              <a:gd name="T56" fmla="*/ 319379 w 169"/>
              <a:gd name="T57" fmla="*/ 97660 h 112"/>
              <a:gd name="T58" fmla="*/ 229201 w 169"/>
              <a:gd name="T59" fmla="*/ 116440 h 112"/>
              <a:gd name="T60" fmla="*/ 206657 w 169"/>
              <a:gd name="T61" fmla="*/ 56342 h 112"/>
              <a:gd name="T62" fmla="*/ 101450 w 169"/>
              <a:gd name="T63" fmla="*/ 202832 h 112"/>
              <a:gd name="T64" fmla="*/ 169083 w 169"/>
              <a:gd name="T65" fmla="*/ 255418 h 112"/>
              <a:gd name="T66" fmla="*/ 229201 w 169"/>
              <a:gd name="T67" fmla="*/ 330541 h 112"/>
              <a:gd name="T68" fmla="*/ 285562 w 169"/>
              <a:gd name="T69" fmla="*/ 386883 h 112"/>
              <a:gd name="T70" fmla="*/ 300592 w 169"/>
              <a:gd name="T71" fmla="*/ 394395 h 112"/>
              <a:gd name="T72" fmla="*/ 319379 w 169"/>
              <a:gd name="T73" fmla="*/ 360590 h 112"/>
              <a:gd name="T74" fmla="*/ 263018 w 169"/>
              <a:gd name="T75" fmla="*/ 300491 h 112"/>
              <a:gd name="T76" fmla="*/ 356953 w 169"/>
              <a:gd name="T77" fmla="*/ 364346 h 112"/>
              <a:gd name="T78" fmla="*/ 371982 w 169"/>
              <a:gd name="T79" fmla="*/ 319272 h 112"/>
              <a:gd name="T80" fmla="*/ 323136 w 169"/>
              <a:gd name="T81" fmla="*/ 281711 h 112"/>
              <a:gd name="T82" fmla="*/ 334408 w 169"/>
              <a:gd name="T83" fmla="*/ 266686 h 112"/>
              <a:gd name="T84" fmla="*/ 435858 w 169"/>
              <a:gd name="T85" fmla="*/ 315516 h 112"/>
              <a:gd name="T86" fmla="*/ 413314 w 169"/>
              <a:gd name="T87" fmla="*/ 262930 h 112"/>
              <a:gd name="T88" fmla="*/ 379497 w 169"/>
              <a:gd name="T89" fmla="*/ 225369 h 112"/>
              <a:gd name="T90" fmla="*/ 480947 w 169"/>
              <a:gd name="T91" fmla="*/ 262930 h 11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9" h="112">
                <a:moveTo>
                  <a:pt x="134" y="11"/>
                </a:moveTo>
                <a:cubicBezTo>
                  <a:pt x="150" y="50"/>
                  <a:pt x="150" y="50"/>
                  <a:pt x="150" y="50"/>
                </a:cubicBezTo>
                <a:cubicBezTo>
                  <a:pt x="130" y="58"/>
                  <a:pt x="130" y="58"/>
                  <a:pt x="130" y="58"/>
                </a:cubicBezTo>
                <a:cubicBezTo>
                  <a:pt x="120" y="49"/>
                  <a:pt x="88" y="22"/>
                  <a:pt x="86" y="22"/>
                </a:cubicBezTo>
                <a:cubicBezTo>
                  <a:pt x="84" y="22"/>
                  <a:pt x="74" y="25"/>
                  <a:pt x="73" y="25"/>
                </a:cubicBezTo>
                <a:cubicBezTo>
                  <a:pt x="73" y="26"/>
                  <a:pt x="67" y="27"/>
                  <a:pt x="61" y="27"/>
                </a:cubicBezTo>
                <a:cubicBezTo>
                  <a:pt x="59" y="27"/>
                  <a:pt x="57" y="27"/>
                  <a:pt x="56" y="26"/>
                </a:cubicBezTo>
                <a:cubicBezTo>
                  <a:pt x="55" y="25"/>
                  <a:pt x="54" y="24"/>
                  <a:pt x="54" y="23"/>
                </a:cubicBezTo>
                <a:cubicBezTo>
                  <a:pt x="54" y="21"/>
                  <a:pt x="56" y="19"/>
                  <a:pt x="58" y="19"/>
                </a:cubicBezTo>
                <a:cubicBezTo>
                  <a:pt x="66" y="14"/>
                  <a:pt x="88" y="6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6" y="5"/>
                  <a:pt x="130" y="10"/>
                  <a:pt x="134" y="11"/>
                </a:cubicBezTo>
                <a:close/>
                <a:moveTo>
                  <a:pt x="148" y="0"/>
                </a:moveTo>
                <a:cubicBezTo>
                  <a:pt x="148" y="0"/>
                  <a:pt x="147" y="0"/>
                  <a:pt x="147" y="0"/>
                </a:cubicBezTo>
                <a:cubicBezTo>
                  <a:pt x="140" y="3"/>
                  <a:pt x="140" y="3"/>
                  <a:pt x="140" y="3"/>
                </a:cubicBezTo>
                <a:cubicBezTo>
                  <a:pt x="139" y="3"/>
                  <a:pt x="138" y="4"/>
                  <a:pt x="138" y="5"/>
                </a:cubicBezTo>
                <a:cubicBezTo>
                  <a:pt x="137" y="6"/>
                  <a:pt x="137" y="7"/>
                  <a:pt x="138" y="8"/>
                </a:cubicBezTo>
                <a:cubicBezTo>
                  <a:pt x="154" y="49"/>
                  <a:pt x="154" y="49"/>
                  <a:pt x="154" y="49"/>
                </a:cubicBezTo>
                <a:cubicBezTo>
                  <a:pt x="155" y="51"/>
                  <a:pt x="157" y="53"/>
                  <a:pt x="159" y="52"/>
                </a:cubicBezTo>
                <a:cubicBezTo>
                  <a:pt x="166" y="49"/>
                  <a:pt x="166" y="49"/>
                  <a:pt x="166" y="49"/>
                </a:cubicBezTo>
                <a:cubicBezTo>
                  <a:pt x="167" y="49"/>
                  <a:pt x="168" y="48"/>
                  <a:pt x="168" y="47"/>
                </a:cubicBezTo>
                <a:cubicBezTo>
                  <a:pt x="169" y="46"/>
                  <a:pt x="169" y="45"/>
                  <a:pt x="168" y="43"/>
                </a:cubicBezTo>
                <a:cubicBezTo>
                  <a:pt x="152" y="2"/>
                  <a:pt x="152" y="2"/>
                  <a:pt x="152" y="2"/>
                </a:cubicBezTo>
                <a:cubicBezTo>
                  <a:pt x="152" y="1"/>
                  <a:pt x="150" y="0"/>
                  <a:pt x="148" y="0"/>
                </a:cubicBezTo>
                <a:close/>
                <a:moveTo>
                  <a:pt x="0" y="56"/>
                </a:moveTo>
                <a:cubicBezTo>
                  <a:pt x="0" y="57"/>
                  <a:pt x="1" y="58"/>
                  <a:pt x="1" y="59"/>
                </a:cubicBezTo>
                <a:cubicBezTo>
                  <a:pt x="2" y="60"/>
                  <a:pt x="3" y="61"/>
                  <a:pt x="4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4" y="61"/>
                  <a:pt x="16" y="59"/>
                  <a:pt x="16" y="57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0"/>
                  <a:pt x="19" y="9"/>
                  <a:pt x="18" y="8"/>
                </a:cubicBezTo>
                <a:cubicBezTo>
                  <a:pt x="18" y="7"/>
                  <a:pt x="17" y="6"/>
                  <a:pt x="15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0"/>
                </a:cubicBezTo>
                <a:lnTo>
                  <a:pt x="0" y="56"/>
                </a:lnTo>
                <a:close/>
                <a:moveTo>
                  <a:pt x="70" y="97"/>
                </a:moveTo>
                <a:cubicBezTo>
                  <a:pt x="69" y="95"/>
                  <a:pt x="68" y="94"/>
                  <a:pt x="67" y="93"/>
                </a:cubicBezTo>
                <a:cubicBezTo>
                  <a:pt x="64" y="90"/>
                  <a:pt x="61" y="91"/>
                  <a:pt x="58" y="94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98"/>
                  <a:pt x="55" y="98"/>
                  <a:pt x="55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48" y="106"/>
                  <a:pt x="52" y="110"/>
                  <a:pt x="53" y="111"/>
                </a:cubicBezTo>
                <a:cubicBezTo>
                  <a:pt x="54" y="112"/>
                  <a:pt x="56" y="112"/>
                  <a:pt x="57" y="112"/>
                </a:cubicBezTo>
                <a:cubicBezTo>
                  <a:pt x="59" y="112"/>
                  <a:pt x="60" y="111"/>
                  <a:pt x="62" y="110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9" y="100"/>
                  <a:pt x="70" y="99"/>
                  <a:pt x="70" y="97"/>
                </a:cubicBezTo>
                <a:close/>
                <a:moveTo>
                  <a:pt x="37" y="94"/>
                </a:moveTo>
                <a:cubicBezTo>
                  <a:pt x="34" y="97"/>
                  <a:pt x="35" y="100"/>
                  <a:pt x="39" y="102"/>
                </a:cubicBezTo>
                <a:cubicBezTo>
                  <a:pt x="42" y="105"/>
                  <a:pt x="45" y="104"/>
                  <a:pt x="47" y="101"/>
                </a:cubicBezTo>
                <a:cubicBezTo>
                  <a:pt x="55" y="92"/>
                  <a:pt x="55" y="92"/>
                  <a:pt x="55" y="92"/>
                </a:cubicBezTo>
                <a:cubicBezTo>
                  <a:pt x="59" y="87"/>
                  <a:pt x="55" y="84"/>
                  <a:pt x="54" y="83"/>
                </a:cubicBezTo>
                <a:cubicBezTo>
                  <a:pt x="51" y="80"/>
                  <a:pt x="48" y="81"/>
                  <a:pt x="46" y="84"/>
                </a:cubicBezTo>
                <a:cubicBezTo>
                  <a:pt x="41" y="89"/>
                  <a:pt x="41" y="89"/>
                  <a:pt x="41" y="89"/>
                </a:cubicBezTo>
                <a:cubicBezTo>
                  <a:pt x="41" y="89"/>
                  <a:pt x="41" y="89"/>
                  <a:pt x="41" y="89"/>
                </a:cubicBezTo>
                <a:cubicBezTo>
                  <a:pt x="41" y="90"/>
                  <a:pt x="41" y="90"/>
                  <a:pt x="41" y="90"/>
                </a:cubicBezTo>
                <a:lnTo>
                  <a:pt x="37" y="94"/>
                </a:lnTo>
                <a:close/>
                <a:moveTo>
                  <a:pt x="25" y="83"/>
                </a:moveTo>
                <a:cubicBezTo>
                  <a:pt x="24" y="84"/>
                  <a:pt x="23" y="86"/>
                  <a:pt x="24" y="88"/>
                </a:cubicBezTo>
                <a:cubicBezTo>
                  <a:pt x="24" y="89"/>
                  <a:pt x="25" y="91"/>
                  <a:pt x="26" y="92"/>
                </a:cubicBezTo>
                <a:cubicBezTo>
                  <a:pt x="29" y="94"/>
                  <a:pt x="32" y="94"/>
                  <a:pt x="35" y="91"/>
                </a:cubicBezTo>
                <a:cubicBezTo>
                  <a:pt x="44" y="80"/>
                  <a:pt x="44" y="80"/>
                  <a:pt x="44" y="80"/>
                </a:cubicBezTo>
                <a:cubicBezTo>
                  <a:pt x="45" y="79"/>
                  <a:pt x="45" y="77"/>
                  <a:pt x="45" y="75"/>
                </a:cubicBezTo>
                <a:cubicBezTo>
                  <a:pt x="45" y="74"/>
                  <a:pt x="44" y="72"/>
                  <a:pt x="43" y="71"/>
                </a:cubicBezTo>
                <a:cubicBezTo>
                  <a:pt x="40" y="69"/>
                  <a:pt x="37" y="69"/>
                  <a:pt x="34" y="72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29" y="78"/>
                  <a:pt x="29" y="78"/>
                  <a:pt x="29" y="78"/>
                </a:cubicBezTo>
                <a:lnTo>
                  <a:pt x="25" y="83"/>
                </a:lnTo>
                <a:close/>
                <a:moveTo>
                  <a:pt x="23" y="79"/>
                </a:moveTo>
                <a:cubicBezTo>
                  <a:pt x="32" y="69"/>
                  <a:pt x="32" y="69"/>
                  <a:pt x="32" y="69"/>
                </a:cubicBezTo>
                <a:cubicBezTo>
                  <a:pt x="36" y="64"/>
                  <a:pt x="32" y="60"/>
                  <a:pt x="31" y="59"/>
                </a:cubicBezTo>
                <a:cubicBezTo>
                  <a:pt x="28" y="57"/>
                  <a:pt x="25" y="57"/>
                  <a:pt x="22" y="61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19" y="65"/>
                  <a:pt x="19" y="65"/>
                  <a:pt x="19" y="65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1"/>
                  <a:pt x="13" y="73"/>
                  <a:pt x="13" y="74"/>
                </a:cubicBezTo>
                <a:cubicBezTo>
                  <a:pt x="13" y="76"/>
                  <a:pt x="14" y="77"/>
                  <a:pt x="15" y="78"/>
                </a:cubicBezTo>
                <a:cubicBezTo>
                  <a:pt x="17" y="79"/>
                  <a:pt x="18" y="80"/>
                  <a:pt x="20" y="80"/>
                </a:cubicBezTo>
                <a:cubicBezTo>
                  <a:pt x="21" y="80"/>
                  <a:pt x="22" y="80"/>
                  <a:pt x="23" y="79"/>
                </a:cubicBezTo>
                <a:close/>
                <a:moveTo>
                  <a:pt x="128" y="70"/>
                </a:moveTo>
                <a:cubicBezTo>
                  <a:pt x="130" y="68"/>
                  <a:pt x="131" y="64"/>
                  <a:pt x="127" y="61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08" y="44"/>
                  <a:pt x="89" y="28"/>
                  <a:pt x="85" y="26"/>
                </a:cubicBezTo>
                <a:cubicBezTo>
                  <a:pt x="83" y="26"/>
                  <a:pt x="78" y="28"/>
                  <a:pt x="74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4" y="29"/>
                  <a:pt x="67" y="31"/>
                  <a:pt x="61" y="31"/>
                </a:cubicBezTo>
                <a:cubicBezTo>
                  <a:pt x="58" y="31"/>
                  <a:pt x="56" y="31"/>
                  <a:pt x="54" y="30"/>
                </a:cubicBezTo>
                <a:cubicBezTo>
                  <a:pt x="50" y="27"/>
                  <a:pt x="50" y="25"/>
                  <a:pt x="50" y="23"/>
                </a:cubicBezTo>
                <a:cubicBezTo>
                  <a:pt x="50" y="19"/>
                  <a:pt x="53" y="16"/>
                  <a:pt x="55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20" y="57"/>
                  <a:pt x="20" y="57"/>
                  <a:pt x="20" y="57"/>
                </a:cubicBezTo>
                <a:cubicBezTo>
                  <a:pt x="23" y="55"/>
                  <a:pt x="25" y="54"/>
                  <a:pt x="27" y="54"/>
                </a:cubicBezTo>
                <a:cubicBezTo>
                  <a:pt x="29" y="54"/>
                  <a:pt x="31" y="55"/>
                  <a:pt x="33" y="56"/>
                </a:cubicBezTo>
                <a:cubicBezTo>
                  <a:pt x="36" y="59"/>
                  <a:pt x="38" y="62"/>
                  <a:pt x="37" y="66"/>
                </a:cubicBezTo>
                <a:cubicBezTo>
                  <a:pt x="40" y="65"/>
                  <a:pt x="43" y="66"/>
                  <a:pt x="45" y="68"/>
                </a:cubicBezTo>
                <a:cubicBezTo>
                  <a:pt x="48" y="71"/>
                  <a:pt x="50" y="74"/>
                  <a:pt x="49" y="77"/>
                </a:cubicBezTo>
                <a:cubicBezTo>
                  <a:pt x="52" y="77"/>
                  <a:pt x="54" y="78"/>
                  <a:pt x="57" y="80"/>
                </a:cubicBezTo>
                <a:cubicBezTo>
                  <a:pt x="59" y="82"/>
                  <a:pt x="61" y="85"/>
                  <a:pt x="61" y="88"/>
                </a:cubicBezTo>
                <a:cubicBezTo>
                  <a:pt x="64" y="87"/>
                  <a:pt x="67" y="88"/>
                  <a:pt x="69" y="90"/>
                </a:cubicBezTo>
                <a:cubicBezTo>
                  <a:pt x="73" y="93"/>
                  <a:pt x="74" y="97"/>
                  <a:pt x="73" y="101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6" y="103"/>
                  <a:pt x="76" y="104"/>
                  <a:pt x="76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8" y="105"/>
                  <a:pt x="79" y="105"/>
                  <a:pt x="80" y="105"/>
                </a:cubicBezTo>
                <a:cubicBezTo>
                  <a:pt x="82" y="105"/>
                  <a:pt x="83" y="104"/>
                  <a:pt x="84" y="103"/>
                </a:cubicBezTo>
                <a:cubicBezTo>
                  <a:pt x="86" y="100"/>
                  <a:pt x="87" y="98"/>
                  <a:pt x="85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70" y="84"/>
                  <a:pt x="70" y="84"/>
                  <a:pt x="70" y="84"/>
                </a:cubicBezTo>
                <a:cubicBezTo>
                  <a:pt x="70" y="83"/>
                  <a:pt x="70" y="83"/>
                  <a:pt x="70" y="82"/>
                </a:cubicBezTo>
                <a:cubicBezTo>
                  <a:pt x="70" y="81"/>
                  <a:pt x="70" y="81"/>
                  <a:pt x="70" y="80"/>
                </a:cubicBezTo>
                <a:cubicBezTo>
                  <a:pt x="71" y="79"/>
                  <a:pt x="72" y="79"/>
                  <a:pt x="73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93" y="96"/>
                  <a:pt x="94" y="97"/>
                  <a:pt x="95" y="97"/>
                </a:cubicBezTo>
                <a:cubicBezTo>
                  <a:pt x="97" y="97"/>
                  <a:pt x="99" y="96"/>
                  <a:pt x="100" y="94"/>
                </a:cubicBezTo>
                <a:cubicBezTo>
                  <a:pt x="101" y="93"/>
                  <a:pt x="102" y="91"/>
                  <a:pt x="102" y="90"/>
                </a:cubicBezTo>
                <a:cubicBezTo>
                  <a:pt x="102" y="88"/>
                  <a:pt x="101" y="86"/>
                  <a:pt x="99" y="85"/>
                </a:cubicBezTo>
                <a:cubicBezTo>
                  <a:pt x="97" y="83"/>
                  <a:pt x="97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4"/>
                  <a:pt x="86" y="74"/>
                  <a:pt x="86" y="73"/>
                </a:cubicBezTo>
                <a:cubicBezTo>
                  <a:pt x="86" y="73"/>
                  <a:pt x="86" y="72"/>
                  <a:pt x="86" y="72"/>
                </a:cubicBezTo>
                <a:cubicBezTo>
                  <a:pt x="87" y="71"/>
                  <a:pt x="88" y="71"/>
                  <a:pt x="89" y="71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8" y="86"/>
                  <a:pt x="109" y="87"/>
                  <a:pt x="110" y="87"/>
                </a:cubicBezTo>
                <a:cubicBezTo>
                  <a:pt x="112" y="87"/>
                  <a:pt x="114" y="86"/>
                  <a:pt x="116" y="84"/>
                </a:cubicBezTo>
                <a:cubicBezTo>
                  <a:pt x="117" y="82"/>
                  <a:pt x="118" y="81"/>
                  <a:pt x="118" y="79"/>
                </a:cubicBezTo>
                <a:cubicBezTo>
                  <a:pt x="118" y="77"/>
                  <a:pt x="117" y="76"/>
                  <a:pt x="115" y="75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100" y="62"/>
                  <a:pt x="100" y="61"/>
                  <a:pt x="101" y="60"/>
                </a:cubicBezTo>
                <a:cubicBezTo>
                  <a:pt x="102" y="59"/>
                  <a:pt x="103" y="59"/>
                  <a:pt x="104" y="60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22" y="74"/>
                  <a:pt x="125" y="73"/>
                  <a:pt x="128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60" y="104871"/>
            <a:ext cx="829697" cy="8315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C17E6FC0-DAB7-41C4-A951-BAF735345C9D}"/>
              </a:ext>
            </a:extLst>
          </p:cNvPr>
          <p:cNvSpPr/>
          <p:nvPr/>
        </p:nvSpPr>
        <p:spPr>
          <a:xfrm>
            <a:off x="4439564" y="2769791"/>
            <a:ext cx="1333500" cy="6667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="" xmlns:a16="http://schemas.microsoft.com/office/drawing/2014/main" id="{33005ED8-4CAB-4CA2-A181-249FFD950A8D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ผลการตรวจราชการและนิเทศงาน รอบที่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การพัฒนาระบบบริการสุขภาพ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="" xmlns:a16="http://schemas.microsoft.com/office/drawing/2014/main" id="{E4244E67-D74A-4464-8023-268D486009FF}"/>
              </a:ext>
            </a:extLst>
          </p:cNvPr>
          <p:cNvGrpSpPr/>
          <p:nvPr/>
        </p:nvGrpSpPr>
        <p:grpSpPr>
          <a:xfrm>
            <a:off x="5862006" y="1431341"/>
            <a:ext cx="5621336" cy="1295301"/>
            <a:chOff x="6418263" y="919163"/>
            <a:chExt cx="4584700" cy="1185862"/>
          </a:xfrm>
        </p:grpSpPr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E8B0B770-D5F3-4448-BAA8-A31BA75EE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919163"/>
              <a:ext cx="3995737" cy="1185862"/>
            </a:xfrm>
            <a:custGeom>
              <a:avLst/>
              <a:gdLst>
                <a:gd name="T0" fmla="*/ 594860 w 1021"/>
                <a:gd name="T1" fmla="*/ 0 h 303"/>
                <a:gd name="T2" fmla="*/ 3995737 w 1021"/>
                <a:gd name="T3" fmla="*/ 0 h 303"/>
                <a:gd name="T4" fmla="*/ 3400877 w 1021"/>
                <a:gd name="T5" fmla="*/ 590975 h 303"/>
                <a:gd name="T6" fmla="*/ 2809931 w 1021"/>
                <a:gd name="T7" fmla="*/ 1185863 h 303"/>
                <a:gd name="T8" fmla="*/ 594860 w 1021"/>
                <a:gd name="T9" fmla="*/ 1185863 h 303"/>
                <a:gd name="T10" fmla="*/ 0 w 1021"/>
                <a:gd name="T11" fmla="*/ 590975 h 303"/>
                <a:gd name="T12" fmla="*/ 0 w 1021"/>
                <a:gd name="T13" fmla="*/ 590975 h 303"/>
                <a:gd name="T14" fmla="*/ 594860 w 1021"/>
                <a:gd name="T15" fmla="*/ 0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1" h="303">
                  <a:moveTo>
                    <a:pt x="152" y="0"/>
                  </a:moveTo>
                  <a:cubicBezTo>
                    <a:pt x="1021" y="0"/>
                    <a:pt x="1021" y="0"/>
                    <a:pt x="1021" y="0"/>
                  </a:cubicBezTo>
                  <a:cubicBezTo>
                    <a:pt x="937" y="0"/>
                    <a:pt x="869" y="68"/>
                    <a:pt x="869" y="151"/>
                  </a:cubicBezTo>
                  <a:cubicBezTo>
                    <a:pt x="869" y="235"/>
                    <a:pt x="801" y="303"/>
                    <a:pt x="718" y="303"/>
                  </a:cubicBezTo>
                  <a:cubicBezTo>
                    <a:pt x="152" y="303"/>
                    <a:pt x="152" y="303"/>
                    <a:pt x="152" y="303"/>
                  </a:cubicBezTo>
                  <a:cubicBezTo>
                    <a:pt x="68" y="303"/>
                    <a:pt x="0" y="235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68"/>
                    <a:pt x="68" y="0"/>
                    <a:pt x="152" y="0"/>
                  </a:cubicBezTo>
                  <a:close/>
                </a:path>
              </a:pathLst>
            </a:custGeom>
            <a:solidFill>
              <a:srgbClr val="2C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3A80EBC7-1526-4FC0-9D52-4635F52A1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788" y="919163"/>
              <a:ext cx="1781175" cy="1185862"/>
            </a:xfrm>
            <a:custGeom>
              <a:avLst/>
              <a:gdLst>
                <a:gd name="T0" fmla="*/ 591115 w 455"/>
                <a:gd name="T1" fmla="*/ 590975 h 303"/>
                <a:gd name="T2" fmla="*/ 1186145 w 455"/>
                <a:gd name="T3" fmla="*/ 0 h 303"/>
                <a:gd name="T4" fmla="*/ 1186145 w 455"/>
                <a:gd name="T5" fmla="*/ 0 h 303"/>
                <a:gd name="T6" fmla="*/ 1781175 w 455"/>
                <a:gd name="T7" fmla="*/ 590975 h 303"/>
                <a:gd name="T8" fmla="*/ 1781175 w 455"/>
                <a:gd name="T9" fmla="*/ 590975 h 303"/>
                <a:gd name="T10" fmla="*/ 1186145 w 455"/>
                <a:gd name="T11" fmla="*/ 1185863 h 303"/>
                <a:gd name="T12" fmla="*/ 0 w 455"/>
                <a:gd name="T13" fmla="*/ 1185863 h 303"/>
                <a:gd name="T14" fmla="*/ 591115 w 455"/>
                <a:gd name="T15" fmla="*/ 590975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303">
                  <a:moveTo>
                    <a:pt x="151" y="151"/>
                  </a:moveTo>
                  <a:cubicBezTo>
                    <a:pt x="151" y="68"/>
                    <a:pt x="219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87" y="0"/>
                    <a:pt x="455" y="68"/>
                    <a:pt x="455" y="151"/>
                  </a:cubicBezTo>
                  <a:cubicBezTo>
                    <a:pt x="455" y="151"/>
                    <a:pt x="455" y="151"/>
                    <a:pt x="455" y="151"/>
                  </a:cubicBezTo>
                  <a:cubicBezTo>
                    <a:pt x="455" y="235"/>
                    <a:pt x="387" y="303"/>
                    <a:pt x="303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83" y="303"/>
                    <a:pt x="151" y="235"/>
                    <a:pt x="151" y="151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TextBox 26">
            <a:extLst>
              <a:ext uri="{FF2B5EF4-FFF2-40B4-BE49-F238E27FC236}">
                <a16:creationId xmlns="" xmlns:a16="http://schemas.microsoft.com/office/drawing/2014/main" id="{00082BFC-7D9C-406D-A6BC-C272C176C3DB}"/>
              </a:ext>
            </a:extLst>
          </p:cNvPr>
          <p:cNvSpPr txBox="1"/>
          <p:nvPr/>
        </p:nvSpPr>
        <p:spPr>
          <a:xfrm>
            <a:off x="10298132" y="1483199"/>
            <a:ext cx="915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th-TH" sz="6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374256" y="1577048"/>
            <a:ext cx="3738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PPCI node to </a:t>
            </a:r>
            <a:r>
              <a:rPr lang="th-TH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สปร</a:t>
            </a:r>
            <a:r>
              <a:rPr lang="th-TH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ทัพทัน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หนองฉาง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grpSp>
        <p:nvGrpSpPr>
          <p:cNvPr id="19" name="Group 35">
            <a:extLst>
              <a:ext uri="{FF2B5EF4-FFF2-40B4-BE49-F238E27FC236}">
                <a16:creationId xmlns="" xmlns:a16="http://schemas.microsoft.com/office/drawing/2014/main" id="{057FE1D8-4C63-4733-AFCC-F2735FA686FB}"/>
              </a:ext>
            </a:extLst>
          </p:cNvPr>
          <p:cNvGrpSpPr/>
          <p:nvPr/>
        </p:nvGrpSpPr>
        <p:grpSpPr>
          <a:xfrm>
            <a:off x="5905500" y="3341362"/>
            <a:ext cx="5621336" cy="1295301"/>
            <a:chOff x="6418263" y="919163"/>
            <a:chExt cx="4584700" cy="1185862"/>
          </a:xfrm>
        </p:grpSpPr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C111943B-AF0E-4281-9E94-3415A09FC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919163"/>
              <a:ext cx="3995737" cy="1185862"/>
            </a:xfrm>
            <a:custGeom>
              <a:avLst/>
              <a:gdLst>
                <a:gd name="T0" fmla="*/ 594860 w 1021"/>
                <a:gd name="T1" fmla="*/ 0 h 303"/>
                <a:gd name="T2" fmla="*/ 3995737 w 1021"/>
                <a:gd name="T3" fmla="*/ 0 h 303"/>
                <a:gd name="T4" fmla="*/ 3400877 w 1021"/>
                <a:gd name="T5" fmla="*/ 590975 h 303"/>
                <a:gd name="T6" fmla="*/ 2809931 w 1021"/>
                <a:gd name="T7" fmla="*/ 1185863 h 303"/>
                <a:gd name="T8" fmla="*/ 594860 w 1021"/>
                <a:gd name="T9" fmla="*/ 1185863 h 303"/>
                <a:gd name="T10" fmla="*/ 0 w 1021"/>
                <a:gd name="T11" fmla="*/ 590975 h 303"/>
                <a:gd name="T12" fmla="*/ 0 w 1021"/>
                <a:gd name="T13" fmla="*/ 590975 h 303"/>
                <a:gd name="T14" fmla="*/ 594860 w 1021"/>
                <a:gd name="T15" fmla="*/ 0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1" h="303">
                  <a:moveTo>
                    <a:pt x="152" y="0"/>
                  </a:moveTo>
                  <a:cubicBezTo>
                    <a:pt x="1021" y="0"/>
                    <a:pt x="1021" y="0"/>
                    <a:pt x="1021" y="0"/>
                  </a:cubicBezTo>
                  <a:cubicBezTo>
                    <a:pt x="937" y="0"/>
                    <a:pt x="869" y="68"/>
                    <a:pt x="869" y="151"/>
                  </a:cubicBezTo>
                  <a:cubicBezTo>
                    <a:pt x="869" y="235"/>
                    <a:pt x="801" y="303"/>
                    <a:pt x="718" y="303"/>
                  </a:cubicBezTo>
                  <a:cubicBezTo>
                    <a:pt x="152" y="303"/>
                    <a:pt x="152" y="303"/>
                    <a:pt x="152" y="303"/>
                  </a:cubicBezTo>
                  <a:cubicBezTo>
                    <a:pt x="68" y="303"/>
                    <a:pt x="0" y="235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68"/>
                    <a:pt x="68" y="0"/>
                    <a:pt x="15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="" xmlns:a16="http://schemas.microsoft.com/office/drawing/2014/main" id="{8C07A743-E529-4A12-BCC4-A3B50777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788" y="919163"/>
              <a:ext cx="1781175" cy="1185862"/>
            </a:xfrm>
            <a:custGeom>
              <a:avLst/>
              <a:gdLst>
                <a:gd name="T0" fmla="*/ 591115 w 455"/>
                <a:gd name="T1" fmla="*/ 590975 h 303"/>
                <a:gd name="T2" fmla="*/ 1186145 w 455"/>
                <a:gd name="T3" fmla="*/ 0 h 303"/>
                <a:gd name="T4" fmla="*/ 1186145 w 455"/>
                <a:gd name="T5" fmla="*/ 0 h 303"/>
                <a:gd name="T6" fmla="*/ 1781175 w 455"/>
                <a:gd name="T7" fmla="*/ 590975 h 303"/>
                <a:gd name="T8" fmla="*/ 1781175 w 455"/>
                <a:gd name="T9" fmla="*/ 590975 h 303"/>
                <a:gd name="T10" fmla="*/ 1186145 w 455"/>
                <a:gd name="T11" fmla="*/ 1185863 h 303"/>
                <a:gd name="T12" fmla="*/ 0 w 455"/>
                <a:gd name="T13" fmla="*/ 1185863 h 303"/>
                <a:gd name="T14" fmla="*/ 591115 w 455"/>
                <a:gd name="T15" fmla="*/ 590975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303">
                  <a:moveTo>
                    <a:pt x="151" y="151"/>
                  </a:moveTo>
                  <a:cubicBezTo>
                    <a:pt x="151" y="68"/>
                    <a:pt x="219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87" y="0"/>
                    <a:pt x="455" y="68"/>
                    <a:pt x="455" y="151"/>
                  </a:cubicBezTo>
                  <a:cubicBezTo>
                    <a:pt x="455" y="151"/>
                    <a:pt x="455" y="151"/>
                    <a:pt x="455" y="151"/>
                  </a:cubicBezTo>
                  <a:cubicBezTo>
                    <a:pt x="455" y="235"/>
                    <a:pt x="387" y="303"/>
                    <a:pt x="303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83" y="303"/>
                    <a:pt x="151" y="235"/>
                    <a:pt x="151" y="1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TextBox 39">
            <a:extLst>
              <a:ext uri="{FF2B5EF4-FFF2-40B4-BE49-F238E27FC236}">
                <a16:creationId xmlns="" xmlns:a16="http://schemas.microsoft.com/office/drawing/2014/main" id="{F6185147-839B-4F06-855D-BD9351D145E7}"/>
              </a:ext>
            </a:extLst>
          </p:cNvPr>
          <p:cNvSpPr txBox="1"/>
          <p:nvPr/>
        </p:nvSpPr>
        <p:spPr>
          <a:xfrm>
            <a:off x="10231457" y="3502499"/>
            <a:ext cx="915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th-TH" sz="6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40">
            <a:extLst>
              <a:ext uri="{FF2B5EF4-FFF2-40B4-BE49-F238E27FC236}">
                <a16:creationId xmlns="" xmlns:a16="http://schemas.microsoft.com/office/drawing/2014/main" id="{10B98256-860E-402A-97F8-98BB84FABFFA}"/>
              </a:ext>
            </a:extLst>
          </p:cNvPr>
          <p:cNvSpPr txBox="1"/>
          <p:nvPr/>
        </p:nvSpPr>
        <p:spPr>
          <a:xfrm>
            <a:off x="6441715" y="3491349"/>
            <a:ext cx="3738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Seamless STEMI consultant</a:t>
            </a:r>
          </a:p>
        </p:txBody>
      </p:sp>
    </p:spTree>
    <p:extLst>
      <p:ext uri="{BB962C8B-B14F-4D97-AF65-F5344CB8AC3E}">
        <p14:creationId xmlns:p14="http://schemas.microsoft.com/office/powerpoint/2010/main" val="34494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17">
            <a:extLst>
              <a:ext uri="{FF2B5EF4-FFF2-40B4-BE49-F238E27FC236}">
                <a16:creationId xmlns="" xmlns:a16="http://schemas.microsoft.com/office/drawing/2014/main" id="{3ACAF92C-111D-4A71-B00D-C348A2E6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54892"/>
              </p:ext>
            </p:extLst>
          </p:nvPr>
        </p:nvGraphicFramePr>
        <p:xfrm>
          <a:off x="5155319" y="2438377"/>
          <a:ext cx="6807038" cy="1057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7038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10578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16000" marR="14400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grpSp>
        <p:nvGrpSpPr>
          <p:cNvPr id="5" name="กลุ่ม 2">
            <a:extLst>
              <a:ext uri="{FF2B5EF4-FFF2-40B4-BE49-F238E27FC236}">
                <a16:creationId xmlns="" xmlns:a16="http://schemas.microsoft.com/office/drawing/2014/main" id="{4CDE9DAB-C2EE-44E2-BD50-9437D79AC0C1}"/>
              </a:ext>
            </a:extLst>
          </p:cNvPr>
          <p:cNvGrpSpPr/>
          <p:nvPr/>
        </p:nvGrpSpPr>
        <p:grpSpPr>
          <a:xfrm>
            <a:off x="236473" y="2427248"/>
            <a:ext cx="6848219" cy="1068955"/>
            <a:chOff x="-266752" y="3512646"/>
            <a:chExt cx="5295952" cy="1252174"/>
          </a:xfrm>
          <a:solidFill>
            <a:schemeClr val="accent1">
              <a:lumMod val="50000"/>
            </a:schemeClr>
          </a:solidFill>
        </p:grpSpPr>
        <p:sp>
          <p:nvSpPr>
            <p:cNvPr id="6" name="ลูกศร: เครื่องหมายบั้ง 15">
              <a:extLst>
                <a:ext uri="{FF2B5EF4-FFF2-40B4-BE49-F238E27FC236}">
                  <a16:creationId xmlns="" xmlns:a16="http://schemas.microsoft.com/office/drawing/2014/main" id="{25AFCCE3-DBF1-4FD1-A064-07A0A0C0D0DE}"/>
                </a:ext>
              </a:extLst>
            </p:cNvPr>
            <p:cNvSpPr/>
            <p:nvPr/>
          </p:nvSpPr>
          <p:spPr>
            <a:xfrm>
              <a:off x="379432" y="3512647"/>
              <a:ext cx="4649768" cy="1252173"/>
            </a:xfrm>
            <a:prstGeom prst="chevron">
              <a:avLst>
                <a:gd name="adj" fmla="val 37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ข้าวหลามตัด 16">
              <a:extLst>
                <a:ext uri="{FF2B5EF4-FFF2-40B4-BE49-F238E27FC236}">
                  <a16:creationId xmlns="" xmlns:a16="http://schemas.microsoft.com/office/drawing/2014/main" id="{94A8FFF8-8AAC-4858-9BE4-A5A8700994CC}"/>
                </a:ext>
              </a:extLst>
            </p:cNvPr>
            <p:cNvSpPr/>
            <p:nvPr/>
          </p:nvSpPr>
          <p:spPr>
            <a:xfrm>
              <a:off x="-266752" y="3512646"/>
              <a:ext cx="1263485" cy="1252174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54280" y="375453"/>
            <a:ext cx="3590925" cy="945749"/>
            <a:chOff x="1319687" y="1347835"/>
            <a:chExt cx="3590925" cy="94574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19687" y="1347835"/>
              <a:ext cx="3590925" cy="945749"/>
            </a:xfrm>
            <a:custGeom>
              <a:avLst/>
              <a:gdLst>
                <a:gd name="T0" fmla="*/ 2147483646 w 876"/>
                <a:gd name="T1" fmla="*/ 0 h 242"/>
                <a:gd name="T2" fmla="*/ 2147483646 w 876"/>
                <a:gd name="T3" fmla="*/ 0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2147483646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2147483646 w 876"/>
                <a:gd name="T27" fmla="*/ 0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6" h="242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45840" y="1387788"/>
              <a:ext cx="275428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ปัญหา/อุปสรรค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14424" y="361748"/>
            <a:ext cx="3592512" cy="984044"/>
            <a:chOff x="398774" y="5520156"/>
            <a:chExt cx="3592512" cy="984044"/>
          </a:xfrm>
          <a:solidFill>
            <a:srgbClr val="002060"/>
          </a:solidFill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 flipV="1">
              <a:off x="398774" y="5520156"/>
              <a:ext cx="3592512" cy="984044"/>
            </a:xfrm>
            <a:custGeom>
              <a:avLst/>
              <a:gdLst>
                <a:gd name="T0" fmla="*/ 2147483646 w 876"/>
                <a:gd name="T1" fmla="*/ 2147483646 h 242"/>
                <a:gd name="T2" fmla="*/ 2147483646 w 876"/>
                <a:gd name="T3" fmla="*/ 2147483646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0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6" h="242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2261" y="5541490"/>
              <a:ext cx="21307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ข้อเสนอแนะ</a:t>
              </a:r>
            </a:p>
          </p:txBody>
        </p:sp>
      </p:grpSp>
      <p:graphicFrame>
        <p:nvGraphicFramePr>
          <p:cNvPr id="14" name="ตาราง 17">
            <a:extLst>
              <a:ext uri="{FF2B5EF4-FFF2-40B4-BE49-F238E27FC236}">
                <a16:creationId xmlns="" xmlns:a16="http://schemas.microsoft.com/office/drawing/2014/main" id="{3ACAF92C-111D-4A71-B00D-C348A2E6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67089"/>
              </p:ext>
            </p:extLst>
          </p:nvPr>
        </p:nvGraphicFramePr>
        <p:xfrm>
          <a:off x="6502401" y="1372250"/>
          <a:ext cx="5459956" cy="1001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9956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100165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graphicFrame>
        <p:nvGraphicFramePr>
          <p:cNvPr id="18" name="ตาราง 17">
            <a:extLst>
              <a:ext uri="{FF2B5EF4-FFF2-40B4-BE49-F238E27FC236}">
                <a16:creationId xmlns="" xmlns:a16="http://schemas.microsoft.com/office/drawing/2014/main" id="{3ACAF92C-111D-4A71-B00D-C348A2E6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18430"/>
              </p:ext>
            </p:extLst>
          </p:nvPr>
        </p:nvGraphicFramePr>
        <p:xfrm>
          <a:off x="5155319" y="3566414"/>
          <a:ext cx="6807038" cy="982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7038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98272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16000" marR="144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grpSp>
        <p:nvGrpSpPr>
          <p:cNvPr id="19" name="กลุ่ม 2">
            <a:extLst>
              <a:ext uri="{FF2B5EF4-FFF2-40B4-BE49-F238E27FC236}">
                <a16:creationId xmlns="" xmlns:a16="http://schemas.microsoft.com/office/drawing/2014/main" id="{4CDE9DAB-C2EE-44E2-BD50-9437D79AC0C1}"/>
              </a:ext>
            </a:extLst>
          </p:cNvPr>
          <p:cNvGrpSpPr/>
          <p:nvPr/>
        </p:nvGrpSpPr>
        <p:grpSpPr>
          <a:xfrm>
            <a:off x="236473" y="3559460"/>
            <a:ext cx="6863985" cy="978547"/>
            <a:chOff x="-278944" y="3512647"/>
            <a:chExt cx="5308144" cy="1252173"/>
          </a:xfrm>
          <a:solidFill>
            <a:schemeClr val="bg2">
              <a:lumMod val="75000"/>
            </a:schemeClr>
          </a:solidFill>
        </p:grpSpPr>
        <p:sp>
          <p:nvSpPr>
            <p:cNvPr id="20" name="ลูกศร: เครื่องหมายบั้ง 15">
              <a:extLst>
                <a:ext uri="{FF2B5EF4-FFF2-40B4-BE49-F238E27FC236}">
                  <a16:creationId xmlns="" xmlns:a16="http://schemas.microsoft.com/office/drawing/2014/main" id="{25AFCCE3-DBF1-4FD1-A064-07A0A0C0D0DE}"/>
                </a:ext>
              </a:extLst>
            </p:cNvPr>
            <p:cNvSpPr/>
            <p:nvPr/>
          </p:nvSpPr>
          <p:spPr>
            <a:xfrm>
              <a:off x="367240" y="3512647"/>
              <a:ext cx="4661960" cy="1252173"/>
            </a:xfrm>
            <a:prstGeom prst="chevron">
              <a:avLst>
                <a:gd name="adj" fmla="val 37784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ข้าวหลามตัด 16">
              <a:extLst>
                <a:ext uri="{FF2B5EF4-FFF2-40B4-BE49-F238E27FC236}">
                  <a16:creationId xmlns="" xmlns:a16="http://schemas.microsoft.com/office/drawing/2014/main" id="{94A8FFF8-8AAC-4858-9BE4-A5A8700994CC}"/>
                </a:ext>
              </a:extLst>
            </p:cNvPr>
            <p:cNvSpPr/>
            <p:nvPr/>
          </p:nvSpPr>
          <p:spPr>
            <a:xfrm>
              <a:off x="-278944" y="3512647"/>
              <a:ext cx="1263485" cy="1252173"/>
            </a:xfrm>
            <a:prstGeom prst="diamond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60" y="104871"/>
            <a:ext cx="829697" cy="8315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36475" y="1321202"/>
            <a:ext cx="6863983" cy="1041263"/>
            <a:chOff x="236475" y="1252448"/>
            <a:chExt cx="6863983" cy="1540312"/>
          </a:xfrm>
        </p:grpSpPr>
        <p:grpSp>
          <p:nvGrpSpPr>
            <p:cNvPr id="15" name="กลุ่ม 2">
              <a:extLst>
                <a:ext uri="{FF2B5EF4-FFF2-40B4-BE49-F238E27FC236}">
                  <a16:creationId xmlns="" xmlns:a16="http://schemas.microsoft.com/office/drawing/2014/main" id="{4CDE9DAB-C2EE-44E2-BD50-9437D79AC0C1}"/>
                </a:ext>
              </a:extLst>
            </p:cNvPr>
            <p:cNvGrpSpPr/>
            <p:nvPr/>
          </p:nvGrpSpPr>
          <p:grpSpPr>
            <a:xfrm>
              <a:off x="236475" y="1252448"/>
              <a:ext cx="6863983" cy="1540312"/>
              <a:chOff x="-278944" y="3493508"/>
              <a:chExt cx="5308144" cy="1271312"/>
            </a:xfrm>
          </p:grpSpPr>
          <p:sp>
            <p:nvSpPr>
              <p:cNvPr id="16" name="ลูกศร: เครื่องหมายบั้ง 15">
                <a:extLst>
                  <a:ext uri="{FF2B5EF4-FFF2-40B4-BE49-F238E27FC236}">
                    <a16:creationId xmlns="" xmlns:a16="http://schemas.microsoft.com/office/drawing/2014/main" id="{25AFCCE3-DBF1-4FD1-A064-07A0A0C0D0DE}"/>
                  </a:ext>
                </a:extLst>
              </p:cNvPr>
              <p:cNvSpPr/>
              <p:nvPr/>
            </p:nvSpPr>
            <p:spPr>
              <a:xfrm>
                <a:off x="367238" y="3512647"/>
                <a:ext cx="4661962" cy="1252173"/>
              </a:xfrm>
              <a:prstGeom prst="chevron">
                <a:avLst>
                  <a:gd name="adj" fmla="val 37784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ข้าวหลามตัด 16">
                <a:extLst>
                  <a:ext uri="{FF2B5EF4-FFF2-40B4-BE49-F238E27FC236}">
                    <a16:creationId xmlns="" xmlns:a16="http://schemas.microsoft.com/office/drawing/2014/main" id="{94A8FFF8-8AAC-4858-9BE4-A5A8700994CC}"/>
                  </a:ext>
                </a:extLst>
              </p:cNvPr>
              <p:cNvSpPr/>
              <p:nvPr/>
            </p:nvSpPr>
            <p:spPr>
              <a:xfrm>
                <a:off x="-278944" y="3493508"/>
                <a:ext cx="1263485" cy="1271311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kumimoji="0" lang="th-TH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929981" y="1434938"/>
              <a:ext cx="485547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Delayed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Door-to-needle time (</a:t>
              </a:r>
              <a:r>
                <a:rPr lang="en-US" sz="24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 </a:t>
              </a:r>
              <a:r>
                <a:rPr lang="th-TH" sz="24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นาที</a:t>
              </a:r>
              <a:r>
                <a:rPr lang="en-US" sz="24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40652" y="2526110"/>
            <a:ext cx="479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NCD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ยังควบคุมได้ไม่ดี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โดยเฉพาะ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กลุ่มผู้สูบบุหรี่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5053" y="3584289"/>
            <a:ext cx="4914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ขาดการติดตามผลโครงการรณรงค์ป้องกันโรคหัวใจ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5081" y="2681369"/>
            <a:ext cx="484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การทำงานเชิงรุกร่วมกับ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PCC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74609" y="3650930"/>
            <a:ext cx="4724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spc="-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พัฒนาการติดตามประเมินผล</a:t>
            </a:r>
            <a:r>
              <a:rPr lang="th-TH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416C044-EE6B-4DFA-9BD2-D6FC20C1D312}"/>
              </a:ext>
            </a:extLst>
          </p:cNvPr>
          <p:cNvSpPr txBox="1"/>
          <p:nvPr/>
        </p:nvSpPr>
        <p:spPr>
          <a:xfrm>
            <a:off x="7018010" y="1681204"/>
            <a:ext cx="473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RCA (Delayed Door-to-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Dx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6" name="ตาราง 17">
            <a:extLst>
              <a:ext uri="{FF2B5EF4-FFF2-40B4-BE49-F238E27FC236}">
                <a16:creationId xmlns:a16="http://schemas.microsoft.com/office/drawing/2014/main" xmlns="" id="{3ACAF92C-111D-4A71-B00D-C348A2E6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00407"/>
              </p:ext>
            </p:extLst>
          </p:nvPr>
        </p:nvGraphicFramePr>
        <p:xfrm>
          <a:off x="6312310" y="4625231"/>
          <a:ext cx="5650047" cy="1384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0047">
                  <a:extLst>
                    <a:ext uri="{9D8B030D-6E8A-4147-A177-3AD203B41FA5}">
                      <a16:colId xmlns:a16="http://schemas.microsoft.com/office/drawing/2014/main" xmlns="" val="997005678"/>
                    </a:ext>
                  </a:extLst>
                </a:gridCol>
              </a:tblGrid>
              <a:tr h="13847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954888"/>
                  </a:ext>
                </a:extLst>
              </a:tr>
            </a:tbl>
          </a:graphicData>
        </a:graphic>
      </p:graphicFrame>
      <p:grpSp>
        <p:nvGrpSpPr>
          <p:cNvPr id="37" name="กลุ่ม 2">
            <a:extLst>
              <a:ext uri="{FF2B5EF4-FFF2-40B4-BE49-F238E27FC236}">
                <a16:creationId xmlns:a16="http://schemas.microsoft.com/office/drawing/2014/main" xmlns="" id="{4CDE9DAB-C2EE-44E2-BD50-9437D79AC0C1}"/>
              </a:ext>
            </a:extLst>
          </p:cNvPr>
          <p:cNvGrpSpPr/>
          <p:nvPr/>
        </p:nvGrpSpPr>
        <p:grpSpPr>
          <a:xfrm>
            <a:off x="265969" y="4619674"/>
            <a:ext cx="6818723" cy="1390324"/>
            <a:chOff x="-243942" y="3510528"/>
            <a:chExt cx="5273142" cy="1254292"/>
          </a:xfrm>
          <a:solidFill>
            <a:schemeClr val="accent1">
              <a:lumMod val="50000"/>
            </a:schemeClr>
          </a:solidFill>
        </p:grpSpPr>
        <p:sp>
          <p:nvSpPr>
            <p:cNvPr id="38" name="ลูกศร: เครื่องหมายบั้ง 15">
              <a:extLst>
                <a:ext uri="{FF2B5EF4-FFF2-40B4-BE49-F238E27FC236}">
                  <a16:creationId xmlns:a16="http://schemas.microsoft.com/office/drawing/2014/main" xmlns="" id="{25AFCCE3-DBF1-4FD1-A064-07A0A0C0D0DE}"/>
                </a:ext>
              </a:extLst>
            </p:cNvPr>
            <p:cNvSpPr/>
            <p:nvPr/>
          </p:nvSpPr>
          <p:spPr>
            <a:xfrm>
              <a:off x="379432" y="3512647"/>
              <a:ext cx="4649768" cy="1252173"/>
            </a:xfrm>
            <a:prstGeom prst="chevron">
              <a:avLst>
                <a:gd name="adj" fmla="val 377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algn="ctr">
                <a:lnSpc>
                  <a:spcPct val="80000"/>
                </a:lnSpc>
              </a:pPr>
              <a:endParaRPr lang="en-US" sz="18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ข้าวหลามตัด 16">
              <a:extLst>
                <a:ext uri="{FF2B5EF4-FFF2-40B4-BE49-F238E27FC236}">
                  <a16:creationId xmlns:a16="http://schemas.microsoft.com/office/drawing/2014/main" xmlns="" id="{94A8FFF8-8AAC-4858-9BE4-A5A8700994CC}"/>
                </a:ext>
              </a:extLst>
            </p:cNvPr>
            <p:cNvSpPr/>
            <p:nvPr/>
          </p:nvSpPr>
          <p:spPr>
            <a:xfrm>
              <a:off x="-243942" y="3510528"/>
              <a:ext cx="1263485" cy="1254292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th-TH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" name="TextBox 23"/>
          <p:cNvSpPr txBox="1"/>
          <p:nvPr/>
        </p:nvSpPr>
        <p:spPr>
          <a:xfrm>
            <a:off x="2008318" y="5017982"/>
            <a:ext cx="489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 รพ.ช้า, อาการ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หนัก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27"/>
          <p:cNvSpPr txBox="1"/>
          <p:nvPr/>
        </p:nvSpPr>
        <p:spPr>
          <a:xfrm>
            <a:off x="7155186" y="4829617"/>
            <a:ext cx="467572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ความรู้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ประชาสัมพันธ์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และอาการ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เบื้องต้นของโรคหัวใจแก่ประชาชน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25">
            <a:extLst>
              <a:ext uri="{FF2B5EF4-FFF2-40B4-BE49-F238E27FC236}">
                <a16:creationId xmlns="" xmlns:a16="http://schemas.microsoft.com/office/drawing/2014/main" id="{33005ED8-4CAB-4CA2-A181-249FFD950A8D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ผลการตรวจราชการและนิเทศงาน รอบที่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การพัฒนาระบบบริการสุขภาพ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24064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กล่องข้อความ 6"/>
          <p:cNvSpPr txBox="1"/>
          <p:nvPr/>
        </p:nvSpPr>
        <p:spPr>
          <a:xfrm>
            <a:off x="110783" y="906610"/>
            <a:ext cx="11968943" cy="9048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อัตราตายผู้ป่วยติดเชื้อในกระแสเลือดแบบรุนแรงชนิด 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community-acquired </a:t>
            </a:r>
            <a:endParaRPr lang="th-TH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(เป้าหมาย 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en-US" alt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 30</a:t>
            </a: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37967"/>
            <a:ext cx="829697" cy="831500"/>
          </a:xfrm>
          <a:prstGeom prst="rect">
            <a:avLst/>
          </a:prstGeom>
        </p:spPr>
      </p:pic>
      <p:sp>
        <p:nvSpPr>
          <p:cNvPr id="16" name="ลูกศร: รูปห้าเหลี่ยม 15">
            <a:extLst>
              <a:ext uri="{FF2B5EF4-FFF2-40B4-BE49-F238E27FC236}">
                <a16:creationId xmlns="" xmlns:a16="http://schemas.microsoft.com/office/drawing/2014/main" id="{E2D2B7C3-A713-42E3-99F9-EC410E458FB6}"/>
              </a:ext>
            </a:extLst>
          </p:cNvPr>
          <p:cNvSpPr/>
          <p:nvPr/>
        </p:nvSpPr>
        <p:spPr>
          <a:xfrm>
            <a:off x="638732" y="134945"/>
            <a:ext cx="4696552" cy="719318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2" name="ลูกศร: เครื่องหมายบั้ง 17">
            <a:extLst>
              <a:ext uri="{FF2B5EF4-FFF2-40B4-BE49-F238E27FC236}">
                <a16:creationId xmlns="" xmlns:a16="http://schemas.microsoft.com/office/drawing/2014/main" id="{59ED50BB-290D-4E8C-8EDB-B8FCCE82377F}"/>
              </a:ext>
            </a:extLst>
          </p:cNvPr>
          <p:cNvSpPr/>
          <p:nvPr/>
        </p:nvSpPr>
        <p:spPr>
          <a:xfrm>
            <a:off x="5095965" y="117214"/>
            <a:ext cx="579120" cy="719318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2164" y="67091"/>
            <a:ext cx="3504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Sepsis</a:t>
            </a:r>
          </a:p>
        </p:txBody>
      </p:sp>
      <p:grpSp>
        <p:nvGrpSpPr>
          <p:cNvPr id="24" name="Group 63">
            <a:extLst>
              <a:ext uri="{FF2B5EF4-FFF2-40B4-BE49-F238E27FC236}">
                <a16:creationId xmlns="" xmlns:a16="http://schemas.microsoft.com/office/drawing/2014/main" id="{77F5F77D-14D2-4FDA-8621-72950971C155}"/>
              </a:ext>
            </a:extLst>
          </p:cNvPr>
          <p:cNvGrpSpPr/>
          <p:nvPr/>
        </p:nvGrpSpPr>
        <p:grpSpPr>
          <a:xfrm>
            <a:off x="33346" y="8208"/>
            <a:ext cx="1195945" cy="1148651"/>
            <a:chOff x="3748088" y="1658938"/>
            <a:chExt cx="4699000" cy="4702175"/>
          </a:xfrm>
        </p:grpSpPr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663C847E-07CF-48CA-B0DD-BF58E1143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9AE112B1-69D4-494C-9F95-08D5D6CE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="" xmlns:a16="http://schemas.microsoft.com/office/drawing/2014/main" id="{8DB5F51F-E784-403C-8403-4B9A9E638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="" xmlns:a16="http://schemas.microsoft.com/office/drawing/2014/main" id="{2FA308BC-FA22-4C8C-85C2-C1C1ADB8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="" xmlns:a16="http://schemas.microsoft.com/office/drawing/2014/main" id="{5A4031BF-88BA-4C66-8C86-17FDE7920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="" xmlns:a16="http://schemas.microsoft.com/office/drawing/2014/main" id="{AF76ADF6-2AB8-4882-BBF4-DC910358C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="" xmlns:a16="http://schemas.microsoft.com/office/drawing/2014/main" id="{5F664BD0-D9A0-48EB-9F94-76FA024BE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="" xmlns:a16="http://schemas.microsoft.com/office/drawing/2014/main" id="{0C0CF9B4-0085-4374-860D-62F024592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"/>
          <p:cNvSpPr txBox="1"/>
          <p:nvPr/>
        </p:nvSpPr>
        <p:spPr>
          <a:xfrm>
            <a:off x="2682392" y="4311628"/>
            <a:ext cx="70670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</a:p>
        </p:txBody>
      </p:sp>
      <p:sp>
        <p:nvSpPr>
          <p:cNvPr id="35" name="TextBox 4"/>
          <p:cNvSpPr txBox="1"/>
          <p:nvPr/>
        </p:nvSpPr>
        <p:spPr>
          <a:xfrm>
            <a:off x="3353195" y="1855063"/>
            <a:ext cx="55556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ย้อนหลัง 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</a:p>
        </p:txBody>
      </p:sp>
      <p:graphicFrame>
        <p:nvGraphicFramePr>
          <p:cNvPr id="38" name="แผนภูมิ 37"/>
          <p:cNvGraphicFramePr/>
          <p:nvPr>
            <p:extLst/>
          </p:nvPr>
        </p:nvGraphicFramePr>
        <p:xfrm>
          <a:off x="275103" y="2224398"/>
          <a:ext cx="11711777" cy="202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9" name="ตัวเชื่อมต่อตรง 38"/>
          <p:cNvCxnSpPr/>
          <p:nvPr/>
        </p:nvCxnSpPr>
        <p:spPr>
          <a:xfrm>
            <a:off x="688115" y="2977873"/>
            <a:ext cx="11340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6"/>
          <p:cNvSpPr txBox="1"/>
          <p:nvPr/>
        </p:nvSpPr>
        <p:spPr>
          <a:xfrm>
            <a:off x="10587216" y="2333035"/>
            <a:ext cx="1442334" cy="584775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en-US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 30</a:t>
            </a:r>
          </a:p>
        </p:txBody>
      </p:sp>
      <p:graphicFrame>
        <p:nvGraphicFramePr>
          <p:cNvPr id="41" name="แผนภูมิ 40"/>
          <p:cNvGraphicFramePr/>
          <p:nvPr>
            <p:extLst>
              <p:ext uri="{D42A27DB-BD31-4B8C-83A1-F6EECF244321}">
                <p14:modId xmlns:p14="http://schemas.microsoft.com/office/powerpoint/2010/main" val="3191680541"/>
              </p:ext>
            </p:extLst>
          </p:nvPr>
        </p:nvGraphicFramePr>
        <p:xfrm>
          <a:off x="262711" y="4680956"/>
          <a:ext cx="10756636" cy="216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2" name="ตัวเชื่อมต่อตรง 41"/>
          <p:cNvCxnSpPr/>
          <p:nvPr/>
        </p:nvCxnSpPr>
        <p:spPr>
          <a:xfrm>
            <a:off x="651592" y="5481957"/>
            <a:ext cx="11376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กล่องข้อความ 6"/>
          <p:cNvSpPr txBox="1"/>
          <p:nvPr/>
        </p:nvSpPr>
        <p:spPr>
          <a:xfrm>
            <a:off x="10768164" y="4899084"/>
            <a:ext cx="1254410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 30</a:t>
            </a:r>
          </a:p>
        </p:txBody>
      </p:sp>
      <p:sp>
        <p:nvSpPr>
          <p:cNvPr id="44" name="กล่องข้อความ 43"/>
          <p:cNvSpPr txBox="1"/>
          <p:nvPr/>
        </p:nvSpPr>
        <p:spPr>
          <a:xfrm>
            <a:off x="5408977" y="4834324"/>
            <a:ext cx="2802194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  <p:sp>
        <p:nvSpPr>
          <p:cNvPr id="45" name="Oval 1">
            <a:extLst>
              <a:ext uri="{FF2B5EF4-FFF2-40B4-BE49-F238E27FC236}">
                <a16:creationId xmlns="" xmlns:a16="http://schemas.microsoft.com/office/drawing/2014/main" id="{7112E36F-70AA-4B50-8ADC-D8EBE367FD27}"/>
              </a:ext>
            </a:extLst>
          </p:cNvPr>
          <p:cNvSpPr/>
          <p:nvPr/>
        </p:nvSpPr>
        <p:spPr>
          <a:xfrm>
            <a:off x="923437" y="2073906"/>
            <a:ext cx="1322458" cy="25267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Oval 34">
            <a:extLst>
              <a:ext uri="{FF2B5EF4-FFF2-40B4-BE49-F238E27FC236}">
                <a16:creationId xmlns="" xmlns:a16="http://schemas.microsoft.com/office/drawing/2014/main" id="{D3CC0AC8-3DDB-4E67-AE30-E030FFB3C5AC}"/>
              </a:ext>
            </a:extLst>
          </p:cNvPr>
          <p:cNvSpPr/>
          <p:nvPr/>
        </p:nvSpPr>
        <p:spPr>
          <a:xfrm>
            <a:off x="1999614" y="4922223"/>
            <a:ext cx="1353581" cy="1946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2">
            <a:extLst>
              <a:ext uri="{FF2B5EF4-FFF2-40B4-BE49-F238E27FC236}">
                <a16:creationId xmlns="" xmlns:a16="http://schemas.microsoft.com/office/drawing/2014/main" id="{C33CC3D7-3BA3-4841-82E9-D842218F9804}"/>
              </a:ext>
            </a:extLst>
          </p:cNvPr>
          <p:cNvSpPr txBox="1"/>
          <p:nvPr/>
        </p:nvSpPr>
        <p:spPr>
          <a:xfrm>
            <a:off x="1229291" y="2218474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237/647</a:t>
            </a:r>
          </a:p>
        </p:txBody>
      </p:sp>
      <p:sp>
        <p:nvSpPr>
          <p:cNvPr id="36" name="TextBox 2">
            <a:extLst>
              <a:ext uri="{FF2B5EF4-FFF2-40B4-BE49-F238E27FC236}">
                <a16:creationId xmlns="" xmlns:a16="http://schemas.microsoft.com/office/drawing/2014/main" id="{18364F46-2075-4DD3-9F7A-85ED7993F6B3}"/>
              </a:ext>
            </a:extLst>
          </p:cNvPr>
          <p:cNvSpPr txBox="1"/>
          <p:nvPr/>
        </p:nvSpPr>
        <p:spPr>
          <a:xfrm>
            <a:off x="588491" y="1788802"/>
            <a:ext cx="300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รพ.อุทัยธานี </a:t>
            </a:r>
            <a:r>
              <a:rPr lang="en-US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57.22 % (216/395)</a:t>
            </a:r>
          </a:p>
          <a:p>
            <a:endParaRPr lang="en-US" sz="1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764" y="47578"/>
            <a:ext cx="829697" cy="831500"/>
          </a:xfrm>
          <a:prstGeom prst="rect">
            <a:avLst/>
          </a:prstGeom>
        </p:spPr>
      </p:pic>
      <p:sp>
        <p:nvSpPr>
          <p:cNvPr id="30" name="Callout: Down Arrow 34">
            <a:extLst>
              <a:ext uri="{FF2B5EF4-FFF2-40B4-BE49-F238E27FC236}">
                <a16:creationId xmlns="" xmlns:a16="http://schemas.microsoft.com/office/drawing/2014/main" id="{418171D9-411A-4048-B819-C564CE759352}"/>
              </a:ext>
            </a:extLst>
          </p:cNvPr>
          <p:cNvSpPr/>
          <p:nvPr/>
        </p:nvSpPr>
        <p:spPr>
          <a:xfrm>
            <a:off x="4863517" y="114649"/>
            <a:ext cx="2346755" cy="1011590"/>
          </a:xfrm>
          <a:prstGeom prst="down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ตัวชี้วัดรอง</a:t>
            </a:r>
            <a:endParaRPr lang="en-US" sz="32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23C247-5DB1-4576-8386-725C898546A0}"/>
              </a:ext>
            </a:extLst>
          </p:cNvPr>
          <p:cNvSpPr/>
          <p:nvPr/>
        </p:nvSpPr>
        <p:spPr>
          <a:xfrm>
            <a:off x="0" y="6289964"/>
            <a:ext cx="12192000" cy="568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graphicFrame>
        <p:nvGraphicFramePr>
          <p:cNvPr id="21" name="Chart 7">
            <a:extLst>
              <a:ext uri="{FF2B5EF4-FFF2-40B4-BE49-F238E27FC236}">
                <a16:creationId xmlns="" xmlns:a16="http://schemas.microsoft.com/office/drawing/2014/main" id="{E262B6DD-FD88-4EB7-8841-41E674A95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76985"/>
              </p:ext>
            </p:extLst>
          </p:nvPr>
        </p:nvGraphicFramePr>
        <p:xfrm>
          <a:off x="693656" y="1111492"/>
          <a:ext cx="10066578" cy="511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Connector 9">
            <a:extLst>
              <a:ext uri="{FF2B5EF4-FFF2-40B4-BE49-F238E27FC236}">
                <a16:creationId xmlns="" xmlns:a16="http://schemas.microsoft.com/office/drawing/2014/main" id="{0679FB63-B725-4EF3-99F5-6116C5EF017E}"/>
              </a:ext>
            </a:extLst>
          </p:cNvPr>
          <p:cNvCxnSpPr>
            <a:cxnSpLocks/>
          </p:cNvCxnSpPr>
          <p:nvPr/>
        </p:nvCxnSpPr>
        <p:spPr>
          <a:xfrm>
            <a:off x="1208150" y="2128146"/>
            <a:ext cx="9432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="" xmlns:a16="http://schemas.microsoft.com/office/drawing/2014/main" id="{7FB03D56-6489-4BA0-A5F6-83FCAEC53698}"/>
              </a:ext>
            </a:extLst>
          </p:cNvPr>
          <p:cNvSpPr txBox="1"/>
          <p:nvPr/>
        </p:nvSpPr>
        <p:spPr>
          <a:xfrm>
            <a:off x="10742082" y="188256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 90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="" xmlns:a16="http://schemas.microsoft.com/office/drawing/2014/main" id="{E476EA6B-3DFE-4F8D-9129-B8657E8A98B0}"/>
              </a:ext>
            </a:extLst>
          </p:cNvPr>
          <p:cNvSpPr txBox="1"/>
          <p:nvPr/>
        </p:nvSpPr>
        <p:spPr>
          <a:xfrm>
            <a:off x="10742078" y="4317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 30</a:t>
            </a:r>
          </a:p>
        </p:txBody>
      </p:sp>
      <p:sp>
        <p:nvSpPr>
          <p:cNvPr id="25" name="Oval 1">
            <a:extLst>
              <a:ext uri="{FF2B5EF4-FFF2-40B4-BE49-F238E27FC236}">
                <a16:creationId xmlns="" xmlns:a16="http://schemas.microsoft.com/office/drawing/2014/main" id="{37629BCC-593C-448A-BE2D-F819073F7168}"/>
              </a:ext>
            </a:extLst>
          </p:cNvPr>
          <p:cNvSpPr/>
          <p:nvPr/>
        </p:nvSpPr>
        <p:spPr>
          <a:xfrm>
            <a:off x="1038225" y="1134379"/>
            <a:ext cx="2095500" cy="5199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="" xmlns:a16="http://schemas.microsoft.com/office/drawing/2014/main" id="{966B5303-60AB-4D74-83F5-9CA2B8F173A2}"/>
              </a:ext>
            </a:extLst>
          </p:cNvPr>
          <p:cNvSpPr txBox="1"/>
          <p:nvPr/>
        </p:nvSpPr>
        <p:spPr>
          <a:xfrm>
            <a:off x="2811867" y="5649528"/>
            <a:ext cx="2639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(Sepsis corner)</a:t>
            </a:r>
          </a:p>
        </p:txBody>
      </p:sp>
    </p:spTree>
    <p:extLst>
      <p:ext uri="{BB962C8B-B14F-4D97-AF65-F5344CB8AC3E}">
        <p14:creationId xmlns:p14="http://schemas.microsoft.com/office/powerpoint/2010/main" val="31420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639984" y="222431"/>
            <a:ext cx="6632348" cy="719318"/>
            <a:chOff x="757482" y="222431"/>
            <a:chExt cx="4884479" cy="719318"/>
          </a:xfrm>
        </p:grpSpPr>
        <p:sp>
          <p:nvSpPr>
            <p:cNvPr id="55" name="ลูกศร: รูปห้าเหลี่ยม 15">
              <a:extLst>
                <a:ext uri="{FF2B5EF4-FFF2-40B4-BE49-F238E27FC236}">
                  <a16:creationId xmlns:a16="http://schemas.microsoft.com/office/drawing/2014/main" xmlns="" id="{E2D2B7C3-A713-42E3-99F9-EC410E458FB6}"/>
                </a:ext>
              </a:extLst>
            </p:cNvPr>
            <p:cNvSpPr/>
            <p:nvPr/>
          </p:nvSpPr>
          <p:spPr>
            <a:xfrm>
              <a:off x="757482" y="222431"/>
              <a:ext cx="4732527" cy="719318"/>
            </a:xfrm>
            <a:prstGeom prst="homePlate">
              <a:avLst/>
            </a:prstGeom>
            <a:solidFill>
              <a:srgbClr val="2B8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" name="ลูกศร: เครื่องหมายบั้ง 17">
              <a:extLst>
                <a:ext uri="{FF2B5EF4-FFF2-40B4-BE49-F238E27FC236}">
                  <a16:creationId xmlns:a16="http://schemas.microsoft.com/office/drawing/2014/main" xmlns="" id="{59ED50BB-290D-4E8C-8EDB-B8FCCE82377F}"/>
                </a:ext>
              </a:extLst>
            </p:cNvPr>
            <p:cNvSpPr/>
            <p:nvPr/>
          </p:nvSpPr>
          <p:spPr>
            <a:xfrm>
              <a:off x="5268647" y="222431"/>
              <a:ext cx="373314" cy="719318"/>
            </a:xfrm>
            <a:prstGeom prst="chevron">
              <a:avLst>
                <a:gd name="adj" fmla="val 68421"/>
              </a:avLst>
            </a:prstGeom>
            <a:solidFill>
              <a:srgbClr val="45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B5470D-0C55-4335-86D1-F6B911F54D90}"/>
              </a:ext>
            </a:extLst>
          </p:cNvPr>
          <p:cNvSpPr txBox="1"/>
          <p:nvPr/>
        </p:nvSpPr>
        <p:spPr>
          <a:xfrm>
            <a:off x="1330296" y="339899"/>
            <a:ext cx="552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การจัดระดับสถานบริการสุขภาพจังหวัด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523C247-5DB1-4576-8386-725C898546A0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2023" y="7764"/>
            <a:ext cx="1195945" cy="1148651"/>
            <a:chOff x="3748088" y="1658938"/>
            <a:chExt cx="4699000" cy="4702175"/>
          </a:xfrm>
        </p:grpSpPr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60" y="104871"/>
            <a:ext cx="829697" cy="8315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28592" y="1237555"/>
            <a:ext cx="3832411" cy="4683403"/>
            <a:chOff x="1035425" y="819433"/>
            <a:chExt cx="3832411" cy="4683403"/>
          </a:xfrm>
        </p:grpSpPr>
        <p:grpSp>
          <p:nvGrpSpPr>
            <p:cNvPr id="37" name="Group 36"/>
            <p:cNvGrpSpPr/>
            <p:nvPr/>
          </p:nvGrpSpPr>
          <p:grpSpPr>
            <a:xfrm>
              <a:off x="1035425" y="819433"/>
              <a:ext cx="3832411" cy="4680414"/>
              <a:chOff x="188260" y="160527"/>
              <a:chExt cx="5647764" cy="5949829"/>
            </a:xfrm>
          </p:grpSpPr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1754002" y="2138701"/>
                <a:ext cx="2411412" cy="724751"/>
              </a:xfrm>
              <a:custGeom>
                <a:avLst/>
                <a:gdLst>
                  <a:gd name="T0" fmla="*/ 2081213 w 1519"/>
                  <a:gd name="T1" fmla="*/ 0 h 587"/>
                  <a:gd name="T2" fmla="*/ 331788 w 1519"/>
                  <a:gd name="T3" fmla="*/ 0 h 587"/>
                  <a:gd name="T4" fmla="*/ 0 w 1519"/>
                  <a:gd name="T5" fmla="*/ 931862 h 587"/>
                  <a:gd name="T6" fmla="*/ 2411413 w 1519"/>
                  <a:gd name="T7" fmla="*/ 931862 h 587"/>
                  <a:gd name="T8" fmla="*/ 2081213 w 1519"/>
                  <a:gd name="T9" fmla="*/ 0 h 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9" h="587">
                    <a:moveTo>
                      <a:pt x="1311" y="0"/>
                    </a:moveTo>
                    <a:lnTo>
                      <a:pt x="209" y="0"/>
                    </a:lnTo>
                    <a:lnTo>
                      <a:pt x="0" y="587"/>
                    </a:lnTo>
                    <a:lnTo>
                      <a:pt x="1519" y="587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4"/>
              <p:cNvSpPr>
                <a:spLocks/>
              </p:cNvSpPr>
              <p:nvPr/>
            </p:nvSpPr>
            <p:spPr bwMode="auto">
              <a:xfrm>
                <a:off x="2471552" y="160527"/>
                <a:ext cx="977900" cy="1077865"/>
              </a:xfrm>
              <a:custGeom>
                <a:avLst/>
                <a:gdLst>
                  <a:gd name="T0" fmla="*/ 490538 w 616"/>
                  <a:gd name="T1" fmla="*/ 0 h 873"/>
                  <a:gd name="T2" fmla="*/ 0 w 616"/>
                  <a:gd name="T3" fmla="*/ 1385887 h 873"/>
                  <a:gd name="T4" fmla="*/ 977900 w 616"/>
                  <a:gd name="T5" fmla="*/ 1385887 h 873"/>
                  <a:gd name="T6" fmla="*/ 490538 w 616"/>
                  <a:gd name="T7" fmla="*/ 0 h 8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6" h="873">
                    <a:moveTo>
                      <a:pt x="309" y="0"/>
                    </a:moveTo>
                    <a:lnTo>
                      <a:pt x="0" y="873"/>
                    </a:lnTo>
                    <a:lnTo>
                      <a:pt x="616" y="873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1411849" y="2948647"/>
                <a:ext cx="3122612" cy="722281"/>
              </a:xfrm>
              <a:custGeom>
                <a:avLst/>
                <a:gdLst>
                  <a:gd name="T0" fmla="*/ 2792413 w 1967"/>
                  <a:gd name="T1" fmla="*/ 0 h 585"/>
                  <a:gd name="T2" fmla="*/ 330200 w 1967"/>
                  <a:gd name="T3" fmla="*/ 0 h 585"/>
                  <a:gd name="T4" fmla="*/ 0 w 1967"/>
                  <a:gd name="T5" fmla="*/ 928687 h 585"/>
                  <a:gd name="T6" fmla="*/ 3122613 w 1967"/>
                  <a:gd name="T7" fmla="*/ 928687 h 585"/>
                  <a:gd name="T8" fmla="*/ 2792413 w 1967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" h="585">
                    <a:moveTo>
                      <a:pt x="1759" y="0"/>
                    </a:moveTo>
                    <a:lnTo>
                      <a:pt x="208" y="0"/>
                    </a:lnTo>
                    <a:lnTo>
                      <a:pt x="0" y="585"/>
                    </a:lnTo>
                    <a:lnTo>
                      <a:pt x="1967" y="585"/>
                    </a:lnTo>
                    <a:lnTo>
                      <a:pt x="175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1056249" y="3756123"/>
                <a:ext cx="3833812" cy="718577"/>
              </a:xfrm>
              <a:custGeom>
                <a:avLst/>
                <a:gdLst>
                  <a:gd name="T0" fmla="*/ 330200 w 2415"/>
                  <a:gd name="T1" fmla="*/ 0 h 582"/>
                  <a:gd name="T2" fmla="*/ 0 w 2415"/>
                  <a:gd name="T3" fmla="*/ 923925 h 582"/>
                  <a:gd name="T4" fmla="*/ 1919288 w 2415"/>
                  <a:gd name="T5" fmla="*/ 923925 h 582"/>
                  <a:gd name="T6" fmla="*/ 3833813 w 2415"/>
                  <a:gd name="T7" fmla="*/ 923925 h 582"/>
                  <a:gd name="T8" fmla="*/ 3503613 w 2415"/>
                  <a:gd name="T9" fmla="*/ 0 h 582"/>
                  <a:gd name="T10" fmla="*/ 330200 w 2415"/>
                  <a:gd name="T11" fmla="*/ 0 h 5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15" h="582">
                    <a:moveTo>
                      <a:pt x="208" y="0"/>
                    </a:moveTo>
                    <a:lnTo>
                      <a:pt x="0" y="582"/>
                    </a:lnTo>
                    <a:lnTo>
                      <a:pt x="1209" y="582"/>
                    </a:lnTo>
                    <a:lnTo>
                      <a:pt x="2415" y="582"/>
                    </a:lnTo>
                    <a:lnTo>
                      <a:pt x="2207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3"/>
              <p:cNvSpPr>
                <a:spLocks/>
              </p:cNvSpPr>
              <p:nvPr/>
            </p:nvSpPr>
            <p:spPr bwMode="auto">
              <a:xfrm>
                <a:off x="2127811" y="1341814"/>
                <a:ext cx="1690688" cy="721046"/>
              </a:xfrm>
              <a:custGeom>
                <a:avLst/>
                <a:gdLst>
                  <a:gd name="T0" fmla="*/ 1365250 w 1065"/>
                  <a:gd name="T1" fmla="*/ 0 h 584"/>
                  <a:gd name="T2" fmla="*/ 327025 w 1065"/>
                  <a:gd name="T3" fmla="*/ 0 h 584"/>
                  <a:gd name="T4" fmla="*/ 0 w 1065"/>
                  <a:gd name="T5" fmla="*/ 927100 h 584"/>
                  <a:gd name="T6" fmla="*/ 1690688 w 1065"/>
                  <a:gd name="T7" fmla="*/ 927100 h 584"/>
                  <a:gd name="T8" fmla="*/ 1365250 w 1065"/>
                  <a:gd name="T9" fmla="*/ 0 h 5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5" h="584">
                    <a:moveTo>
                      <a:pt x="860" y="0"/>
                    </a:moveTo>
                    <a:lnTo>
                      <a:pt x="206" y="0"/>
                    </a:lnTo>
                    <a:lnTo>
                      <a:pt x="0" y="584"/>
                    </a:lnTo>
                    <a:lnTo>
                      <a:pt x="1065" y="584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>
                <a:off x="672353" y="4573951"/>
                <a:ext cx="4639235" cy="718577"/>
              </a:xfrm>
              <a:custGeom>
                <a:avLst/>
                <a:gdLst>
                  <a:gd name="T0" fmla="*/ 330200 w 2415"/>
                  <a:gd name="T1" fmla="*/ 0 h 582"/>
                  <a:gd name="T2" fmla="*/ 0 w 2415"/>
                  <a:gd name="T3" fmla="*/ 923925 h 582"/>
                  <a:gd name="T4" fmla="*/ 1919288 w 2415"/>
                  <a:gd name="T5" fmla="*/ 923925 h 582"/>
                  <a:gd name="T6" fmla="*/ 3833813 w 2415"/>
                  <a:gd name="T7" fmla="*/ 923925 h 582"/>
                  <a:gd name="T8" fmla="*/ 3503613 w 2415"/>
                  <a:gd name="T9" fmla="*/ 0 h 582"/>
                  <a:gd name="T10" fmla="*/ 330200 w 2415"/>
                  <a:gd name="T11" fmla="*/ 0 h 5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15" h="582">
                    <a:moveTo>
                      <a:pt x="208" y="0"/>
                    </a:moveTo>
                    <a:lnTo>
                      <a:pt x="0" y="582"/>
                    </a:lnTo>
                    <a:lnTo>
                      <a:pt x="1209" y="582"/>
                    </a:lnTo>
                    <a:lnTo>
                      <a:pt x="2415" y="582"/>
                    </a:lnTo>
                    <a:lnTo>
                      <a:pt x="2207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188260" y="5391779"/>
                <a:ext cx="5647764" cy="718577"/>
              </a:xfrm>
              <a:custGeom>
                <a:avLst/>
                <a:gdLst>
                  <a:gd name="T0" fmla="*/ 330200 w 2415"/>
                  <a:gd name="T1" fmla="*/ 0 h 582"/>
                  <a:gd name="T2" fmla="*/ 0 w 2415"/>
                  <a:gd name="T3" fmla="*/ 923925 h 582"/>
                  <a:gd name="T4" fmla="*/ 1919288 w 2415"/>
                  <a:gd name="T5" fmla="*/ 923925 h 582"/>
                  <a:gd name="T6" fmla="*/ 3833813 w 2415"/>
                  <a:gd name="T7" fmla="*/ 923925 h 582"/>
                  <a:gd name="T8" fmla="*/ 3503613 w 2415"/>
                  <a:gd name="T9" fmla="*/ 0 h 582"/>
                  <a:gd name="T10" fmla="*/ 330200 w 2415"/>
                  <a:gd name="T11" fmla="*/ 0 h 5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15" h="582">
                    <a:moveTo>
                      <a:pt x="208" y="0"/>
                    </a:moveTo>
                    <a:lnTo>
                      <a:pt x="0" y="582"/>
                    </a:lnTo>
                    <a:lnTo>
                      <a:pt x="1209" y="582"/>
                    </a:lnTo>
                    <a:lnTo>
                      <a:pt x="2415" y="582"/>
                    </a:lnTo>
                    <a:lnTo>
                      <a:pt x="2207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728646" y="1054477"/>
              <a:ext cx="393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A</a:t>
              </a:r>
              <a:endPara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19522" y="1676974"/>
              <a:ext cx="352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S</a:t>
              </a:r>
              <a:endPara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09607" y="2280659"/>
              <a:ext cx="6238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M1</a:t>
              </a:r>
              <a:endPara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11946" y="2941050"/>
              <a:ext cx="6238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M2</a:t>
              </a:r>
              <a:endPara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56932" y="3524414"/>
              <a:ext cx="524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F1</a:t>
              </a:r>
              <a:endPara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57893" y="4196972"/>
              <a:ext cx="524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F2</a:t>
              </a:r>
              <a:endPara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42350" y="4856505"/>
              <a:ext cx="524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F3</a:t>
              </a:r>
              <a:endPara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E910900-239B-492F-AB06-797E9CAFE98F}"/>
              </a:ext>
            </a:extLst>
          </p:cNvPr>
          <p:cNvSpPr txBox="1"/>
          <p:nvPr/>
        </p:nvSpPr>
        <p:spPr>
          <a:xfrm>
            <a:off x="2794213" y="1417747"/>
            <a:ext cx="4690858" cy="2341259"/>
          </a:xfrm>
          <a:prstGeom prst="rect">
            <a:avLst/>
          </a:prstGeom>
          <a:noFill/>
        </p:spPr>
        <p:txBody>
          <a:bodyPr wrap="square" lIns="108813" tIns="54408" rIns="108813" bIns="54408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th-TH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อุทัยธานี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th-TH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th-TH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ระดับ </a:t>
            </a:r>
            <a:r>
              <a:rPr lang="en-US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th-TH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   </a:t>
            </a:r>
            <a:r>
              <a:rPr lang="en-US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แห่ง</a:t>
            </a:r>
          </a:p>
          <a:p>
            <a:pPr>
              <a:defRPr/>
            </a:pPr>
            <a:r>
              <a:rPr lang="th-TH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ระดับ </a:t>
            </a:r>
            <a:r>
              <a:rPr lang="en-US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F1       </a:t>
            </a:r>
            <a:r>
              <a:rPr lang="th-TH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   </a:t>
            </a:r>
            <a:r>
              <a:rPr lang="en-US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แห่ง</a:t>
            </a:r>
          </a:p>
          <a:p>
            <a:pPr>
              <a:defRPr/>
            </a:pPr>
            <a:r>
              <a:rPr lang="th-TH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th-TH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 </a:t>
            </a:r>
            <a:r>
              <a:rPr lang="en-US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	</a:t>
            </a:r>
            <a:r>
              <a:rPr lang="th-TH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</a:t>
            </a:r>
            <a:r>
              <a:rPr lang="en-US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 </a:t>
            </a:r>
            <a:r>
              <a:rPr lang="en-US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     </a:t>
            </a:r>
            <a:r>
              <a:rPr lang="th-TH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  <a:endParaRPr lang="th-TH" sz="2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th-TH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ระดับ </a:t>
            </a:r>
            <a:r>
              <a:rPr lang="en-US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F3	</a:t>
            </a:r>
            <a:r>
              <a:rPr lang="th-TH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	 </a:t>
            </a:r>
            <a:r>
              <a:rPr lang="en-US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     </a:t>
            </a:r>
            <a:r>
              <a:rPr lang="th-TH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  <a:endParaRPr lang="th-TH" sz="2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th-TH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th-TH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จำนวน</a:t>
            </a:r>
            <a:r>
              <a:rPr lang="th-TH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ประชากร </a:t>
            </a:r>
            <a:r>
              <a:rPr lang="en-US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b="1" kern="0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 Neue"/>
              </a:rPr>
              <a:t>329,433 </a:t>
            </a:r>
            <a:r>
              <a:rPr lang="th-TH" sz="2100" b="1" kern="0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 Neue"/>
              </a:rPr>
              <a:t> </a:t>
            </a:r>
            <a:r>
              <a:rPr lang="th-TH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</a:t>
            </a:r>
            <a:endParaRPr lang="th-TH" sz="2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05" y="1470741"/>
            <a:ext cx="4969886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33110" y="832657"/>
            <a:ext cx="3590925" cy="945749"/>
            <a:chOff x="1319687" y="1347835"/>
            <a:chExt cx="3590925" cy="945749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19687" y="1347835"/>
              <a:ext cx="3590925" cy="945749"/>
            </a:xfrm>
            <a:custGeom>
              <a:avLst/>
              <a:gdLst>
                <a:gd name="T0" fmla="*/ 2147483646 w 876"/>
                <a:gd name="T1" fmla="*/ 0 h 242"/>
                <a:gd name="T2" fmla="*/ 2147483646 w 876"/>
                <a:gd name="T3" fmla="*/ 0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2147483646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2147483646 w 876"/>
                <a:gd name="T27" fmla="*/ 0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6" h="242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48967" y="1366799"/>
              <a:ext cx="27542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ปัญหา/อุปสรรค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93254" y="818952"/>
            <a:ext cx="3592512" cy="984044"/>
            <a:chOff x="398774" y="5520156"/>
            <a:chExt cx="3592512" cy="984044"/>
          </a:xfrm>
          <a:solidFill>
            <a:srgbClr val="002060"/>
          </a:solidFill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 flipV="1">
              <a:off x="398774" y="5520156"/>
              <a:ext cx="3592512" cy="984044"/>
            </a:xfrm>
            <a:custGeom>
              <a:avLst/>
              <a:gdLst>
                <a:gd name="T0" fmla="*/ 2147483646 w 876"/>
                <a:gd name="T1" fmla="*/ 2147483646 h 242"/>
                <a:gd name="T2" fmla="*/ 2147483646 w 876"/>
                <a:gd name="T3" fmla="*/ 2147483646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0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6" h="242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69937" y="5595597"/>
              <a:ext cx="1850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ข้อเสนอแนะ</a:t>
              </a:r>
            </a:p>
          </p:txBody>
        </p:sp>
      </p:grpSp>
      <p:graphicFrame>
        <p:nvGraphicFramePr>
          <p:cNvPr id="18" name="ตาราง 17">
            <a:extLst>
              <a:ext uri="{FF2B5EF4-FFF2-40B4-BE49-F238E27FC236}">
                <a16:creationId xmlns:a16="http://schemas.microsoft.com/office/drawing/2014/main" xmlns="" id="{3ACAF92C-111D-4A71-B00D-C348A2E6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31694"/>
              </p:ext>
            </p:extLst>
          </p:nvPr>
        </p:nvGraphicFramePr>
        <p:xfrm>
          <a:off x="5202615" y="2009276"/>
          <a:ext cx="6526925" cy="1433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6925">
                  <a:extLst>
                    <a:ext uri="{9D8B030D-6E8A-4147-A177-3AD203B41FA5}">
                      <a16:colId xmlns:a16="http://schemas.microsoft.com/office/drawing/2014/main" xmlns="" val="997005678"/>
                    </a:ext>
                  </a:extLst>
                </a:gridCol>
              </a:tblGrid>
              <a:tr h="143352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16000" marR="144000" marT="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954888"/>
                  </a:ext>
                </a:extLst>
              </a:tr>
            </a:tbl>
          </a:graphicData>
        </a:graphic>
      </p:graphicFrame>
      <p:grpSp>
        <p:nvGrpSpPr>
          <p:cNvPr id="19" name="กลุ่ม 2">
            <a:extLst>
              <a:ext uri="{FF2B5EF4-FFF2-40B4-BE49-F238E27FC236}">
                <a16:creationId xmlns:a16="http://schemas.microsoft.com/office/drawing/2014/main" xmlns="" id="{4CDE9DAB-C2EE-44E2-BD50-9437D79AC0C1}"/>
              </a:ext>
            </a:extLst>
          </p:cNvPr>
          <p:cNvGrpSpPr/>
          <p:nvPr/>
        </p:nvGrpSpPr>
        <p:grpSpPr>
          <a:xfrm>
            <a:off x="250758" y="2009275"/>
            <a:ext cx="6099239" cy="1412827"/>
            <a:chOff x="-266538" y="3512647"/>
            <a:chExt cx="5295738" cy="1252173"/>
          </a:xfrm>
          <a:solidFill>
            <a:srgbClr val="FF99FF"/>
          </a:solidFill>
        </p:grpSpPr>
        <p:sp>
          <p:nvSpPr>
            <p:cNvPr id="20" name="ลูกศร: เครื่องหมายบั้ง 15">
              <a:extLst>
                <a:ext uri="{FF2B5EF4-FFF2-40B4-BE49-F238E27FC236}">
                  <a16:creationId xmlns:a16="http://schemas.microsoft.com/office/drawing/2014/main" xmlns="" id="{25AFCCE3-DBF1-4FD1-A064-07A0A0C0D0DE}"/>
                </a:ext>
              </a:extLst>
            </p:cNvPr>
            <p:cNvSpPr/>
            <p:nvPr/>
          </p:nvSpPr>
          <p:spPr>
            <a:xfrm>
              <a:off x="367240" y="3512647"/>
              <a:ext cx="4661960" cy="1252173"/>
            </a:xfrm>
            <a:prstGeom prst="chevron">
              <a:avLst>
                <a:gd name="adj" fmla="val 37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ข้าวหลามตัด 16">
              <a:extLst>
                <a:ext uri="{FF2B5EF4-FFF2-40B4-BE49-F238E27FC236}">
                  <a16:creationId xmlns:a16="http://schemas.microsoft.com/office/drawing/2014/main" xmlns="" id="{94A8FFF8-8AAC-4858-9BE4-A5A8700994CC}"/>
                </a:ext>
              </a:extLst>
            </p:cNvPr>
            <p:cNvSpPr/>
            <p:nvPr/>
          </p:nvSpPr>
          <p:spPr>
            <a:xfrm>
              <a:off x="-266538" y="3512647"/>
              <a:ext cx="1263485" cy="1252173"/>
            </a:xfrm>
            <a:prstGeom prst="diamond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60" y="104871"/>
            <a:ext cx="829697" cy="831500"/>
          </a:xfrm>
          <a:prstGeom prst="rect">
            <a:avLst/>
          </a:prstGeom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xmlns="" id="{C523C247-5DB1-4576-8386-725C898546A0}"/>
              </a:ext>
            </a:extLst>
          </p:cNvPr>
          <p:cNvSpPr/>
          <p:nvPr/>
        </p:nvSpPr>
        <p:spPr>
          <a:xfrm>
            <a:off x="0" y="6289964"/>
            <a:ext cx="12192000" cy="568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graphicFrame>
        <p:nvGraphicFramePr>
          <p:cNvPr id="37" name="ตาราง 17">
            <a:extLst>
              <a:ext uri="{FF2B5EF4-FFF2-40B4-BE49-F238E27FC236}">
                <a16:creationId xmlns:a16="http://schemas.microsoft.com/office/drawing/2014/main" xmlns="" id="{D930E4FC-2D4E-433E-A02E-1B524F25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33340"/>
              </p:ext>
            </p:extLst>
          </p:nvPr>
        </p:nvGraphicFramePr>
        <p:xfrm>
          <a:off x="5431896" y="3555754"/>
          <a:ext cx="6299201" cy="2441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9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1676">
                <a:tc>
                  <a:txBody>
                    <a:bodyPr/>
                    <a:lstStyle/>
                    <a:p>
                      <a:pPr marL="1430338" indent="-260350" algn="l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352425" algn="l"/>
                          <a:tab pos="1795463" algn="l"/>
                          <a:tab pos="2244725" algn="l"/>
                        </a:tabLst>
                      </a:pP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215977" marR="14398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ลูกศร: เครื่องหมายบั้ง 15">
            <a:extLst>
              <a:ext uri="{FF2B5EF4-FFF2-40B4-BE49-F238E27FC236}">
                <a16:creationId xmlns:a16="http://schemas.microsoft.com/office/drawing/2014/main" xmlns="" id="{4511496E-81FA-421D-A988-51291F25BE52}"/>
              </a:ext>
            </a:extLst>
          </p:cNvPr>
          <p:cNvSpPr/>
          <p:nvPr/>
        </p:nvSpPr>
        <p:spPr>
          <a:xfrm>
            <a:off x="1182414" y="3580359"/>
            <a:ext cx="5438735" cy="2417071"/>
          </a:xfrm>
          <a:prstGeom prst="chevron">
            <a:avLst>
              <a:gd name="adj" fmla="val 467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ข้าวหลามตัด 23">
            <a:extLst>
              <a:ext uri="{FF2B5EF4-FFF2-40B4-BE49-F238E27FC236}">
                <a16:creationId xmlns:a16="http://schemas.microsoft.com/office/drawing/2014/main" xmlns="" id="{BA5A9FCA-49AD-49F0-9B62-F5475389AAC2}"/>
              </a:ext>
            </a:extLst>
          </p:cNvPr>
          <p:cNvSpPr/>
          <p:nvPr/>
        </p:nvSpPr>
        <p:spPr>
          <a:xfrm>
            <a:off x="126303" y="3573412"/>
            <a:ext cx="2175461" cy="2424018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th-TH" sz="6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xmlns="" id="{01635DA3-5AE6-4C69-9123-C3660D04ECE4}"/>
              </a:ext>
            </a:extLst>
          </p:cNvPr>
          <p:cNvSpPr txBox="1"/>
          <p:nvPr/>
        </p:nvSpPr>
        <p:spPr>
          <a:xfrm>
            <a:off x="1929075" y="4502590"/>
            <a:ext cx="4317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วินิจฉัยล่าช้า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xmlns="" id="{A4193BE8-32A5-4C1D-BDD9-4B166ECCA7BD}"/>
              </a:ext>
            </a:extLst>
          </p:cNvPr>
          <p:cNvSpPr txBox="1"/>
          <p:nvPr/>
        </p:nvSpPr>
        <p:spPr>
          <a:xfrm>
            <a:off x="1611661" y="2241085"/>
            <a:ext cx="4951997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ข้อมูลมีความคลาดเคลื่อน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(รพ.หนองฉาง จำนวนผู้ป่วย </a:t>
            </a:r>
            <a:r>
              <a:rPr lang="en-US" sz="2400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sepsis &gt; </a:t>
            </a:r>
            <a:endParaRPr lang="th-TH" sz="2400" kern="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จำนวนผู้ป่วยเจาะ </a:t>
            </a:r>
            <a:r>
              <a:rPr lang="en-US" sz="2400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H/C,</a:t>
            </a:r>
            <a:r>
              <a:rPr lang="th-TH" sz="2400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ได้รับ </a:t>
            </a:r>
            <a:r>
              <a:rPr lang="en-US" sz="2400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ATB)</a:t>
            </a:r>
            <a:endParaRPr kumimoji="0" lang="th-TH" sz="2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460359" y="2498548"/>
            <a:ext cx="5035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th-TH" sz="30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ทบ</a:t>
            </a:r>
            <a:r>
              <a:rPr lang="th-TH" sz="3000" b="1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ทวนระบบการวินิจฉัยใหม่</a:t>
            </a:r>
            <a:endParaRPr lang="th-TH" sz="30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6546885" y="3627550"/>
            <a:ext cx="49719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จัดอบรมและทบทวน </a:t>
            </a:r>
            <a:r>
              <a:rPr lang="en-US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sepsis guideline </a:t>
            </a:r>
            <a:r>
              <a:rPr lang="th-TH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 tools </a:t>
            </a:r>
            <a:r>
              <a:rPr lang="th-TH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แก่ผู้ปฏิบัติงาน</a:t>
            </a:r>
          </a:p>
          <a:p>
            <a:pPr marL="342900" lvl="0" indent="-342900">
              <a:buFontTx/>
              <a:buChar char="-"/>
              <a:defRPr/>
            </a:pPr>
            <a:endParaRPr lang="th-TH" sz="800" b="1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Tx/>
              <a:buChar char="-"/>
              <a:defRPr/>
            </a:pPr>
            <a:r>
              <a:rPr lang="th-TH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</a:t>
            </a:r>
            <a:r>
              <a:rPr lang="th-TH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ระบบการส่งต่อภายใน</a:t>
            </a:r>
            <a:r>
              <a:rPr lang="th-TH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11370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783" y="3889872"/>
            <a:ext cx="70670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783" y="1555242"/>
            <a:ext cx="55556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ย้อนหลัง 3 ปี</a:t>
            </a:r>
          </a:p>
        </p:txBody>
      </p:sp>
      <p:graphicFrame>
        <p:nvGraphicFramePr>
          <p:cNvPr id="12" name="แผนภูมิ 11"/>
          <p:cNvGraphicFramePr/>
          <p:nvPr>
            <p:extLst/>
          </p:nvPr>
        </p:nvGraphicFramePr>
        <p:xfrm>
          <a:off x="275103" y="1799966"/>
          <a:ext cx="11711777" cy="202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ตัวเชื่อมต่อตรง 16"/>
          <p:cNvCxnSpPr/>
          <p:nvPr/>
        </p:nvCxnSpPr>
        <p:spPr>
          <a:xfrm>
            <a:off x="657240" y="2834333"/>
            <a:ext cx="1101600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6"/>
          <p:cNvSpPr txBox="1"/>
          <p:nvPr/>
        </p:nvSpPr>
        <p:spPr>
          <a:xfrm>
            <a:off x="10312925" y="2247179"/>
            <a:ext cx="1360316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แผนภูมิ 20"/>
          <p:cNvGraphicFramePr/>
          <p:nvPr>
            <p:extLst>
              <p:ext uri="{D42A27DB-BD31-4B8C-83A1-F6EECF244321}">
                <p14:modId xmlns:p14="http://schemas.microsoft.com/office/powerpoint/2010/main" val="543676378"/>
              </p:ext>
            </p:extLst>
          </p:nvPr>
        </p:nvGraphicFramePr>
        <p:xfrm>
          <a:off x="307396" y="4344090"/>
          <a:ext cx="10717980" cy="238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กล่องข้อความ 6"/>
          <p:cNvSpPr txBox="1"/>
          <p:nvPr/>
        </p:nvSpPr>
        <p:spPr>
          <a:xfrm>
            <a:off x="877061" y="763882"/>
            <a:ext cx="10322792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altLang="en-US" sz="22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อัตราการเสียชีวิตของผู้เจ็บป่วยวิกฤตฉุกเฉิน ภายใน 24 ชั่วโมง </a:t>
            </a:r>
          </a:p>
          <a:p>
            <a:pPr algn="ctr">
              <a:spcBef>
                <a:spcPct val="0"/>
              </a:spcBef>
            </a:pPr>
            <a:r>
              <a:rPr lang="th-TH" altLang="en-US" sz="22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ในโรงพยาบาลระดับ </a:t>
            </a:r>
            <a:r>
              <a:rPr lang="en-US" altLang="en-US" sz="22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A, S, M1 (</a:t>
            </a:r>
            <a:r>
              <a:rPr lang="th-TH" altLang="en-US" sz="22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ทั้งที่ </a:t>
            </a:r>
            <a:r>
              <a:rPr lang="en-US" altLang="en-US" sz="22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ER </a:t>
            </a:r>
            <a:r>
              <a:rPr lang="th-TH" altLang="en-US" sz="22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en-US" sz="22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Admit) </a:t>
            </a:r>
            <a:r>
              <a:rPr lang="th-TH" sz="22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(เป้าหมาย </a:t>
            </a:r>
            <a:r>
              <a:rPr lang="en-US" altLang="en-US" sz="22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&lt; </a:t>
            </a:r>
            <a:r>
              <a:rPr lang="th-TH" altLang="en-US" sz="22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 12</a:t>
            </a:r>
            <a:r>
              <a:rPr lang="th-TH" sz="22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37967"/>
            <a:ext cx="829697" cy="831500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3357360" y="4409239"/>
            <a:ext cx="2989652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</a:t>
            </a:r>
          </a:p>
        </p:txBody>
      </p:sp>
      <p:sp>
        <p:nvSpPr>
          <p:cNvPr id="16" name="กล่องข้อความ 6"/>
          <p:cNvSpPr txBox="1"/>
          <p:nvPr/>
        </p:nvSpPr>
        <p:spPr>
          <a:xfrm>
            <a:off x="10743728" y="4893409"/>
            <a:ext cx="1242276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ลูกศร: รูปห้าเหลี่ยม 15">
            <a:extLst>
              <a:ext uri="{FF2B5EF4-FFF2-40B4-BE49-F238E27FC236}">
                <a16:creationId xmlns:a16="http://schemas.microsoft.com/office/drawing/2014/main" xmlns="" id="{EF365145-C19B-4F25-B34D-4A42E4CC3CA3}"/>
              </a:ext>
            </a:extLst>
          </p:cNvPr>
          <p:cNvSpPr/>
          <p:nvPr/>
        </p:nvSpPr>
        <p:spPr>
          <a:xfrm>
            <a:off x="569874" y="131569"/>
            <a:ext cx="3899468" cy="579918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3" name="ลูกศร: เครื่องหมายบั้ง 17">
            <a:extLst>
              <a:ext uri="{FF2B5EF4-FFF2-40B4-BE49-F238E27FC236}">
                <a16:creationId xmlns:a16="http://schemas.microsoft.com/office/drawing/2014/main" xmlns="" id="{12198273-BB0B-4726-86B8-69CDCBFFEE8B}"/>
              </a:ext>
            </a:extLst>
          </p:cNvPr>
          <p:cNvSpPr/>
          <p:nvPr/>
        </p:nvSpPr>
        <p:spPr>
          <a:xfrm>
            <a:off x="4234459" y="117919"/>
            <a:ext cx="530225" cy="579918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443CD11-67EA-4C71-B612-751AD089472B}"/>
              </a:ext>
            </a:extLst>
          </p:cNvPr>
          <p:cNvSpPr txBox="1"/>
          <p:nvPr/>
        </p:nvSpPr>
        <p:spPr>
          <a:xfrm>
            <a:off x="1063719" y="113062"/>
            <a:ext cx="307327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TRAUMA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32">
            <a:extLst>
              <a:ext uri="{FF2B5EF4-FFF2-40B4-BE49-F238E27FC236}">
                <a16:creationId xmlns:a16="http://schemas.microsoft.com/office/drawing/2014/main" xmlns="" id="{E021E693-C97D-4090-9D38-2BE3F11294CF}"/>
              </a:ext>
            </a:extLst>
          </p:cNvPr>
          <p:cNvGrpSpPr>
            <a:grpSpLocks/>
          </p:cNvGrpSpPr>
          <p:nvPr/>
        </p:nvGrpSpPr>
        <p:grpSpPr bwMode="auto">
          <a:xfrm>
            <a:off x="174586" y="44255"/>
            <a:ext cx="828675" cy="691293"/>
            <a:chOff x="3748088" y="1658938"/>
            <a:chExt cx="4699000" cy="4702175"/>
          </a:xfrm>
        </p:grpSpPr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xmlns="" id="{BA771A36-5107-4F1C-AEC7-DB8EC09FE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2147483646 w 590"/>
                <a:gd name="T1" fmla="*/ 0 h 391"/>
                <a:gd name="T2" fmla="*/ 2147483646 w 590"/>
                <a:gd name="T3" fmla="*/ 0 h 391"/>
                <a:gd name="T4" fmla="*/ 2147483646 w 590"/>
                <a:gd name="T5" fmla="*/ 29131315 h 391"/>
                <a:gd name="T6" fmla="*/ 29115175 w 590"/>
                <a:gd name="T7" fmla="*/ 2147483646 h 391"/>
                <a:gd name="T8" fmla="*/ 29115175 w 590"/>
                <a:gd name="T9" fmla="*/ 2147483646 h 391"/>
                <a:gd name="T10" fmla="*/ 2147483646 w 590"/>
                <a:gd name="T11" fmla="*/ 2147483646 h 391"/>
                <a:gd name="T12" fmla="*/ 2147483646 w 590"/>
                <a:gd name="T13" fmla="*/ 2147483646 h 391"/>
                <a:gd name="T14" fmla="*/ 2147483646 w 590"/>
                <a:gd name="T15" fmla="*/ 2147483646 h 391"/>
                <a:gd name="T16" fmla="*/ 2147483646 w 590"/>
                <a:gd name="T17" fmla="*/ 2147483646 h 391"/>
                <a:gd name="T18" fmla="*/ 2147483646 w 590"/>
                <a:gd name="T19" fmla="*/ 1208947673 h 391"/>
                <a:gd name="T20" fmla="*/ 2147483646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xmlns="" id="{2641EAE1-4785-44E1-9DF6-61B17A644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1222104830 w 591"/>
                <a:gd name="T1" fmla="*/ 0 h 391"/>
                <a:gd name="T2" fmla="*/ 0 w 591"/>
                <a:gd name="T3" fmla="*/ 1208947673 h 391"/>
                <a:gd name="T4" fmla="*/ 0 w 591"/>
                <a:gd name="T5" fmla="*/ 2147483646 h 391"/>
                <a:gd name="T6" fmla="*/ 1222104830 w 591"/>
                <a:gd name="T7" fmla="*/ 2147483646 h 391"/>
                <a:gd name="T8" fmla="*/ 2147483646 w 591"/>
                <a:gd name="T9" fmla="*/ 2147483646 h 391"/>
                <a:gd name="T10" fmla="*/ 2147483646 w 591"/>
                <a:gd name="T11" fmla="*/ 2147483646 h 391"/>
                <a:gd name="T12" fmla="*/ 2147483646 w 591"/>
                <a:gd name="T13" fmla="*/ 2147483646 h 391"/>
                <a:gd name="T14" fmla="*/ 2147483646 w 591"/>
                <a:gd name="T15" fmla="*/ 2147483646 h 391"/>
                <a:gd name="T16" fmla="*/ 2147483646 w 591"/>
                <a:gd name="T17" fmla="*/ 29131315 h 391"/>
                <a:gd name="T18" fmla="*/ 2147483646 w 591"/>
                <a:gd name="T19" fmla="*/ 0 h 391"/>
                <a:gd name="T20" fmla="*/ 1222104830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xmlns="" id="{3AEB3DA6-D83C-47DC-8E28-3F51A673D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2147483646 w 391"/>
                <a:gd name="T1" fmla="*/ 0 h 591"/>
                <a:gd name="T2" fmla="*/ 1223515239 w 391"/>
                <a:gd name="T3" fmla="*/ 0 h 591"/>
                <a:gd name="T4" fmla="*/ 0 w 391"/>
                <a:gd name="T5" fmla="*/ 1223827834 h 591"/>
                <a:gd name="T6" fmla="*/ 0 w 391"/>
                <a:gd name="T7" fmla="*/ 2147483646 h 591"/>
                <a:gd name="T8" fmla="*/ 29131315 w 391"/>
                <a:gd name="T9" fmla="*/ 2147483646 h 591"/>
                <a:gd name="T10" fmla="*/ 2147483646 w 391"/>
                <a:gd name="T11" fmla="*/ 2147483646 h 591"/>
                <a:gd name="T12" fmla="*/ 2147483646 w 391"/>
                <a:gd name="T13" fmla="*/ 2147483646 h 591"/>
                <a:gd name="T14" fmla="*/ 2147483646 w 391"/>
                <a:gd name="T15" fmla="*/ 2147483646 h 591"/>
                <a:gd name="T16" fmla="*/ 2147483646 w 391"/>
                <a:gd name="T17" fmla="*/ 2147483646 h 591"/>
                <a:gd name="T18" fmla="*/ 2147483646 w 391"/>
                <a:gd name="T19" fmla="*/ 1223827834 h 591"/>
                <a:gd name="T20" fmla="*/ 2147483646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xmlns="" id="{AA0E4E77-E0C6-4A3E-A43C-A1BA08935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1223515239 w 391"/>
                <a:gd name="T1" fmla="*/ 2147483646 h 591"/>
                <a:gd name="T2" fmla="*/ 2147483646 w 391"/>
                <a:gd name="T3" fmla="*/ 2147483646 h 591"/>
                <a:gd name="T4" fmla="*/ 2147483646 w 391"/>
                <a:gd name="T5" fmla="*/ 2147483646 h 591"/>
                <a:gd name="T6" fmla="*/ 2147483646 w 391"/>
                <a:gd name="T7" fmla="*/ 2147483646 h 591"/>
                <a:gd name="T8" fmla="*/ 2147483646 w 391"/>
                <a:gd name="T9" fmla="*/ 2147483646 h 591"/>
                <a:gd name="T10" fmla="*/ 2147483646 w 391"/>
                <a:gd name="T11" fmla="*/ 43708293 h 591"/>
                <a:gd name="T12" fmla="*/ 2147483646 w 391"/>
                <a:gd name="T13" fmla="*/ 43708293 h 591"/>
                <a:gd name="T14" fmla="*/ 29131315 w 391"/>
                <a:gd name="T15" fmla="*/ 2147483646 h 591"/>
                <a:gd name="T16" fmla="*/ 0 w 391"/>
                <a:gd name="T17" fmla="*/ 2147483646 h 591"/>
                <a:gd name="T18" fmla="*/ 0 w 391"/>
                <a:gd name="T19" fmla="*/ 2147483646 h 591"/>
                <a:gd name="T20" fmla="*/ 1223515239 w 391"/>
                <a:gd name="T21" fmla="*/ 2147483646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xmlns="" id="{073199F0-55B5-4FB3-A295-5F039DC14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1366921696 w 189"/>
                <a:gd name="T1" fmla="*/ 0 h 188"/>
                <a:gd name="T2" fmla="*/ 0 w 189"/>
                <a:gd name="T3" fmla="*/ 1369356390 h 188"/>
                <a:gd name="T4" fmla="*/ 1366921696 w 189"/>
                <a:gd name="T5" fmla="*/ 2147483646 h 188"/>
                <a:gd name="T6" fmla="*/ 2147483646 w 189"/>
                <a:gd name="T7" fmla="*/ 1369356390 h 188"/>
                <a:gd name="T8" fmla="*/ 1366921696 w 189"/>
                <a:gd name="T9" fmla="*/ 0 h 188"/>
                <a:gd name="T10" fmla="*/ 2147483646 w 189"/>
                <a:gd name="T11" fmla="*/ 1631575114 h 188"/>
                <a:gd name="T12" fmla="*/ 1643214866 w 189"/>
                <a:gd name="T13" fmla="*/ 1631575114 h 188"/>
                <a:gd name="T14" fmla="*/ 1643214866 w 189"/>
                <a:gd name="T15" fmla="*/ 2147483646 h 188"/>
                <a:gd name="T16" fmla="*/ 1105168867 w 189"/>
                <a:gd name="T17" fmla="*/ 2147483646 h 188"/>
                <a:gd name="T18" fmla="*/ 1105168867 w 189"/>
                <a:gd name="T19" fmla="*/ 1631575114 h 188"/>
                <a:gd name="T20" fmla="*/ 479877009 w 189"/>
                <a:gd name="T21" fmla="*/ 1631575114 h 188"/>
                <a:gd name="T22" fmla="*/ 479877009 w 189"/>
                <a:gd name="T23" fmla="*/ 1092572927 h 188"/>
                <a:gd name="T24" fmla="*/ 1105168867 w 189"/>
                <a:gd name="T25" fmla="*/ 1092572927 h 188"/>
                <a:gd name="T26" fmla="*/ 1105168867 w 189"/>
                <a:gd name="T27" fmla="*/ 466163228 h 188"/>
                <a:gd name="T28" fmla="*/ 1643214866 w 189"/>
                <a:gd name="T29" fmla="*/ 466163228 h 188"/>
                <a:gd name="T30" fmla="*/ 1643214866 w 189"/>
                <a:gd name="T31" fmla="*/ 1092572927 h 188"/>
                <a:gd name="T32" fmla="*/ 2147483646 w 189"/>
                <a:gd name="T33" fmla="*/ 1092572927 h 188"/>
                <a:gd name="T34" fmla="*/ 2147483646 w 189"/>
                <a:gd name="T35" fmla="*/ 1631575114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xmlns="" id="{02D62EA2-682F-4938-8F9E-52682CB1B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2147483646 w 224"/>
                <a:gd name="T1" fmla="*/ 131004571 h 181"/>
                <a:gd name="T2" fmla="*/ 1736426721 w 224"/>
                <a:gd name="T3" fmla="*/ 291123389 h 181"/>
                <a:gd name="T4" fmla="*/ 1561325220 w 224"/>
                <a:gd name="T5" fmla="*/ 291123389 h 181"/>
                <a:gd name="T6" fmla="*/ 904691726 w 224"/>
                <a:gd name="T7" fmla="*/ 72779893 h 181"/>
                <a:gd name="T8" fmla="*/ 72960550 w 224"/>
                <a:gd name="T9" fmla="*/ 975264307 h 181"/>
                <a:gd name="T10" fmla="*/ 321018782 w 224"/>
                <a:gd name="T11" fmla="*/ 1644850009 h 181"/>
                <a:gd name="T12" fmla="*/ 1561325220 w 224"/>
                <a:gd name="T13" fmla="*/ 2147483646 h 181"/>
                <a:gd name="T14" fmla="*/ 1780203052 w 224"/>
                <a:gd name="T15" fmla="*/ 2147483646 h 181"/>
                <a:gd name="T16" fmla="*/ 2147483646 w 224"/>
                <a:gd name="T17" fmla="*/ 2023312323 h 181"/>
                <a:gd name="T18" fmla="*/ 2147483646 w 224"/>
                <a:gd name="T19" fmla="*/ 960709091 h 181"/>
                <a:gd name="T20" fmla="*/ 2147483646 w 224"/>
                <a:gd name="T21" fmla="*/ 131004571 h 181"/>
                <a:gd name="T22" fmla="*/ 2147483646 w 224"/>
                <a:gd name="T23" fmla="*/ 1513845438 h 181"/>
                <a:gd name="T24" fmla="*/ 2147483646 w 224"/>
                <a:gd name="T25" fmla="*/ 1513845438 h 181"/>
                <a:gd name="T26" fmla="*/ 2147483646 w 224"/>
                <a:gd name="T27" fmla="*/ 1470175976 h 181"/>
                <a:gd name="T28" fmla="*/ 2147483646 w 224"/>
                <a:gd name="T29" fmla="*/ 1135383125 h 181"/>
                <a:gd name="T30" fmla="*/ 1721834611 w 224"/>
                <a:gd name="T31" fmla="*/ 2147483646 h 181"/>
                <a:gd name="T32" fmla="*/ 1663466171 w 224"/>
                <a:gd name="T33" fmla="*/ 2147483646 h 181"/>
                <a:gd name="T34" fmla="*/ 1663466171 w 224"/>
                <a:gd name="T35" fmla="*/ 2147483646 h 181"/>
                <a:gd name="T36" fmla="*/ 1605101550 w 224"/>
                <a:gd name="T37" fmla="*/ 2147483646 h 181"/>
                <a:gd name="T38" fmla="*/ 1269486838 w 224"/>
                <a:gd name="T39" fmla="*/ 684140918 h 181"/>
                <a:gd name="T40" fmla="*/ 948468056 w 224"/>
                <a:gd name="T41" fmla="*/ 1630294794 h 181"/>
                <a:gd name="T42" fmla="*/ 890099616 w 224"/>
                <a:gd name="T43" fmla="*/ 1688519471 h 181"/>
                <a:gd name="T44" fmla="*/ 525304503 w 224"/>
                <a:gd name="T45" fmla="*/ 1688519471 h 181"/>
                <a:gd name="T46" fmla="*/ 466939883 w 224"/>
                <a:gd name="T47" fmla="*/ 1615739578 h 181"/>
                <a:gd name="T48" fmla="*/ 525304503 w 224"/>
                <a:gd name="T49" fmla="*/ 1557514900 h 181"/>
                <a:gd name="T50" fmla="*/ 846327105 w 224"/>
                <a:gd name="T51" fmla="*/ 1557514900 h 181"/>
                <a:gd name="T52" fmla="*/ 1225714328 w 224"/>
                <a:gd name="T53" fmla="*/ 422131776 h 181"/>
                <a:gd name="T54" fmla="*/ 1284078948 w 224"/>
                <a:gd name="T55" fmla="*/ 378462313 h 181"/>
                <a:gd name="T56" fmla="*/ 1357039499 w 224"/>
                <a:gd name="T57" fmla="*/ 422131776 h 181"/>
                <a:gd name="T58" fmla="*/ 1707242501 w 224"/>
                <a:gd name="T59" fmla="*/ 2081537000 h 181"/>
                <a:gd name="T60" fmla="*/ 2147483646 w 224"/>
                <a:gd name="T61" fmla="*/ 975264307 h 181"/>
                <a:gd name="T62" fmla="*/ 2147483646 w 224"/>
                <a:gd name="T63" fmla="*/ 946153876 h 181"/>
                <a:gd name="T64" fmla="*/ 2147483646 w 224"/>
                <a:gd name="T65" fmla="*/ 975264307 h 181"/>
                <a:gd name="T66" fmla="*/ 2147483646 w 224"/>
                <a:gd name="T67" fmla="*/ 1382840867 h 181"/>
                <a:gd name="T68" fmla="*/ 2147483646 w 224"/>
                <a:gd name="T69" fmla="*/ 1382840867 h 181"/>
                <a:gd name="T70" fmla="*/ 2147483646 w 224"/>
                <a:gd name="T71" fmla="*/ 1441065545 h 181"/>
                <a:gd name="T72" fmla="*/ 2147483646 w 224"/>
                <a:gd name="T73" fmla="*/ 1513845438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" name="Freeform 62">
              <a:extLst>
                <a:ext uri="{FF2B5EF4-FFF2-40B4-BE49-F238E27FC236}">
                  <a16:creationId xmlns:a16="http://schemas.microsoft.com/office/drawing/2014/main" xmlns="" id="{9518F575-392D-464D-BBF6-A826EAA60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817372464 w 91"/>
                <a:gd name="T1" fmla="*/ 0 h 230"/>
                <a:gd name="T2" fmla="*/ 510860656 w 91"/>
                <a:gd name="T3" fmla="*/ 0 h 230"/>
                <a:gd name="T4" fmla="*/ 0 w 91"/>
                <a:gd name="T5" fmla="*/ 509907305 h 230"/>
                <a:gd name="T6" fmla="*/ 0 w 91"/>
                <a:gd name="T7" fmla="*/ 2147483646 h 230"/>
                <a:gd name="T8" fmla="*/ 510860656 w 91"/>
                <a:gd name="T9" fmla="*/ 2147483646 h 230"/>
                <a:gd name="T10" fmla="*/ 817372464 w 91"/>
                <a:gd name="T11" fmla="*/ 2147483646 h 230"/>
                <a:gd name="T12" fmla="*/ 1328233120 w 91"/>
                <a:gd name="T13" fmla="*/ 2147483646 h 230"/>
                <a:gd name="T14" fmla="*/ 1328233120 w 91"/>
                <a:gd name="T15" fmla="*/ 509907305 h 230"/>
                <a:gd name="T16" fmla="*/ 817372464 w 91"/>
                <a:gd name="T17" fmla="*/ 0 h 230"/>
                <a:gd name="T18" fmla="*/ 1182272387 w 91"/>
                <a:gd name="T19" fmla="*/ 1675405354 h 230"/>
                <a:gd name="T20" fmla="*/ 131362750 w 91"/>
                <a:gd name="T21" fmla="*/ 1675405354 h 230"/>
                <a:gd name="T22" fmla="*/ 131362750 w 91"/>
                <a:gd name="T23" fmla="*/ 568179917 h 230"/>
                <a:gd name="T24" fmla="*/ 540048982 w 91"/>
                <a:gd name="T25" fmla="*/ 131118149 h 230"/>
                <a:gd name="T26" fmla="*/ 773586155 w 91"/>
                <a:gd name="T27" fmla="*/ 131118149 h 230"/>
                <a:gd name="T28" fmla="*/ 1182272387 w 91"/>
                <a:gd name="T29" fmla="*/ 568179917 h 230"/>
                <a:gd name="T30" fmla="*/ 1182272387 w 91"/>
                <a:gd name="T31" fmla="*/ 167540535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xmlns="" id="{65961A80-2559-4985-B382-F59202D45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2147483646 w 228"/>
                <a:gd name="T1" fmla="*/ 1164687534 h 228"/>
                <a:gd name="T2" fmla="*/ 2147483646 w 228"/>
                <a:gd name="T3" fmla="*/ 232936744 h 228"/>
                <a:gd name="T4" fmla="*/ 2147483646 w 228"/>
                <a:gd name="T5" fmla="*/ 29116616 h 228"/>
                <a:gd name="T6" fmla="*/ 2140111340 w 228"/>
                <a:gd name="T7" fmla="*/ 538666935 h 228"/>
                <a:gd name="T8" fmla="*/ 174703512 w 228"/>
                <a:gd name="T9" fmla="*/ 2147483646 h 228"/>
                <a:gd name="T10" fmla="*/ 378523639 w 228"/>
                <a:gd name="T11" fmla="*/ 2147483646 h 228"/>
                <a:gd name="T12" fmla="*/ 262053360 w 228"/>
                <a:gd name="T13" fmla="*/ 2147483646 h 228"/>
                <a:gd name="T14" fmla="*/ 320290407 w 228"/>
                <a:gd name="T15" fmla="*/ 2147483646 h 228"/>
                <a:gd name="T16" fmla="*/ 655137215 w 228"/>
                <a:gd name="T17" fmla="*/ 2147483646 h 228"/>
                <a:gd name="T18" fmla="*/ 524110535 w 228"/>
                <a:gd name="T19" fmla="*/ 2147483646 h 228"/>
                <a:gd name="T20" fmla="*/ 713370447 w 228"/>
                <a:gd name="T21" fmla="*/ 2147483646 h 228"/>
                <a:gd name="T22" fmla="*/ 786163895 w 228"/>
                <a:gd name="T23" fmla="*/ 2147483646 h 228"/>
                <a:gd name="T24" fmla="*/ 844397127 w 228"/>
                <a:gd name="T25" fmla="*/ 2110994724 h 228"/>
                <a:gd name="T26" fmla="*/ 1179243934 w 228"/>
                <a:gd name="T27" fmla="*/ 2038201276 h 228"/>
                <a:gd name="T28" fmla="*/ 1048217254 w 228"/>
                <a:gd name="T29" fmla="*/ 1848937549 h 228"/>
                <a:gd name="T30" fmla="*/ 1237477166 w 228"/>
                <a:gd name="T31" fmla="*/ 1979968044 h 228"/>
                <a:gd name="T32" fmla="*/ 1310270614 w 228"/>
                <a:gd name="T33" fmla="*/ 1645117421 h 228"/>
                <a:gd name="T34" fmla="*/ 1368507661 w 228"/>
                <a:gd name="T35" fmla="*/ 1586884189 h 228"/>
                <a:gd name="T36" fmla="*/ 1703354469 w 228"/>
                <a:gd name="T37" fmla="*/ 1514090741 h 228"/>
                <a:gd name="T38" fmla="*/ 1572327789 w 228"/>
                <a:gd name="T39" fmla="*/ 1324830830 h 228"/>
                <a:gd name="T40" fmla="*/ 1761587701 w 228"/>
                <a:gd name="T41" fmla="*/ 1455857509 h 228"/>
                <a:gd name="T42" fmla="*/ 1834381149 w 228"/>
                <a:gd name="T43" fmla="*/ 1121010702 h 228"/>
                <a:gd name="T44" fmla="*/ 1892614381 w 228"/>
                <a:gd name="T45" fmla="*/ 1062777470 h 228"/>
                <a:gd name="T46" fmla="*/ 2147483646 w 228"/>
                <a:gd name="T47" fmla="*/ 989984022 h 228"/>
                <a:gd name="T48" fmla="*/ 2096434508 w 228"/>
                <a:gd name="T49" fmla="*/ 800720295 h 228"/>
                <a:gd name="T50" fmla="*/ 2147483646 w 228"/>
                <a:gd name="T51" fmla="*/ 931746975 h 228"/>
                <a:gd name="T52" fmla="*/ 2147483646 w 228"/>
                <a:gd name="T53" fmla="*/ 858957342 h 228"/>
                <a:gd name="T54" fmla="*/ 2147483646 w 228"/>
                <a:gd name="T55" fmla="*/ 1019100638 h 228"/>
                <a:gd name="T56" fmla="*/ 2147483646 w 228"/>
                <a:gd name="T57" fmla="*/ 1222920766 h 228"/>
                <a:gd name="T58" fmla="*/ 2147483646 w 228"/>
                <a:gd name="T59" fmla="*/ 1077333870 h 228"/>
                <a:gd name="T60" fmla="*/ 2147483646 w 228"/>
                <a:gd name="T61" fmla="*/ 1426740893 h 228"/>
                <a:gd name="T62" fmla="*/ 2147483646 w 228"/>
                <a:gd name="T63" fmla="*/ 1484974125 h 228"/>
                <a:gd name="T64" fmla="*/ 1848937549 w 228"/>
                <a:gd name="T65" fmla="*/ 1543207357 h 228"/>
                <a:gd name="T66" fmla="*/ 1994524445 w 228"/>
                <a:gd name="T67" fmla="*/ 1747027485 h 228"/>
                <a:gd name="T68" fmla="*/ 1790704317 w 228"/>
                <a:gd name="T69" fmla="*/ 1601444405 h 228"/>
                <a:gd name="T70" fmla="*/ 1732471085 w 228"/>
                <a:gd name="T71" fmla="*/ 1950847613 h 228"/>
                <a:gd name="T72" fmla="*/ 1674237853 w 228"/>
                <a:gd name="T73" fmla="*/ 2009084660 h 228"/>
                <a:gd name="T74" fmla="*/ 1324830830 w 228"/>
                <a:gd name="T75" fmla="*/ 2067317892 h 228"/>
                <a:gd name="T76" fmla="*/ 1470417725 w 228"/>
                <a:gd name="T77" fmla="*/ 2147483646 h 228"/>
                <a:gd name="T78" fmla="*/ 1266597598 w 228"/>
                <a:gd name="T79" fmla="*/ 2125551124 h 228"/>
                <a:gd name="T80" fmla="*/ 1208360550 w 228"/>
                <a:gd name="T81" fmla="*/ 2147483646 h 228"/>
                <a:gd name="T82" fmla="*/ 1150127318 w 228"/>
                <a:gd name="T83" fmla="*/ 2147483646 h 228"/>
                <a:gd name="T84" fmla="*/ 800720295 w 228"/>
                <a:gd name="T85" fmla="*/ 2147483646 h 228"/>
                <a:gd name="T86" fmla="*/ 946307190 w 228"/>
                <a:gd name="T87" fmla="*/ 2147483646 h 228"/>
                <a:gd name="T88" fmla="*/ 742487063 w 228"/>
                <a:gd name="T89" fmla="*/ 2147483646 h 228"/>
                <a:gd name="T90" fmla="*/ 684253831 w 228"/>
                <a:gd name="T91" fmla="*/ 2147483646 h 228"/>
                <a:gd name="T92" fmla="*/ 626020599 w 228"/>
                <a:gd name="T93" fmla="*/ 2147483646 h 228"/>
                <a:gd name="T94" fmla="*/ 465873487 w 228"/>
                <a:gd name="T95" fmla="*/ 2147483646 h 228"/>
                <a:gd name="T96" fmla="*/ 378523639 w 228"/>
                <a:gd name="T97" fmla="*/ 2147483646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3F31026-2396-43C5-AFD7-85445FA20D0A}"/>
              </a:ext>
            </a:extLst>
          </p:cNvPr>
          <p:cNvSpPr/>
          <p:nvPr/>
        </p:nvSpPr>
        <p:spPr>
          <a:xfrm>
            <a:off x="606280" y="1924574"/>
            <a:ext cx="1883701" cy="186749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BD98E89-EC6C-4096-9DF8-1500DC2896F3}"/>
              </a:ext>
            </a:extLst>
          </p:cNvPr>
          <p:cNvSpPr/>
          <p:nvPr/>
        </p:nvSpPr>
        <p:spPr>
          <a:xfrm>
            <a:off x="2130675" y="5025847"/>
            <a:ext cx="1066800" cy="170232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E63C39C-1807-4C02-9154-E432262AF5B8}"/>
              </a:ext>
            </a:extLst>
          </p:cNvPr>
          <p:cNvSpPr txBox="1"/>
          <p:nvPr/>
        </p:nvSpPr>
        <p:spPr>
          <a:xfrm>
            <a:off x="7827934" y="3936038"/>
            <a:ext cx="4201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HDC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กระทรวงสาธารณสุข ณ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กค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2562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ตัวเชื่อมต่อตรง 36"/>
          <p:cNvCxnSpPr/>
          <p:nvPr/>
        </p:nvCxnSpPr>
        <p:spPr>
          <a:xfrm>
            <a:off x="657239" y="5471221"/>
            <a:ext cx="1130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48130" y="2151529"/>
            <a:ext cx="818552" cy="35726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176</a:t>
            </a:r>
            <a:r>
              <a:rPr lang="th-TH" sz="1200" b="1" dirty="0" smtClean="0">
                <a:solidFill>
                  <a:schemeClr val="tx1"/>
                </a:solidFill>
              </a:rPr>
              <a:t>/</a:t>
            </a:r>
            <a:r>
              <a:rPr lang="en-US" sz="1200" b="1" dirty="0" smtClean="0">
                <a:solidFill>
                  <a:schemeClr val="tx1"/>
                </a:solidFill>
              </a:rPr>
              <a:t>1306</a:t>
            </a:r>
            <a:endParaRPr lang="th-TH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92900" y="274638"/>
            <a:ext cx="5917721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จำนวนแพทย์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/>
          </p:nvPr>
        </p:nvGraphicFramePr>
        <p:xfrm>
          <a:off x="610395" y="1600201"/>
          <a:ext cx="1122584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C523C247-5DB1-4576-8386-725C898546A0}"/>
              </a:ext>
            </a:extLst>
          </p:cNvPr>
          <p:cNvSpPr/>
          <p:nvPr/>
        </p:nvSpPr>
        <p:spPr>
          <a:xfrm>
            <a:off x="0" y="6289964"/>
            <a:ext cx="12192000" cy="568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pic>
        <p:nvPicPr>
          <p:cNvPr id="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104775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9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005681" y="2052633"/>
            <a:ext cx="2760003" cy="3971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0" dist="444500" dir="108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88100" y="2052633"/>
            <a:ext cx="2620210" cy="39662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0" dist="444500" dir="108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6450" y="1055979"/>
            <a:ext cx="5461857" cy="49629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0" dist="444500" dir="108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088" name="Group 4"/>
          <p:cNvGrpSpPr>
            <a:grpSpLocks/>
          </p:cNvGrpSpPr>
          <p:nvPr/>
        </p:nvGrpSpPr>
        <p:grpSpPr bwMode="auto">
          <a:xfrm>
            <a:off x="80963" y="1060445"/>
            <a:ext cx="6082083" cy="895350"/>
            <a:chOff x="1189462" y="1306135"/>
            <a:chExt cx="2676525" cy="895350"/>
          </a:xfrm>
        </p:grpSpPr>
        <p:sp>
          <p:nvSpPr>
            <p:cNvPr id="3153" name="Freeform 34"/>
            <p:cNvSpPr>
              <a:spLocks/>
            </p:cNvSpPr>
            <p:nvPr/>
          </p:nvSpPr>
          <p:spPr bwMode="auto">
            <a:xfrm>
              <a:off x="1189462" y="1306135"/>
              <a:ext cx="2676525" cy="895350"/>
            </a:xfrm>
            <a:custGeom>
              <a:avLst/>
              <a:gdLst>
                <a:gd name="T0" fmla="*/ 2147483646 w 1686"/>
                <a:gd name="T1" fmla="*/ 713205013 h 564"/>
                <a:gd name="T2" fmla="*/ 2147483646 w 1686"/>
                <a:gd name="T3" fmla="*/ 0 h 564"/>
                <a:gd name="T4" fmla="*/ 0 w 1686"/>
                <a:gd name="T5" fmla="*/ 0 h 564"/>
                <a:gd name="T6" fmla="*/ 0 w 1686"/>
                <a:gd name="T7" fmla="*/ 1421368125 h 564"/>
                <a:gd name="T8" fmla="*/ 2147483646 w 1686"/>
                <a:gd name="T9" fmla="*/ 1421368125 h 564"/>
                <a:gd name="T10" fmla="*/ 2147483646 w 1686"/>
                <a:gd name="T11" fmla="*/ 713205013 h 5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6" h="564">
                  <a:moveTo>
                    <a:pt x="1686" y="283"/>
                  </a:moveTo>
                  <a:lnTo>
                    <a:pt x="1509" y="0"/>
                  </a:lnTo>
                  <a:lnTo>
                    <a:pt x="0" y="0"/>
                  </a:lnTo>
                  <a:lnTo>
                    <a:pt x="0" y="564"/>
                  </a:lnTo>
                  <a:lnTo>
                    <a:pt x="1509" y="564"/>
                  </a:lnTo>
                  <a:lnTo>
                    <a:pt x="1686" y="283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89462" y="1472823"/>
              <a:ext cx="240111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ตัวชี้วัด</a:t>
              </a:r>
            </a:p>
          </p:txBody>
        </p:sp>
      </p:grpSp>
      <p:grpSp>
        <p:nvGrpSpPr>
          <p:cNvPr id="3089" name="Group 5"/>
          <p:cNvGrpSpPr>
            <a:grpSpLocks/>
          </p:cNvGrpSpPr>
          <p:nvPr/>
        </p:nvGrpSpPr>
        <p:grpSpPr bwMode="auto">
          <a:xfrm>
            <a:off x="6544574" y="1060445"/>
            <a:ext cx="2374001" cy="895350"/>
            <a:chOff x="4931952" y="1339850"/>
            <a:chExt cx="2745244" cy="895350"/>
          </a:xfrm>
        </p:grpSpPr>
        <p:sp>
          <p:nvSpPr>
            <p:cNvPr id="3151" name="Freeform 35"/>
            <p:cNvSpPr>
              <a:spLocks/>
            </p:cNvSpPr>
            <p:nvPr/>
          </p:nvSpPr>
          <p:spPr bwMode="auto">
            <a:xfrm>
              <a:off x="5000671" y="1339850"/>
              <a:ext cx="2676525" cy="895350"/>
            </a:xfrm>
            <a:custGeom>
              <a:avLst/>
              <a:gdLst>
                <a:gd name="T0" fmla="*/ 2147483646 w 1686"/>
                <a:gd name="T1" fmla="*/ 713205013 h 564"/>
                <a:gd name="T2" fmla="*/ 2147483646 w 1686"/>
                <a:gd name="T3" fmla="*/ 0 h 564"/>
                <a:gd name="T4" fmla="*/ 0 w 1686"/>
                <a:gd name="T5" fmla="*/ 0 h 564"/>
                <a:gd name="T6" fmla="*/ 0 w 1686"/>
                <a:gd name="T7" fmla="*/ 1421368125 h 564"/>
                <a:gd name="T8" fmla="*/ 2147483646 w 1686"/>
                <a:gd name="T9" fmla="*/ 1421368125 h 564"/>
                <a:gd name="T10" fmla="*/ 2147483646 w 1686"/>
                <a:gd name="T11" fmla="*/ 713205013 h 5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6" h="564">
                  <a:moveTo>
                    <a:pt x="1686" y="283"/>
                  </a:moveTo>
                  <a:lnTo>
                    <a:pt x="1506" y="0"/>
                  </a:lnTo>
                  <a:lnTo>
                    <a:pt x="0" y="0"/>
                  </a:lnTo>
                  <a:lnTo>
                    <a:pt x="0" y="564"/>
                  </a:lnTo>
                  <a:lnTo>
                    <a:pt x="1506" y="564"/>
                  </a:lnTo>
                  <a:lnTo>
                    <a:pt x="1686" y="283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31952" y="1519238"/>
              <a:ext cx="24406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เป้าหมาย</a:t>
              </a:r>
            </a:p>
          </p:txBody>
        </p:sp>
      </p:grpSp>
      <p:grpSp>
        <p:nvGrpSpPr>
          <p:cNvPr id="3090" name="Group 6"/>
          <p:cNvGrpSpPr>
            <a:grpSpLocks/>
          </p:cNvGrpSpPr>
          <p:nvPr/>
        </p:nvGrpSpPr>
        <p:grpSpPr bwMode="auto">
          <a:xfrm>
            <a:off x="9366265" y="1083390"/>
            <a:ext cx="2541587" cy="896218"/>
            <a:chOff x="7991475" y="1339850"/>
            <a:chExt cx="2673350" cy="895350"/>
          </a:xfrm>
        </p:grpSpPr>
        <p:sp>
          <p:nvSpPr>
            <p:cNvPr id="3149" name="Freeform 36"/>
            <p:cNvSpPr>
              <a:spLocks/>
            </p:cNvSpPr>
            <p:nvPr/>
          </p:nvSpPr>
          <p:spPr bwMode="auto">
            <a:xfrm>
              <a:off x="7991475" y="1339850"/>
              <a:ext cx="2673350" cy="895350"/>
            </a:xfrm>
            <a:custGeom>
              <a:avLst/>
              <a:gdLst>
                <a:gd name="T0" fmla="*/ 2147483646 w 1684"/>
                <a:gd name="T1" fmla="*/ 713205013 h 564"/>
                <a:gd name="T2" fmla="*/ 2147483646 w 1684"/>
                <a:gd name="T3" fmla="*/ 0 h 564"/>
                <a:gd name="T4" fmla="*/ 0 w 1684"/>
                <a:gd name="T5" fmla="*/ 0 h 564"/>
                <a:gd name="T6" fmla="*/ 0 w 1684"/>
                <a:gd name="T7" fmla="*/ 1421368125 h 564"/>
                <a:gd name="T8" fmla="*/ 2147483646 w 1684"/>
                <a:gd name="T9" fmla="*/ 1421368125 h 564"/>
                <a:gd name="T10" fmla="*/ 2147483646 w 1684"/>
                <a:gd name="T11" fmla="*/ 713205013 h 5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4" h="564">
                  <a:moveTo>
                    <a:pt x="1684" y="283"/>
                  </a:moveTo>
                  <a:lnTo>
                    <a:pt x="1507" y="0"/>
                  </a:lnTo>
                  <a:lnTo>
                    <a:pt x="0" y="0"/>
                  </a:lnTo>
                  <a:lnTo>
                    <a:pt x="0" y="564"/>
                  </a:lnTo>
                  <a:lnTo>
                    <a:pt x="1507" y="564"/>
                  </a:lnTo>
                  <a:lnTo>
                    <a:pt x="1684" y="283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50" name="TextBox 33"/>
            <p:cNvSpPr txBox="1">
              <a:spLocks noChangeArrowheads="1"/>
            </p:cNvSpPr>
            <p:nvPr/>
          </p:nvSpPr>
          <p:spPr bwMode="auto">
            <a:xfrm>
              <a:off x="8063263" y="1504037"/>
              <a:ext cx="23861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ร้อยละ</a:t>
              </a:r>
            </a:p>
          </p:txBody>
        </p:sp>
      </p:grpSp>
      <p:pic>
        <p:nvPicPr>
          <p:cNvPr id="3091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104775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ตาราง 12"/>
          <p:cNvGraphicFramePr>
            <a:graphicFrameLocks noGrp="1"/>
          </p:cNvGraphicFramePr>
          <p:nvPr>
            <p:extLst/>
          </p:nvPr>
        </p:nvGraphicFramePr>
        <p:xfrm>
          <a:off x="800099" y="2052633"/>
          <a:ext cx="5584361" cy="3913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4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3771"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อัตราตายการเสียชีวิตของผู้ป่วยวิกฤตฉุกเฉิน ภายใน 24 ชั่วโมง </a:t>
                      </a:r>
                    </a:p>
                    <a:p>
                      <a:pPr algn="l"/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ในโรงพยาบาลระดับ </a:t>
                      </a: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,S ,M1 (</a:t>
                      </a:r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ทั้งที่ </a:t>
                      </a: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 </a:t>
                      </a:r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Admit) </a:t>
                      </a:r>
                      <a:endParaRPr lang="th-TH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40" marB="321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903"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อัตราผู้ป่วย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Trauma triage level 1</a:t>
                      </a:r>
                      <a:r>
                        <a:rPr lang="th-TH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เข้าห้องผ่าตัดภายใน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นาที</a:t>
                      </a:r>
                    </a:p>
                  </a:txBody>
                  <a:tcPr marL="64278" marR="64278" marT="32140" marB="321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903"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อัตราผู้ป่วย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triage level 1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อยู่ในห้องฉุกเฉิน &lt; 2 ชม</a:t>
                      </a:r>
                    </a:p>
                  </a:txBody>
                  <a:tcPr marL="64278" marR="64278" marT="32140" marB="321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9903"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อัตราผู้ป่วยเสียชีวิต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 score </a:t>
                      </a:r>
                      <a:r>
                        <a:rPr lang="en-US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&gt;0.75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ได้รับการทำ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Root cause analysis </a:t>
                      </a:r>
                    </a:p>
                  </a:txBody>
                  <a:tcPr marL="64278" marR="64278" marT="32140" marB="321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903"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อัตราเสียชีวิตผู้ป่วยบาดเจ็บรุนแรงต่อสมอง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Severe Traumatic Brain Injury</a:t>
                      </a:r>
                      <a:endParaRPr lang="th-TH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40" marB="321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903">
                <a:tc>
                  <a:txBody>
                    <a:bodyPr/>
                    <a:lstStyle/>
                    <a:p>
                      <a:pPr algn="l"/>
                      <a:r>
                        <a:rPr lang="th-TH" sz="14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 </a:t>
                      </a:r>
                      <a:r>
                        <a:rPr lang="en-US" sz="14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 unit </a:t>
                      </a:r>
                      <a:r>
                        <a:rPr lang="th-TH" sz="14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ในโรงพยาบาลระดับ</a:t>
                      </a:r>
                      <a:r>
                        <a:rPr lang="en-US" sz="1400" spc="-5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, S </a:t>
                      </a:r>
                      <a:r>
                        <a:rPr lang="th-TH" sz="14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M1 </a:t>
                      </a:r>
                      <a:r>
                        <a:rPr lang="th-TH" sz="14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ที่ผ่านเกณฑ์ประเมินคุณภาพ </a:t>
                      </a:r>
                    </a:p>
                  </a:txBody>
                  <a:tcPr marL="64278" marR="64278" marT="32140" marB="321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903"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ร้อยละทีม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ECS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คุณภาพใน รพ.ระดับ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F2 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ขึ้นไป 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78" marR="64278" marT="32140" marB="321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624638" y="2054220"/>
          <a:ext cx="2365375" cy="3910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5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≤ ร้อยละ 12</a:t>
                      </a:r>
                      <a:endParaRPr lang="en-US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91" marR="64291" marT="32152" marB="3215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≥</a:t>
                      </a: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ร้อยละ </a:t>
                      </a:r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64291" marR="64291" marT="32152" marB="3215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≥</a:t>
                      </a:r>
                      <a:r>
                        <a:rPr lang="th-TH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ร้อยละ </a:t>
                      </a:r>
                      <a:r>
                        <a:rPr lang="en-US" sz="2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91" marR="64291" marT="32152" marB="3215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9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</a:t>
                      </a:r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4291" marR="64291" marT="32152" marB="3215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≤ </a:t>
                      </a: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</a:t>
                      </a:r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</a:p>
                  </a:txBody>
                  <a:tcPr marL="64291" marR="64291" marT="32152" marB="3215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≥</a:t>
                      </a: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ร้อยละ</a:t>
                      </a:r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80</a:t>
                      </a:r>
                    </a:p>
                  </a:txBody>
                  <a:tcPr marL="64291" marR="64291" marT="32152" marB="3215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≥ </a:t>
                      </a: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</a:t>
                      </a:r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64291" marR="64291" marT="32152" marB="3215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07384"/>
              </p:ext>
            </p:extLst>
          </p:nvPr>
        </p:nvGraphicFramePr>
        <p:xfrm>
          <a:off x="9354220" y="2080775"/>
          <a:ext cx="2365375" cy="3896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5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52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13.38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91" marR="64291" marT="32147" marB="32147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8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44.12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91" marR="64291" marT="32147" marB="32147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68.68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91" marR="64291" marT="32147" marB="32147" anchor="ctr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  </a:t>
                      </a:r>
                    </a:p>
                  </a:txBody>
                  <a:tcPr marL="64291" marR="64291" marT="32147" marB="32147" anchor="ctr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39.53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91" marR="64291" marT="32147" marB="32147" anchor="ctr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0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4291" marR="64291" marT="32147" marB="32147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4291" marR="64291" marT="32147" marB="32147" anchor="ctr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963" y="2054220"/>
            <a:ext cx="707245" cy="400110"/>
          </a:xfrm>
          <a:prstGeom prst="rect">
            <a:avLst/>
          </a:prstGeom>
          <a:solidFill>
            <a:srgbClr val="64D1DA"/>
          </a:solidFill>
          <a:ln>
            <a:solidFill>
              <a:srgbClr val="64D1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0963" y="2738433"/>
            <a:ext cx="11626741" cy="1"/>
          </a:xfrm>
          <a:prstGeom prst="line">
            <a:avLst/>
          </a:prstGeom>
          <a:ln w="76200">
            <a:solidFill>
              <a:srgbClr val="64D1DA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963" y="2738433"/>
            <a:ext cx="688009" cy="400110"/>
          </a:xfrm>
          <a:prstGeom prst="rect">
            <a:avLst/>
          </a:prstGeom>
          <a:solidFill>
            <a:srgbClr val="64D1DA"/>
          </a:solidFill>
          <a:ln>
            <a:solidFill>
              <a:srgbClr val="64D1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4443" y="2987934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(ER-&gt;OR)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7229" y="2046479"/>
            <a:ext cx="94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176/1,306</a:t>
            </a:r>
            <a:endParaRPr kumimoji="0" lang="th-TH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61274" y="4400882"/>
            <a:ext cx="684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44/89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74400" y="5489523"/>
            <a:ext cx="922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/9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095451" y="3875795"/>
            <a:ext cx="530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35547" y="3283688"/>
            <a:ext cx="1126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,277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5,387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7E14D3-6652-4EB4-B982-98AE9B606BBC}"/>
              </a:ext>
            </a:extLst>
          </p:cNvPr>
          <p:cNvSpPr txBox="1"/>
          <p:nvPr/>
        </p:nvSpPr>
        <p:spPr>
          <a:xfrm>
            <a:off x="11223220" y="3805571"/>
            <a:ext cx="684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xmlns="" id="{C523C247-5DB1-4576-8386-725C898546A0}"/>
              </a:ext>
            </a:extLst>
          </p:cNvPr>
          <p:cNvSpPr/>
          <p:nvPr/>
        </p:nvSpPr>
        <p:spPr>
          <a:xfrm>
            <a:off x="0" y="6289964"/>
            <a:ext cx="12192000" cy="568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E005E4-B130-4343-A397-F39DAD1CCBE3}"/>
              </a:ext>
            </a:extLst>
          </p:cNvPr>
          <p:cNvSpPr txBox="1"/>
          <p:nvPr/>
        </p:nvSpPr>
        <p:spPr>
          <a:xfrm rot="10800000" flipH="1" flipV="1">
            <a:off x="11318767" y="2782387"/>
            <a:ext cx="614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38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59085"/>
              </p:ext>
            </p:extLst>
          </p:nvPr>
        </p:nvGraphicFramePr>
        <p:xfrm>
          <a:off x="4913542" y="2952693"/>
          <a:ext cx="7048271" cy="972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8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255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5980" marR="1439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ลูกศร: เครื่องหมายบั้ง 15"/>
          <p:cNvSpPr/>
          <p:nvPr/>
        </p:nvSpPr>
        <p:spPr>
          <a:xfrm>
            <a:off x="850185" y="2943767"/>
            <a:ext cx="6111968" cy="961200"/>
          </a:xfrm>
          <a:prstGeom prst="chevron">
            <a:avLst>
              <a:gd name="adj" fmla="val 377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lvl="0" algn="ctr"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th-TH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ไม่มี </a:t>
            </a:r>
            <a:r>
              <a:rPr lang="en-US" b="1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</a:t>
            </a:r>
            <a:r>
              <a:rPr lang="th-TH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และเจ้าหน้าที่บันทึก</a:t>
            </a:r>
            <a:r>
              <a:rPr lang="th-TH" b="1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</a:t>
            </a:r>
            <a:r>
              <a:rPr lang="en-US" b="1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 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</a:t>
            </a:r>
            <a:endParaRPr lang="en-US" b="1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ข้าวหลามตัด 16"/>
          <p:cNvSpPr/>
          <p:nvPr/>
        </p:nvSpPr>
        <p:spPr>
          <a:xfrm>
            <a:off x="73195" y="2939092"/>
            <a:ext cx="1633818" cy="972000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th-TH" sz="8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05" name="Group 7"/>
          <p:cNvGrpSpPr>
            <a:grpSpLocks/>
          </p:cNvGrpSpPr>
          <p:nvPr/>
        </p:nvGrpSpPr>
        <p:grpSpPr bwMode="auto">
          <a:xfrm>
            <a:off x="2047352" y="135376"/>
            <a:ext cx="3590925" cy="1178511"/>
            <a:chOff x="1319687" y="1347835"/>
            <a:chExt cx="3590925" cy="945749"/>
          </a:xfrm>
        </p:grpSpPr>
        <p:sp>
          <p:nvSpPr>
            <p:cNvPr id="4129" name="Freeform 9"/>
            <p:cNvSpPr>
              <a:spLocks/>
            </p:cNvSpPr>
            <p:nvPr/>
          </p:nvSpPr>
          <p:spPr bwMode="auto">
            <a:xfrm>
              <a:off x="1319687" y="1347835"/>
              <a:ext cx="3590925" cy="945749"/>
            </a:xfrm>
            <a:custGeom>
              <a:avLst/>
              <a:gdLst>
                <a:gd name="T0" fmla="*/ 2147483646 w 876"/>
                <a:gd name="T1" fmla="*/ 0 h 242"/>
                <a:gd name="T2" fmla="*/ 2147483646 w 876"/>
                <a:gd name="T3" fmla="*/ 0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2147483646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2147483646 w 876"/>
                <a:gd name="T27" fmla="*/ 0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6" h="242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98390" y="1407278"/>
              <a:ext cx="3483646" cy="51867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ปัญหา/อุปสรรค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55328" y="109987"/>
            <a:ext cx="3592512" cy="1203904"/>
            <a:chOff x="398774" y="5520156"/>
            <a:chExt cx="3592512" cy="984044"/>
          </a:xfrm>
          <a:solidFill>
            <a:srgbClr val="002060"/>
          </a:solidFill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 flipV="1">
              <a:off x="398774" y="5520156"/>
              <a:ext cx="3592512" cy="984044"/>
            </a:xfrm>
            <a:custGeom>
              <a:avLst/>
              <a:gdLst>
                <a:gd name="T0" fmla="*/ 2147483646 w 876"/>
                <a:gd name="T1" fmla="*/ 2147483646 h 242"/>
                <a:gd name="T2" fmla="*/ 2147483646 w 876"/>
                <a:gd name="T3" fmla="*/ 2147483646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0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6" h="242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8605" y="5548154"/>
              <a:ext cx="2964273" cy="5786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ข้อเสนอแนะ</a:t>
              </a:r>
            </a:p>
          </p:txBody>
        </p:sp>
      </p:grpSp>
      <p:graphicFrame>
        <p:nvGraphicFramePr>
          <p:cNvPr id="14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17407"/>
              </p:ext>
            </p:extLst>
          </p:nvPr>
        </p:nvGraphicFramePr>
        <p:xfrm>
          <a:off x="5015878" y="1380602"/>
          <a:ext cx="6942760" cy="1475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2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752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16040" marR="14402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ลูกศร: เครื่องหมายบั้ง 15"/>
          <p:cNvSpPr/>
          <p:nvPr/>
        </p:nvSpPr>
        <p:spPr>
          <a:xfrm>
            <a:off x="932828" y="1390577"/>
            <a:ext cx="6029325" cy="1450803"/>
          </a:xfrm>
          <a:prstGeom prst="chevron">
            <a:avLst>
              <a:gd name="adj" fmla="val 3778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ข้าวหลามตัด 16"/>
          <p:cNvSpPr/>
          <p:nvPr/>
        </p:nvSpPr>
        <p:spPr>
          <a:xfrm>
            <a:off x="116059" y="1412561"/>
            <a:ext cx="1633537" cy="1443333"/>
          </a:xfrm>
          <a:prstGeom prst="diamon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th-TH" sz="8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104775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6827438" y="1661422"/>
            <a:ext cx="50067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Aft>
                <a:spcPts val="0"/>
              </a:spcAft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ประชาสัมพันธ์การใช้บริการ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1669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ให้ทั่วถึง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523C247-5DB1-4576-8386-725C898546A0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graphicFrame>
        <p:nvGraphicFramePr>
          <p:cNvPr id="20" name="ตาราง 17">
            <a:extLst>
              <a:ext uri="{FF2B5EF4-FFF2-40B4-BE49-F238E27FC236}">
                <a16:creationId xmlns:a16="http://schemas.microsoft.com/office/drawing/2014/main" xmlns="" id="{1D165B95-BF6D-4065-B2C4-CFB3AA250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64239"/>
              </p:ext>
            </p:extLst>
          </p:nvPr>
        </p:nvGraphicFramePr>
        <p:xfrm>
          <a:off x="4933235" y="3994924"/>
          <a:ext cx="7028578" cy="98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8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8843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16040" marR="14402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ลูกศร: เครื่องหมายบั้ง 15">
            <a:extLst>
              <a:ext uri="{FF2B5EF4-FFF2-40B4-BE49-F238E27FC236}">
                <a16:creationId xmlns:a16="http://schemas.microsoft.com/office/drawing/2014/main" xmlns="" id="{64339D0F-B476-407A-927F-A9844E6EAD2C}"/>
              </a:ext>
            </a:extLst>
          </p:cNvPr>
          <p:cNvSpPr/>
          <p:nvPr/>
        </p:nvSpPr>
        <p:spPr>
          <a:xfrm>
            <a:off x="850186" y="4017680"/>
            <a:ext cx="6111968" cy="954565"/>
          </a:xfrm>
          <a:prstGeom prst="chevron">
            <a:avLst>
              <a:gd name="adj" fmla="val 3778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>
              <a:defRPr/>
            </a:pP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ข้าวหลามตัด 16">
            <a:extLst>
              <a:ext uri="{FF2B5EF4-FFF2-40B4-BE49-F238E27FC236}">
                <a16:creationId xmlns:a16="http://schemas.microsoft.com/office/drawing/2014/main" xmlns="" id="{81FEA122-7D6D-488E-A849-EDDE4351E8EA}"/>
              </a:ext>
            </a:extLst>
          </p:cNvPr>
          <p:cNvSpPr/>
          <p:nvPr/>
        </p:nvSpPr>
        <p:spPr>
          <a:xfrm>
            <a:off x="46227" y="4020856"/>
            <a:ext cx="1691113" cy="960322"/>
          </a:xfrm>
          <a:prstGeom prst="diamond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th-TH" sz="8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xmlns="" id="{A76A71CD-43F0-450C-851E-D81F803B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249" y="4191882"/>
            <a:ext cx="4607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ขาดเครื่องมือในการวินิจฉัย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xmlns="" id="{AF9E6F36-9C38-49E7-901B-3A925D0AD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298" y="3125676"/>
            <a:ext cx="24490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th-TH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1527376" y="1478369"/>
            <a:ext cx="50143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lvl="0" algn="ctr">
              <a:defRPr/>
            </a:pP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การใช้บริการ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1669 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น้อยเนื่องจาก </a:t>
            </a:r>
            <a:r>
              <a:rPr lang="th-TH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ปชช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ยัง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ไม่เห็นความสำคัญ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xmlns="" id="{0765624A-30CA-4711-A103-A08AEEFCC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354" y="4229638"/>
            <a:ext cx="5265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ทำแผนของบประมาณจัดซื้อเครื่องมือ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8" name="ตาราง 17">
            <a:extLst>
              <a:ext uri="{FF2B5EF4-FFF2-40B4-BE49-F238E27FC236}">
                <a16:creationId xmlns:a16="http://schemas.microsoft.com/office/drawing/2014/main" xmlns="" id="{1D165B95-BF6D-4065-B2C4-CFB3AA250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232868"/>
              </p:ext>
            </p:extLst>
          </p:nvPr>
        </p:nvGraphicFramePr>
        <p:xfrm>
          <a:off x="4940495" y="5061722"/>
          <a:ext cx="7028578" cy="98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8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8843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16040" marR="144026" marT="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ลูกศร: เครื่องหมายบั้ง 15">
            <a:extLst>
              <a:ext uri="{FF2B5EF4-FFF2-40B4-BE49-F238E27FC236}">
                <a16:creationId xmlns:a16="http://schemas.microsoft.com/office/drawing/2014/main" xmlns="" id="{64339D0F-B476-407A-927F-A9844E6EAD2C}"/>
              </a:ext>
            </a:extLst>
          </p:cNvPr>
          <p:cNvSpPr/>
          <p:nvPr/>
        </p:nvSpPr>
        <p:spPr>
          <a:xfrm>
            <a:off x="857446" y="5084478"/>
            <a:ext cx="6111968" cy="954565"/>
          </a:xfrm>
          <a:prstGeom prst="chevron">
            <a:avLst>
              <a:gd name="adj" fmla="val 37784"/>
            </a:avLst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>
              <a:defRPr/>
            </a:pP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ข้าวหลามตัด 16">
            <a:extLst>
              <a:ext uri="{FF2B5EF4-FFF2-40B4-BE49-F238E27FC236}">
                <a16:creationId xmlns:a16="http://schemas.microsoft.com/office/drawing/2014/main" xmlns="" id="{81FEA122-7D6D-488E-A849-EDDE4351E8EA}"/>
              </a:ext>
            </a:extLst>
          </p:cNvPr>
          <p:cNvSpPr/>
          <p:nvPr/>
        </p:nvSpPr>
        <p:spPr>
          <a:xfrm>
            <a:off x="53487" y="5067716"/>
            <a:ext cx="1691113" cy="980260"/>
          </a:xfrm>
          <a:prstGeom prst="diamond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th-TH" sz="8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xmlns="" id="{0765624A-30CA-4711-A103-A08AEEFCC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614" y="5296436"/>
            <a:ext cx="5265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ข้อมูลจัด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อบรม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A76A71CD-43F0-450C-851E-D81F803B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911" y="5076649"/>
            <a:ext cx="4542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การดูแลและ</a:t>
            </a:r>
            <a:r>
              <a:rPr lang="th-TH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ส่งต่อยังไม่เหมาะสม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ลูกศร: รูปห้าเหลี่ยม 15">
            <a:extLst>
              <a:ext uri="{FF2B5EF4-FFF2-40B4-BE49-F238E27FC236}">
                <a16:creationId xmlns="" xmlns:a16="http://schemas.microsoft.com/office/drawing/2014/main" id="{E2D2B7C3-A713-42E3-99F9-EC410E458FB6}"/>
              </a:ext>
            </a:extLst>
          </p:cNvPr>
          <p:cNvSpPr/>
          <p:nvPr/>
        </p:nvSpPr>
        <p:spPr>
          <a:xfrm>
            <a:off x="754568" y="237133"/>
            <a:ext cx="9206783" cy="719318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64" y="159463"/>
            <a:ext cx="829697" cy="831500"/>
          </a:xfrm>
          <a:prstGeom prst="rect">
            <a:avLst/>
          </a:prstGeom>
        </p:spPr>
      </p:pic>
      <p:sp>
        <p:nvSpPr>
          <p:cNvPr id="29" name="ลูกศร: เครื่องหมายบั้ง 17">
            <a:extLst>
              <a:ext uri="{FF2B5EF4-FFF2-40B4-BE49-F238E27FC236}">
                <a16:creationId xmlns="" xmlns:a16="http://schemas.microsoft.com/office/drawing/2014/main" id="{59ED50BB-290D-4E8C-8EDB-B8FCCE82377F}"/>
              </a:ext>
            </a:extLst>
          </p:cNvPr>
          <p:cNvSpPr/>
          <p:nvPr/>
        </p:nvSpPr>
        <p:spPr>
          <a:xfrm>
            <a:off x="9637069" y="242525"/>
            <a:ext cx="579120" cy="719318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92609320-B978-46D9-9635-2923BEA53152}"/>
              </a:ext>
            </a:extLst>
          </p:cNvPr>
          <p:cNvSpPr txBox="1">
            <a:spLocks/>
          </p:cNvSpPr>
          <p:nvPr/>
        </p:nvSpPr>
        <p:spPr>
          <a:xfrm>
            <a:off x="1077607" y="285688"/>
            <a:ext cx="8883744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การแพทย์แผนไทยและการแพทย์ผสมผสาน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7886" y="21216"/>
            <a:ext cx="1195945" cy="1148651"/>
            <a:chOff x="3748088" y="1658938"/>
            <a:chExt cx="4699000" cy="4702175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27"/>
          <p:cNvSpPr/>
          <p:nvPr/>
        </p:nvSpPr>
        <p:spPr>
          <a:xfrm>
            <a:off x="0" y="6142986"/>
            <a:ext cx="12192000" cy="7286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778567" y="1116203"/>
            <a:ext cx="2676525" cy="497772"/>
          </a:xfrm>
          <a:custGeom>
            <a:avLst/>
            <a:gdLst>
              <a:gd name="T0" fmla="*/ 2676525 w 1686"/>
              <a:gd name="T1" fmla="*/ 449263 h 564"/>
              <a:gd name="T2" fmla="*/ 2395538 w 1686"/>
              <a:gd name="T3" fmla="*/ 0 h 564"/>
              <a:gd name="T4" fmla="*/ 0 w 1686"/>
              <a:gd name="T5" fmla="*/ 0 h 564"/>
              <a:gd name="T6" fmla="*/ 0 w 1686"/>
              <a:gd name="T7" fmla="*/ 895350 h 564"/>
              <a:gd name="T8" fmla="*/ 2395538 w 1686"/>
              <a:gd name="T9" fmla="*/ 895350 h 564"/>
              <a:gd name="T10" fmla="*/ 2676525 w 1686"/>
              <a:gd name="T11" fmla="*/ 449263 h 5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6" h="564">
                <a:moveTo>
                  <a:pt x="1686" y="283"/>
                </a:moveTo>
                <a:lnTo>
                  <a:pt x="1509" y="0"/>
                </a:lnTo>
                <a:lnTo>
                  <a:pt x="0" y="0"/>
                </a:lnTo>
                <a:lnTo>
                  <a:pt x="0" y="564"/>
                </a:lnTo>
                <a:lnTo>
                  <a:pt x="1509" y="564"/>
                </a:lnTo>
                <a:lnTo>
                  <a:pt x="1686" y="283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4345673" y="1113658"/>
            <a:ext cx="3146948" cy="500331"/>
          </a:xfrm>
          <a:custGeom>
            <a:avLst/>
            <a:gdLst>
              <a:gd name="T0" fmla="*/ 2676525 w 1686"/>
              <a:gd name="T1" fmla="*/ 449263 h 564"/>
              <a:gd name="T2" fmla="*/ 2390775 w 1686"/>
              <a:gd name="T3" fmla="*/ 0 h 564"/>
              <a:gd name="T4" fmla="*/ 0 w 1686"/>
              <a:gd name="T5" fmla="*/ 0 h 564"/>
              <a:gd name="T6" fmla="*/ 0 w 1686"/>
              <a:gd name="T7" fmla="*/ 895350 h 564"/>
              <a:gd name="T8" fmla="*/ 2390775 w 1686"/>
              <a:gd name="T9" fmla="*/ 895350 h 564"/>
              <a:gd name="T10" fmla="*/ 2676525 w 1686"/>
              <a:gd name="T11" fmla="*/ 449263 h 5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6" h="564">
                <a:moveTo>
                  <a:pt x="1686" y="283"/>
                </a:moveTo>
                <a:lnTo>
                  <a:pt x="1506" y="0"/>
                </a:lnTo>
                <a:lnTo>
                  <a:pt x="0" y="0"/>
                </a:lnTo>
                <a:lnTo>
                  <a:pt x="0" y="564"/>
                </a:lnTo>
                <a:lnTo>
                  <a:pt x="1506" y="564"/>
                </a:lnTo>
                <a:lnTo>
                  <a:pt x="1686" y="283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8519850" y="1140954"/>
            <a:ext cx="3312761" cy="473035"/>
          </a:xfrm>
          <a:custGeom>
            <a:avLst/>
            <a:gdLst>
              <a:gd name="T0" fmla="*/ 2673350 w 1684"/>
              <a:gd name="T1" fmla="*/ 449263 h 564"/>
              <a:gd name="T2" fmla="*/ 2392363 w 1684"/>
              <a:gd name="T3" fmla="*/ 0 h 564"/>
              <a:gd name="T4" fmla="*/ 0 w 1684"/>
              <a:gd name="T5" fmla="*/ 0 h 564"/>
              <a:gd name="T6" fmla="*/ 0 w 1684"/>
              <a:gd name="T7" fmla="*/ 895350 h 564"/>
              <a:gd name="T8" fmla="*/ 2392363 w 1684"/>
              <a:gd name="T9" fmla="*/ 895350 h 564"/>
              <a:gd name="T10" fmla="*/ 2673350 w 1684"/>
              <a:gd name="T11" fmla="*/ 449263 h 5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4" h="564">
                <a:moveTo>
                  <a:pt x="1684" y="283"/>
                </a:moveTo>
                <a:lnTo>
                  <a:pt x="1507" y="0"/>
                </a:lnTo>
                <a:lnTo>
                  <a:pt x="0" y="0"/>
                </a:lnTo>
                <a:lnTo>
                  <a:pt x="0" y="564"/>
                </a:lnTo>
                <a:lnTo>
                  <a:pt x="1507" y="564"/>
                </a:lnTo>
                <a:lnTo>
                  <a:pt x="1684" y="283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8" name="TextBox 31"/>
          <p:cNvSpPr txBox="1"/>
          <p:nvPr/>
        </p:nvSpPr>
        <p:spPr>
          <a:xfrm>
            <a:off x="794333" y="1114616"/>
            <a:ext cx="233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ตัวชี้วัด/ผลงาน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2"/>
          <p:cNvSpPr txBox="1"/>
          <p:nvPr/>
        </p:nvSpPr>
        <p:spPr>
          <a:xfrm>
            <a:off x="4426105" y="1128581"/>
            <a:ext cx="266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ผลงานรายอำเภอ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3"/>
          <p:cNvSpPr txBox="1"/>
          <p:nvPr/>
        </p:nvSpPr>
        <p:spPr>
          <a:xfrm>
            <a:off x="8677652" y="1129851"/>
            <a:ext cx="268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ปัจจัยความสำเร็จ</a:t>
            </a:r>
            <a:endParaRPr lang="th-TH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138279" y="1609190"/>
            <a:ext cx="42073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AutoNum type="arabicPeriod"/>
            </a:pP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ละของผู้ป่วยนอกทั้งหมด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    </a:t>
            </a:r>
          </a:p>
          <a:p>
            <a:pPr marL="268288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ได้รับบริการตรวจ วินิจฉัย รักษาโรคและฟื้นฟูสภาพด้วยศาสตร์การแพทย์แผนไทยและการแพทย์ทางเลือก </a:t>
            </a:r>
            <a:r>
              <a:rPr lang="th-TH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(เป้าหมาย 18.5)</a:t>
            </a:r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ผลงาน </a:t>
            </a:r>
            <a:r>
              <a:rPr lang="th-TH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en-US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20.19</a:t>
            </a:r>
            <a:endParaRPr lang="th-TH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ผ่าน</a:t>
            </a:r>
            <a:r>
              <a:rPr lang="th-TH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 </a:t>
            </a:r>
            <a:r>
              <a:rPr lang="en-US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</a:t>
            </a:r>
          </a:p>
          <a:p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คิดเป็</a:t>
            </a:r>
            <a:r>
              <a:rPr lang="th-TH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</a:t>
            </a:r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</a:t>
            </a:r>
            <a:r>
              <a:rPr lang="en-US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62</a:t>
            </a:r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.50)</a:t>
            </a:r>
            <a:endParaRPr lang="th-TH" sz="20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จำนวนรายการยาสมุนไพร</a:t>
            </a:r>
            <a:r>
              <a:rPr lang="th-TH" sz="2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มากกว่า</a:t>
            </a:r>
          </a:p>
          <a:p>
            <a:r>
              <a:rPr lang="th-TH"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2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</a:t>
            </a:r>
            <a:r>
              <a:rPr lang="th-TH" sz="20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ละ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ของการสั่งใช้ยาทั้งหมด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th-TH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</a:t>
            </a:r>
          </a:p>
          <a:p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ผลงาน </a:t>
            </a:r>
            <a:r>
              <a:rPr lang="th-TH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US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</a:t>
            </a:r>
            <a:endParaRPr lang="th-TH" sz="2000" b="1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ผ่าน</a:t>
            </a:r>
            <a:r>
              <a:rPr lang="th-TH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 </a:t>
            </a:r>
            <a:r>
              <a:rPr lang="en-US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อำเภอ</a:t>
            </a:r>
          </a:p>
          <a:p>
            <a:r>
              <a:rPr lang="th-TH" sz="2000" b="1" spc="-4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</a:t>
            </a:r>
            <a:r>
              <a:rPr lang="th-TH" sz="2000" b="1" spc="-4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คิดเป็น</a:t>
            </a:r>
            <a:r>
              <a:rPr lang="th-TH" sz="2000" b="1" spc="-4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en-US" sz="2000" b="1" spc="-4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th-TH" sz="2000" b="1" spc="-4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000" b="1" spc="-4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44"/>
          <p:cNvSpPr txBox="1"/>
          <p:nvPr/>
        </p:nvSpPr>
        <p:spPr>
          <a:xfrm>
            <a:off x="8170113" y="1839797"/>
            <a:ext cx="39053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ในหน่วย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</a:p>
          <a:p>
            <a:endParaRPr lang="th-TH" sz="10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spc="-6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400" b="1" spc="-6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</a:t>
            </a:r>
            <a:r>
              <a:rPr lang="th-TH" sz="2400" b="1" spc="-6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b="1" spc="-6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ใช้ยาสมุนไพร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ทดแทนยา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แผนปัจจุบันใน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หน่วยบริการทุกระดับ</a:t>
            </a:r>
          </a:p>
          <a:p>
            <a:endParaRPr lang="th-TH" sz="10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ศักยภาพแพทย์แผน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ไทยใน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หน่วยบริการให้มีความรู้ใน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การจัดบริการที่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มีคุณภาพมากยิ่งขึ้น</a:t>
            </a:r>
          </a:p>
        </p:txBody>
      </p:sp>
      <p:graphicFrame>
        <p:nvGraphicFramePr>
          <p:cNvPr id="33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069553"/>
              </p:ext>
            </p:extLst>
          </p:nvPr>
        </p:nvGraphicFramePr>
        <p:xfrm>
          <a:off x="4181055" y="1700144"/>
          <a:ext cx="3912755" cy="427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98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ตาราง 25">
            <a:extLst>
              <a:ext uri="{FF2B5EF4-FFF2-40B4-BE49-F238E27FC236}">
                <a16:creationId xmlns="" xmlns:a16="http://schemas.microsoft.com/office/drawing/2014/main" id="{6E356F2A-8E29-412F-BE66-BA136C9B2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05671"/>
              </p:ext>
            </p:extLst>
          </p:nvPr>
        </p:nvGraphicFramePr>
        <p:xfrm>
          <a:off x="5737123" y="1942465"/>
          <a:ext cx="6198885" cy="1657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8885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1657538">
                <a:tc>
                  <a:txBody>
                    <a:bodyPr/>
                    <a:lstStyle/>
                    <a:p>
                      <a:r>
                        <a:rPr lang="th-TH" sz="2400" b="1" kern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420689" y="506660"/>
            <a:ext cx="3590925" cy="1189993"/>
            <a:chOff x="1319687" y="1243060"/>
            <a:chExt cx="3590925" cy="945749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19687" y="1243060"/>
              <a:ext cx="3590925" cy="945749"/>
            </a:xfrm>
            <a:custGeom>
              <a:avLst/>
              <a:gdLst>
                <a:gd name="T0" fmla="*/ 2147483646 w 876"/>
                <a:gd name="T1" fmla="*/ 0 h 242"/>
                <a:gd name="T2" fmla="*/ 2147483646 w 876"/>
                <a:gd name="T3" fmla="*/ 0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2147483646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2147483646 w 876"/>
                <a:gd name="T27" fmla="*/ 0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6" h="242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54440" y="1341196"/>
              <a:ext cx="3118162" cy="464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ปัญหา/อุปสรรค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1329" y="570233"/>
            <a:ext cx="3592512" cy="984044"/>
            <a:chOff x="-236915" y="5575473"/>
            <a:chExt cx="3592512" cy="984044"/>
          </a:xfrm>
          <a:solidFill>
            <a:srgbClr val="002060"/>
          </a:solidFill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 flipV="1">
              <a:off x="-236915" y="5575473"/>
              <a:ext cx="3592512" cy="984044"/>
            </a:xfrm>
            <a:custGeom>
              <a:avLst/>
              <a:gdLst>
                <a:gd name="T0" fmla="*/ 2147483646 w 876"/>
                <a:gd name="T1" fmla="*/ 2147483646 h 242"/>
                <a:gd name="T2" fmla="*/ 2147483646 w 876"/>
                <a:gd name="T3" fmla="*/ 2147483646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0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6" h="242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985" y="5617670"/>
              <a:ext cx="21307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ข้อเสนอแนะ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88" y="108575"/>
            <a:ext cx="829697" cy="8315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3005ED8-4CAB-4CA2-A181-249FFD950A8D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ผลการตรวจราชการและนิเทศงาน รอบที่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การพัฒนาระบบบริการสุขภาพ</a:t>
            </a:r>
          </a:p>
        </p:txBody>
      </p:sp>
      <p:sp>
        <p:nvSpPr>
          <p:cNvPr id="22" name="ลูกศร: เครื่องหมายบั้ง 15">
            <a:extLst>
              <a:ext uri="{FF2B5EF4-FFF2-40B4-BE49-F238E27FC236}">
                <a16:creationId xmlns="" xmlns:a16="http://schemas.microsoft.com/office/drawing/2014/main" id="{5FFB5A21-6BC5-4F94-8C90-E4BAF145F6D8}"/>
              </a:ext>
            </a:extLst>
          </p:cNvPr>
          <p:cNvSpPr/>
          <p:nvPr/>
        </p:nvSpPr>
        <p:spPr>
          <a:xfrm>
            <a:off x="1014902" y="1949265"/>
            <a:ext cx="5372250" cy="1643939"/>
          </a:xfrm>
          <a:prstGeom prst="chevron">
            <a:avLst>
              <a:gd name="adj" fmla="val 377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r>
              <a:rPr lang="th-TH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บุคลากร</a:t>
            </a:r>
            <a:r>
              <a:rPr lang="th-TH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แพทย์แผนไทย</a:t>
            </a:r>
            <a:r>
              <a:rPr lang="th-TH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</a:p>
          <a:p>
            <a:r>
              <a:rPr lang="th-TH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ไม่</a:t>
            </a:r>
            <a:r>
              <a:rPr lang="th-TH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ครอบคลุมหน่วย</a:t>
            </a:r>
            <a:r>
              <a:rPr lang="th-TH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</a:t>
            </a:r>
            <a:endParaRPr lang="th-TH" sz="2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ข้าวหลามตัด 16">
            <a:extLst>
              <a:ext uri="{FF2B5EF4-FFF2-40B4-BE49-F238E27FC236}">
                <a16:creationId xmlns="" xmlns:a16="http://schemas.microsoft.com/office/drawing/2014/main" id="{22C53F52-9613-4DC3-8E25-8DE803B0C6E1}"/>
              </a:ext>
            </a:extLst>
          </p:cNvPr>
          <p:cNvSpPr/>
          <p:nvPr/>
        </p:nvSpPr>
        <p:spPr>
          <a:xfrm>
            <a:off x="200189" y="1942466"/>
            <a:ext cx="1680431" cy="164139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0" name="ตาราง 25">
            <a:extLst>
              <a:ext uri="{FF2B5EF4-FFF2-40B4-BE49-F238E27FC236}">
                <a16:creationId xmlns="" xmlns:a16="http://schemas.microsoft.com/office/drawing/2014/main" id="{AB4A8FC8-0C37-492A-BCFD-22E29061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78521"/>
              </p:ext>
            </p:extLst>
          </p:nvPr>
        </p:nvGraphicFramePr>
        <p:xfrm>
          <a:off x="6387152" y="3812129"/>
          <a:ext cx="5548857" cy="217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8857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2179237">
                <a:tc>
                  <a:txBody>
                    <a:bodyPr/>
                    <a:lstStyle/>
                    <a:p>
                      <a:pPr algn="l"/>
                      <a:endParaRPr lang="th-TH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sp>
        <p:nvSpPr>
          <p:cNvPr id="31" name="ลูกศร: เครื่องหมายบั้ง 15">
            <a:extLst>
              <a:ext uri="{FF2B5EF4-FFF2-40B4-BE49-F238E27FC236}">
                <a16:creationId xmlns="" xmlns:a16="http://schemas.microsoft.com/office/drawing/2014/main" id="{96AD669F-FC14-464D-B9FF-78073FCC81B9}"/>
              </a:ext>
            </a:extLst>
          </p:cNvPr>
          <p:cNvSpPr/>
          <p:nvPr/>
        </p:nvSpPr>
        <p:spPr>
          <a:xfrm>
            <a:off x="1040404" y="3808116"/>
            <a:ext cx="6200390" cy="2155956"/>
          </a:xfrm>
          <a:prstGeom prst="chevron">
            <a:avLst>
              <a:gd name="adj" fmla="val 37784"/>
            </a:avLst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lvl="0" algn="ctr"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ข้าวหลามตัด 16">
            <a:extLst>
              <a:ext uri="{FF2B5EF4-FFF2-40B4-BE49-F238E27FC236}">
                <a16:creationId xmlns="" xmlns:a16="http://schemas.microsoft.com/office/drawing/2014/main" id="{5F580A37-844E-4233-BA91-33910A546EC1}"/>
              </a:ext>
            </a:extLst>
          </p:cNvPr>
          <p:cNvSpPr/>
          <p:nvPr/>
        </p:nvSpPr>
        <p:spPr>
          <a:xfrm>
            <a:off x="213767" y="3805356"/>
            <a:ext cx="1680431" cy="2158716"/>
          </a:xfrm>
          <a:prstGeom prst="diamond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509702" y="2072210"/>
            <a:ext cx="5243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บริหารบุคลากรแพทย์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ไทยในระดับ </a:t>
            </a:r>
            <a:r>
              <a:rPr lang="th-TH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รพช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ให้ร่วมปฏิบัติงานใน รพ.สต.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978645" y="3845816"/>
            <a:ext cx="45310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</a:t>
            </a:r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การบูรณาการงานแพทย์</a:t>
            </a: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</a:t>
            </a:r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ไทย</a:t>
            </a:r>
            <a:r>
              <a:rPr lang="th-TH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กับสห</a:t>
            </a:r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วิชาชีพ และภาคีเครือข่าย</a:t>
            </a:r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ต่างๆ</a:t>
            </a:r>
          </a:p>
          <a:p>
            <a:endParaRPr lang="th-TH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25" indent="-174625"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ขาดความต่อเนื่องในการขับเคลื่อนและพัฒนางาน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931330" y="3901969"/>
            <a:ext cx="4821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FontTx/>
              <a:buChar char="-"/>
              <a:tabLst>
                <a:tab pos="538163" algn="l"/>
              </a:tabLst>
            </a:pP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สร้างความ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เข้าใจ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ร่วม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บูรณาการ</a:t>
            </a:r>
            <a:r>
              <a:rPr lang="th-TH" sz="2400" b="1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</a:t>
            </a:r>
            <a:r>
              <a:rPr lang="th-TH" sz="2400" b="1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นการแพทย์</a:t>
            </a:r>
            <a:r>
              <a:rPr lang="th-TH" sz="2400" b="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</a:t>
            </a:r>
            <a:r>
              <a:rPr lang="th-TH" sz="2400" b="1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ไทย</a:t>
            </a:r>
            <a:r>
              <a:rPr lang="th-TH" sz="2400" b="1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ร่วมกับ </a:t>
            </a:r>
            <a:r>
              <a:rPr lang="th-TH" sz="2400" b="1" spc="-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สห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วิชาชีพ</a:t>
            </a:r>
          </a:p>
          <a:p>
            <a:pPr marL="268288" indent="-268288">
              <a:buFontTx/>
              <a:buChar char="-"/>
            </a:pP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สร้างความร่วมมือกับหน่วยงานที่เกี่ยวข้อง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เพื่อต่อ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ยอดและพัฒนา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กล่องข้อความ 6"/>
          <p:cNvSpPr txBox="1"/>
          <p:nvPr/>
        </p:nvSpPr>
        <p:spPr>
          <a:xfrm>
            <a:off x="124306" y="1074658"/>
            <a:ext cx="11968943" cy="5355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ร้อยละของผู้ป่วยที่เข้ารับการผ่าตัด </a:t>
            </a:r>
            <a:r>
              <a:rPr lang="en-US" sz="2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ODS</a:t>
            </a: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(เป้าหมาย 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alt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 20</a:t>
            </a: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37967"/>
            <a:ext cx="829697" cy="831500"/>
          </a:xfrm>
          <a:prstGeom prst="rect">
            <a:avLst/>
          </a:prstGeom>
        </p:spPr>
      </p:pic>
      <p:sp>
        <p:nvSpPr>
          <p:cNvPr id="25" name="ลูกศร: รูปห้าเหลี่ยม 15">
            <a:extLst>
              <a:ext uri="{FF2B5EF4-FFF2-40B4-BE49-F238E27FC236}">
                <a16:creationId xmlns="" xmlns:a16="http://schemas.microsoft.com/office/drawing/2014/main" id="{E2D2B7C3-A713-42E3-99F9-EC410E458FB6}"/>
              </a:ext>
            </a:extLst>
          </p:cNvPr>
          <p:cNvSpPr/>
          <p:nvPr/>
        </p:nvSpPr>
        <p:spPr>
          <a:xfrm>
            <a:off x="734292" y="225947"/>
            <a:ext cx="5900731" cy="719318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6" name="ลูกศร: เครื่องหมายบั้ง 17">
            <a:extLst>
              <a:ext uri="{FF2B5EF4-FFF2-40B4-BE49-F238E27FC236}">
                <a16:creationId xmlns="" xmlns:a16="http://schemas.microsoft.com/office/drawing/2014/main" id="{59ED50BB-290D-4E8C-8EDB-B8FCCE82377F}"/>
              </a:ext>
            </a:extLst>
          </p:cNvPr>
          <p:cNvSpPr/>
          <p:nvPr/>
        </p:nvSpPr>
        <p:spPr>
          <a:xfrm>
            <a:off x="6367498" y="225947"/>
            <a:ext cx="579120" cy="719318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0575" y="262005"/>
            <a:ext cx="511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สาขา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One Day Surgery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9" name="Group 63">
            <a:extLst>
              <a:ext uri="{FF2B5EF4-FFF2-40B4-BE49-F238E27FC236}">
                <a16:creationId xmlns="" xmlns:a16="http://schemas.microsoft.com/office/drawing/2014/main" id="{77F5F77D-14D2-4FDA-8621-72950971C155}"/>
              </a:ext>
            </a:extLst>
          </p:cNvPr>
          <p:cNvGrpSpPr/>
          <p:nvPr/>
        </p:nvGrpSpPr>
        <p:grpSpPr>
          <a:xfrm>
            <a:off x="171896" y="84844"/>
            <a:ext cx="1195945" cy="1148651"/>
            <a:chOff x="3748088" y="1658938"/>
            <a:chExt cx="4699000" cy="4702175"/>
          </a:xfrm>
        </p:grpSpPr>
        <p:sp>
          <p:nvSpPr>
            <p:cNvPr id="30" name="Freeform 18">
              <a:extLst>
                <a:ext uri="{FF2B5EF4-FFF2-40B4-BE49-F238E27FC236}">
                  <a16:creationId xmlns="" xmlns:a16="http://schemas.microsoft.com/office/drawing/2014/main" id="{663C847E-07CF-48CA-B0DD-BF58E1143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="" xmlns:a16="http://schemas.microsoft.com/office/drawing/2014/main" id="{9AE112B1-69D4-494C-9F95-08D5D6CE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="" xmlns:a16="http://schemas.microsoft.com/office/drawing/2014/main" id="{8DB5F51F-E784-403C-8403-4B9A9E638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="" xmlns:a16="http://schemas.microsoft.com/office/drawing/2014/main" id="{2FA308BC-FA22-4C8C-85C2-C1C1ADB8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="" xmlns:a16="http://schemas.microsoft.com/office/drawing/2014/main" id="{5A4031BF-88BA-4C66-8C86-17FDE7920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="" xmlns:a16="http://schemas.microsoft.com/office/drawing/2014/main" id="{AF76ADF6-2AB8-4882-BBF4-DC910358C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="" xmlns:a16="http://schemas.microsoft.com/office/drawing/2014/main" id="{5F664BD0-D9A0-48EB-9F94-76FA024BE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="" xmlns:a16="http://schemas.microsoft.com/office/drawing/2014/main" id="{0C0CF9B4-0085-4374-860D-62F024592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"/>
          <p:cNvSpPr txBox="1"/>
          <p:nvPr/>
        </p:nvSpPr>
        <p:spPr>
          <a:xfrm>
            <a:off x="3457035" y="1665569"/>
            <a:ext cx="57721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ปี 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(9 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เดือน)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4" name="แผนภูมิ 43"/>
          <p:cNvGraphicFramePr/>
          <p:nvPr>
            <p:extLst>
              <p:ext uri="{D42A27DB-BD31-4B8C-83A1-F6EECF244321}">
                <p14:modId xmlns:p14="http://schemas.microsoft.com/office/powerpoint/2010/main" val="373519488"/>
              </p:ext>
            </p:extLst>
          </p:nvPr>
        </p:nvGraphicFramePr>
        <p:xfrm>
          <a:off x="53082" y="2572271"/>
          <a:ext cx="10654247" cy="182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5" name="ตัวเชื่อมต่อตรง 44"/>
          <p:cNvCxnSpPr>
            <a:cxnSpLocks/>
          </p:cNvCxnSpPr>
          <p:nvPr/>
        </p:nvCxnSpPr>
        <p:spPr>
          <a:xfrm>
            <a:off x="477349" y="3724532"/>
            <a:ext cx="11232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กล่องข้อความ 6"/>
          <p:cNvSpPr txBox="1"/>
          <p:nvPr/>
        </p:nvSpPr>
        <p:spPr>
          <a:xfrm>
            <a:off x="10487390" y="3160947"/>
            <a:ext cx="1221959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 20</a:t>
            </a:r>
          </a:p>
        </p:txBody>
      </p:sp>
      <p:sp>
        <p:nvSpPr>
          <p:cNvPr id="50" name="กล่องข้อความ 49"/>
          <p:cNvSpPr txBox="1"/>
          <p:nvPr/>
        </p:nvSpPr>
        <p:spPr>
          <a:xfrm>
            <a:off x="3674996" y="3042942"/>
            <a:ext cx="2143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(22/108)</a:t>
            </a:r>
            <a:r>
              <a:rPr lang="en-US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(118/329)</a:t>
            </a:r>
            <a:endParaRPr lang="th-TH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กล่องข้อความ 1"/>
          <p:cNvSpPr txBox="1"/>
          <p:nvPr/>
        </p:nvSpPr>
        <p:spPr>
          <a:xfrm>
            <a:off x="580376" y="2254805"/>
            <a:ext cx="1639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(13/14)</a:t>
            </a:r>
            <a:r>
              <a:rPr lang="en-US" sz="14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(17/18)</a:t>
            </a:r>
            <a:endParaRPr lang="th-TH" sz="1400" b="1" dirty="0">
              <a:solidFill>
                <a:srgbClr val="ED7D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กล่องข้อความ 1"/>
          <p:cNvSpPr txBox="1"/>
          <p:nvPr/>
        </p:nvSpPr>
        <p:spPr>
          <a:xfrm>
            <a:off x="7249837" y="2177887"/>
            <a:ext cx="187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(49/54</a:t>
            </a:r>
            <a:r>
              <a:rPr lang="en-US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4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(124/139)</a:t>
            </a:r>
            <a:endParaRPr lang="th-TH" sz="1400" b="1" dirty="0">
              <a:solidFill>
                <a:srgbClr val="ED7D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กล่องข้อความ 1"/>
          <p:cNvSpPr txBox="1"/>
          <p:nvPr/>
        </p:nvSpPr>
        <p:spPr>
          <a:xfrm>
            <a:off x="8617512" y="2665775"/>
            <a:ext cx="2309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(116/211) </a:t>
            </a:r>
            <a:r>
              <a:rPr lang="en-US" sz="1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(369/599)</a:t>
            </a:r>
            <a:endParaRPr lang="th-TH" sz="1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2">
            <a:extLst>
              <a:ext uri="{FF2B5EF4-FFF2-40B4-BE49-F238E27FC236}">
                <a16:creationId xmlns="" xmlns:a16="http://schemas.microsoft.com/office/drawing/2014/main" id="{31FD6345-2D7F-47F7-8FBF-804E61B7A65A}"/>
              </a:ext>
            </a:extLst>
          </p:cNvPr>
          <p:cNvSpPr txBox="1"/>
          <p:nvPr/>
        </p:nvSpPr>
        <p:spPr>
          <a:xfrm>
            <a:off x="219410" y="1742522"/>
            <a:ext cx="205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Colorectal polyp</a:t>
            </a:r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10/11</a:t>
            </a:r>
            <a:endParaRPr lang="en-US" sz="1200" b="1" dirty="0">
              <a:solidFill>
                <a:srgbClr val="ED7D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Vaginal Bleeding</a:t>
            </a:r>
            <a:r>
              <a:rPr lang="en-US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7/7</a:t>
            </a:r>
          </a:p>
        </p:txBody>
      </p:sp>
      <p:sp>
        <p:nvSpPr>
          <p:cNvPr id="56" name="กล่องข้อความ 1">
            <a:extLst>
              <a:ext uri="{FF2B5EF4-FFF2-40B4-BE49-F238E27FC236}">
                <a16:creationId xmlns="" xmlns:a16="http://schemas.microsoft.com/office/drawing/2014/main" id="{B7727A3B-1BA2-4697-AA37-A04786ABE027}"/>
              </a:ext>
            </a:extLst>
          </p:cNvPr>
          <p:cNvSpPr txBox="1"/>
          <p:nvPr/>
        </p:nvSpPr>
        <p:spPr>
          <a:xfrm>
            <a:off x="5375034" y="2282586"/>
            <a:ext cx="1874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(31/33)</a:t>
            </a:r>
            <a:r>
              <a:rPr lang="en-US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(95/97)</a:t>
            </a:r>
            <a:endParaRPr lang="th-TH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1">
            <a:extLst>
              <a:ext uri="{FF2B5EF4-FFF2-40B4-BE49-F238E27FC236}">
                <a16:creationId xmlns="" xmlns:a16="http://schemas.microsoft.com/office/drawing/2014/main" id="{5541E908-BAF8-42D3-B567-0DDF5E30B7D8}"/>
              </a:ext>
            </a:extLst>
          </p:cNvPr>
          <p:cNvSpPr txBox="1"/>
          <p:nvPr/>
        </p:nvSpPr>
        <p:spPr>
          <a:xfrm>
            <a:off x="9124639" y="1692538"/>
            <a:ext cx="1480134" cy="28827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ปี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</a:t>
            </a:r>
            <a:r>
              <a:rPr lang="en-US" sz="16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/62</a:t>
            </a:r>
            <a:r>
              <a:rPr lang="th-TH" sz="16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</a:t>
            </a:r>
          </a:p>
        </p:txBody>
      </p:sp>
      <p:sp>
        <p:nvSpPr>
          <p:cNvPr id="58" name="Oval 5">
            <a:extLst>
              <a:ext uri="{FF2B5EF4-FFF2-40B4-BE49-F238E27FC236}">
                <a16:creationId xmlns="" xmlns:a16="http://schemas.microsoft.com/office/drawing/2014/main" id="{9E61095E-C983-4D23-A54A-62F02021D5BA}"/>
              </a:ext>
            </a:extLst>
          </p:cNvPr>
          <p:cNvSpPr/>
          <p:nvPr/>
        </p:nvSpPr>
        <p:spPr>
          <a:xfrm>
            <a:off x="809930" y="2704401"/>
            <a:ext cx="1105211" cy="18235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3"/>
          <p:cNvSpPr txBox="1"/>
          <p:nvPr/>
        </p:nvSpPr>
        <p:spPr>
          <a:xfrm>
            <a:off x="2682392" y="4395817"/>
            <a:ext cx="70670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</a:p>
        </p:txBody>
      </p:sp>
      <p:graphicFrame>
        <p:nvGraphicFramePr>
          <p:cNvPr id="60" name="แผนภูมิ 59"/>
          <p:cNvGraphicFramePr/>
          <p:nvPr>
            <p:extLst>
              <p:ext uri="{D42A27DB-BD31-4B8C-83A1-F6EECF244321}">
                <p14:modId xmlns:p14="http://schemas.microsoft.com/office/powerpoint/2010/main" val="3775844489"/>
              </p:ext>
            </p:extLst>
          </p:nvPr>
        </p:nvGraphicFramePr>
        <p:xfrm>
          <a:off x="262711" y="5066303"/>
          <a:ext cx="10756636" cy="162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1" name="ตัวเชื่อมต่อตรง 60"/>
          <p:cNvCxnSpPr/>
          <p:nvPr/>
        </p:nvCxnSpPr>
        <p:spPr>
          <a:xfrm>
            <a:off x="580376" y="6048379"/>
            <a:ext cx="11340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กล่องข้อความ 6"/>
          <p:cNvSpPr txBox="1"/>
          <p:nvPr/>
        </p:nvSpPr>
        <p:spPr>
          <a:xfrm>
            <a:off x="10841580" y="5560755"/>
            <a:ext cx="1081138" cy="461665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 20</a:t>
            </a:r>
          </a:p>
        </p:txBody>
      </p:sp>
      <p:sp>
        <p:nvSpPr>
          <p:cNvPr id="63" name="กล่องข้อความ 62"/>
          <p:cNvSpPr txBox="1"/>
          <p:nvPr/>
        </p:nvSpPr>
        <p:spPr>
          <a:xfrm>
            <a:off x="4746924" y="4879120"/>
            <a:ext cx="2802194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  <p:sp>
        <p:nvSpPr>
          <p:cNvPr id="64" name="Oval 39">
            <a:extLst>
              <a:ext uri="{FF2B5EF4-FFF2-40B4-BE49-F238E27FC236}">
                <a16:creationId xmlns="" xmlns:a16="http://schemas.microsoft.com/office/drawing/2014/main" id="{1AF912CD-C706-4351-B897-F440E8E98111}"/>
              </a:ext>
            </a:extLst>
          </p:cNvPr>
          <p:cNvSpPr/>
          <p:nvPr/>
        </p:nvSpPr>
        <p:spPr>
          <a:xfrm>
            <a:off x="2130269" y="5155320"/>
            <a:ext cx="1009650" cy="15765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กล่องข้อความ 1">
            <a:extLst>
              <a:ext uri="{FF2B5EF4-FFF2-40B4-BE49-F238E27FC236}">
                <a16:creationId xmlns="" xmlns:a16="http://schemas.microsoft.com/office/drawing/2014/main" id="{FDFB39C5-2A0D-4A61-8A58-D00C4133CA42}"/>
              </a:ext>
            </a:extLst>
          </p:cNvPr>
          <p:cNvSpPr txBox="1"/>
          <p:nvPr/>
        </p:nvSpPr>
        <p:spPr>
          <a:xfrm>
            <a:off x="2317185" y="2340930"/>
            <a:ext cx="1477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(1/2)</a:t>
            </a:r>
            <a:r>
              <a:rPr lang="en-US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(15/16)</a:t>
            </a:r>
            <a:endParaRPr lang="th-TH" sz="1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25">
            <a:extLst>
              <a:ext uri="{FF2B5EF4-FFF2-40B4-BE49-F238E27FC236}">
                <a16:creationId xmlns="" xmlns:a16="http://schemas.microsoft.com/office/drawing/2014/main" id="{AB4A8FC8-0C37-492A-BCFD-22E29061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61898"/>
              </p:ext>
            </p:extLst>
          </p:nvPr>
        </p:nvGraphicFramePr>
        <p:xfrm>
          <a:off x="6014230" y="5066692"/>
          <a:ext cx="5917378" cy="1039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7378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1039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b="1" kern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sp>
        <p:nvSpPr>
          <p:cNvPr id="29" name="ลูกศร: เครื่องหมายบั้ง 15">
            <a:extLst>
              <a:ext uri="{FF2B5EF4-FFF2-40B4-BE49-F238E27FC236}">
                <a16:creationId xmlns="" xmlns:a16="http://schemas.microsoft.com/office/drawing/2014/main" id="{96AD669F-FC14-464D-B9FF-78073FCC81B9}"/>
              </a:ext>
            </a:extLst>
          </p:cNvPr>
          <p:cNvSpPr/>
          <p:nvPr/>
        </p:nvSpPr>
        <p:spPr>
          <a:xfrm>
            <a:off x="1063228" y="5045256"/>
            <a:ext cx="5363597" cy="1043330"/>
          </a:xfrm>
          <a:prstGeom prst="chevron">
            <a:avLst>
              <a:gd name="adj" fmla="val 3778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5" name="ตาราง 25">
            <a:extLst>
              <a:ext uri="{FF2B5EF4-FFF2-40B4-BE49-F238E27FC236}">
                <a16:creationId xmlns="" xmlns:a16="http://schemas.microsoft.com/office/drawing/2014/main" id="{6E356F2A-8E29-412F-BE66-BA136C9B2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38295"/>
              </p:ext>
            </p:extLst>
          </p:nvPr>
        </p:nvGraphicFramePr>
        <p:xfrm>
          <a:off x="5737123" y="1373753"/>
          <a:ext cx="6198885" cy="1143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8885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11436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800" b="1" kern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420689" y="165592"/>
            <a:ext cx="3590925" cy="1189993"/>
            <a:chOff x="1319687" y="1243060"/>
            <a:chExt cx="3590925" cy="945749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19687" y="1243060"/>
              <a:ext cx="3590925" cy="945749"/>
            </a:xfrm>
            <a:custGeom>
              <a:avLst/>
              <a:gdLst>
                <a:gd name="T0" fmla="*/ 2147483646 w 876"/>
                <a:gd name="T1" fmla="*/ 0 h 242"/>
                <a:gd name="T2" fmla="*/ 2147483646 w 876"/>
                <a:gd name="T3" fmla="*/ 0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2147483646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2147483646 w 876"/>
                <a:gd name="T27" fmla="*/ 0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6" h="242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54440" y="1341196"/>
              <a:ext cx="3118162" cy="464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ปัญหา/อุปสรรค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1329" y="229165"/>
            <a:ext cx="3592512" cy="984044"/>
            <a:chOff x="-236915" y="5575473"/>
            <a:chExt cx="3592512" cy="984044"/>
          </a:xfrm>
          <a:solidFill>
            <a:srgbClr val="002060"/>
          </a:solidFill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 flipV="1">
              <a:off x="-236915" y="5575473"/>
              <a:ext cx="3592512" cy="984044"/>
            </a:xfrm>
            <a:custGeom>
              <a:avLst/>
              <a:gdLst>
                <a:gd name="T0" fmla="*/ 2147483646 w 876"/>
                <a:gd name="T1" fmla="*/ 2147483646 h 242"/>
                <a:gd name="T2" fmla="*/ 2147483646 w 876"/>
                <a:gd name="T3" fmla="*/ 2147483646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0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6" h="242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985" y="5617670"/>
              <a:ext cx="21307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ข้อเสนอแนะ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88" y="108575"/>
            <a:ext cx="829697" cy="8315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3005ED8-4CAB-4CA2-A181-249FFD950A8D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ผลการตรวจราชการและนิเทศงาน รอบที่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การพัฒนาระบบบริการสุขภาพ</a:t>
            </a:r>
          </a:p>
        </p:txBody>
      </p:sp>
      <p:sp>
        <p:nvSpPr>
          <p:cNvPr id="22" name="ลูกศร: เครื่องหมายบั้ง 15">
            <a:extLst>
              <a:ext uri="{FF2B5EF4-FFF2-40B4-BE49-F238E27FC236}">
                <a16:creationId xmlns="" xmlns:a16="http://schemas.microsoft.com/office/drawing/2014/main" id="{5FFB5A21-6BC5-4F94-8C90-E4BAF145F6D8}"/>
              </a:ext>
            </a:extLst>
          </p:cNvPr>
          <p:cNvSpPr/>
          <p:nvPr/>
        </p:nvSpPr>
        <p:spPr>
          <a:xfrm>
            <a:off x="1014902" y="1369403"/>
            <a:ext cx="5261572" cy="1118394"/>
          </a:xfrm>
          <a:prstGeom prst="chevron">
            <a:avLst>
              <a:gd name="adj" fmla="val 377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ข้าวหลามตัด 16">
            <a:extLst>
              <a:ext uri="{FF2B5EF4-FFF2-40B4-BE49-F238E27FC236}">
                <a16:creationId xmlns="" xmlns:a16="http://schemas.microsoft.com/office/drawing/2014/main" id="{22C53F52-9613-4DC3-8E25-8DE803B0C6E1}"/>
              </a:ext>
            </a:extLst>
          </p:cNvPr>
          <p:cNvSpPr/>
          <p:nvPr/>
        </p:nvSpPr>
        <p:spPr>
          <a:xfrm>
            <a:off x="200189" y="1394137"/>
            <a:ext cx="1680431" cy="1097092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0" name="ตาราง 25">
            <a:extLst>
              <a:ext uri="{FF2B5EF4-FFF2-40B4-BE49-F238E27FC236}">
                <a16:creationId xmlns="" xmlns:a16="http://schemas.microsoft.com/office/drawing/2014/main" id="{AB4A8FC8-0C37-492A-BCFD-22E29061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7199"/>
              </p:ext>
            </p:extLst>
          </p:nvPr>
        </p:nvGraphicFramePr>
        <p:xfrm>
          <a:off x="5970291" y="2649001"/>
          <a:ext cx="5917378" cy="1125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7378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1125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800" b="1" kern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ผู้บริหารและผู้ปฏิบัติ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800" b="1" kern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ทำความเข้าใจโครงการ</a:t>
                      </a:r>
                      <a:r>
                        <a:rPr lang="th-TH" sz="2800" b="1" kern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kern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ODS</a:t>
                      </a:r>
                      <a:endParaRPr lang="en-US" sz="2800" b="1" kern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sp>
        <p:nvSpPr>
          <p:cNvPr id="31" name="ลูกศร: เครื่องหมายบั้ง 15">
            <a:extLst>
              <a:ext uri="{FF2B5EF4-FFF2-40B4-BE49-F238E27FC236}">
                <a16:creationId xmlns="" xmlns:a16="http://schemas.microsoft.com/office/drawing/2014/main" id="{96AD669F-FC14-464D-B9FF-78073FCC81B9}"/>
              </a:ext>
            </a:extLst>
          </p:cNvPr>
          <p:cNvSpPr/>
          <p:nvPr/>
        </p:nvSpPr>
        <p:spPr>
          <a:xfrm>
            <a:off x="1014900" y="2642614"/>
            <a:ext cx="5404488" cy="1111701"/>
          </a:xfrm>
          <a:prstGeom prst="chevron">
            <a:avLst>
              <a:gd name="adj" fmla="val 37784"/>
            </a:avLst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ขาดความร่วมมือ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ในการทำ </a:t>
            </a:r>
            <a:r>
              <a:rPr lang="en-US" b="1" kern="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ข้าวหลามตัด 16">
            <a:extLst>
              <a:ext uri="{FF2B5EF4-FFF2-40B4-BE49-F238E27FC236}">
                <a16:creationId xmlns="" xmlns:a16="http://schemas.microsoft.com/office/drawing/2014/main" id="{5F580A37-844E-4233-BA91-33910A546EC1}"/>
              </a:ext>
            </a:extLst>
          </p:cNvPr>
          <p:cNvSpPr/>
          <p:nvPr/>
        </p:nvSpPr>
        <p:spPr>
          <a:xfrm>
            <a:off x="174685" y="2633165"/>
            <a:ext cx="1680431" cy="1121149"/>
          </a:xfrm>
          <a:prstGeom prst="diamond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6498825" y="1444034"/>
            <a:ext cx="5465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</a:t>
            </a:r>
            <a:r>
              <a:rPr lang="th-TH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ชนิดโรค </a:t>
            </a:r>
            <a:r>
              <a:rPr 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 </a:t>
            </a:r>
            <a:r>
              <a:rPr lang="th-TH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ร่วมกับแพทย์สาขาอื่น </a:t>
            </a:r>
            <a:endParaRPr lang="en-US" sz="2000" b="1" kern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</a:t>
            </a:r>
            <a:r>
              <a:rPr 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ENT, </a:t>
            </a:r>
            <a:r>
              <a:rPr lang="en-US" sz="20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ortho</a:t>
            </a:r>
            <a:r>
              <a:rPr 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(</a:t>
            </a:r>
            <a:r>
              <a:rPr lang="en-US" sz="2000" b="1" kern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uro</a:t>
            </a:r>
            <a:r>
              <a:rPr 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))</a:t>
            </a:r>
          </a:p>
          <a:p>
            <a:r>
              <a:rPr lang="en-US" sz="20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หาผู้ป่วยที่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เข้าเกณฑ์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903443" y="1547791"/>
            <a:ext cx="4006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ชนิด จำนวนผู้ป่วยและ</a:t>
            </a:r>
            <a:r>
              <a:rPr lang="th-TH" sz="2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สาขาที่</a:t>
            </a:r>
            <a:r>
              <a:rPr lang="th-TH" sz="2400" b="1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ทำยังน้อย</a:t>
            </a:r>
            <a:r>
              <a:rPr lang="en-US" sz="2400" b="1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(GI, </a:t>
            </a:r>
            <a:r>
              <a:rPr lang="en-US" sz="2400" b="1" kern="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gyne</a:t>
            </a:r>
            <a:r>
              <a:rPr lang="en-US" sz="2400" b="1" kern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0" name="ตาราง 25">
            <a:extLst>
              <a:ext uri="{FF2B5EF4-FFF2-40B4-BE49-F238E27FC236}">
                <a16:creationId xmlns="" xmlns:a16="http://schemas.microsoft.com/office/drawing/2014/main" id="{AB4A8FC8-0C37-492A-BCFD-22E29061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18970"/>
              </p:ext>
            </p:extLst>
          </p:nvPr>
        </p:nvGraphicFramePr>
        <p:xfrm>
          <a:off x="6006793" y="3873333"/>
          <a:ext cx="5917378" cy="1082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7378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1082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800" b="1" kern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จัดระบบการให้บริการ</a:t>
                      </a:r>
                      <a:endParaRPr lang="en-US" sz="2800" b="1" kern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sp>
        <p:nvSpPr>
          <p:cNvPr id="21" name="ลูกศร: เครื่องหมายบั้ง 15">
            <a:extLst>
              <a:ext uri="{FF2B5EF4-FFF2-40B4-BE49-F238E27FC236}">
                <a16:creationId xmlns="" xmlns:a16="http://schemas.microsoft.com/office/drawing/2014/main" id="{96AD669F-FC14-464D-B9FF-78073FCC81B9}"/>
              </a:ext>
            </a:extLst>
          </p:cNvPr>
          <p:cNvSpPr/>
          <p:nvPr/>
        </p:nvSpPr>
        <p:spPr>
          <a:xfrm>
            <a:off x="1055791" y="3862552"/>
            <a:ext cx="5363597" cy="1075411"/>
          </a:xfrm>
          <a:prstGeom prst="chevron">
            <a:avLst>
              <a:gd name="adj" fmla="val 3778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ยังไม่มี </a:t>
            </a:r>
            <a:r>
              <a:rPr lang="en-US" sz="2400" b="1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Stop Service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ข้าวหลามตัด 16">
            <a:extLst>
              <a:ext uri="{FF2B5EF4-FFF2-40B4-BE49-F238E27FC236}">
                <a16:creationId xmlns="" xmlns:a16="http://schemas.microsoft.com/office/drawing/2014/main" id="{5F580A37-844E-4233-BA91-33910A546EC1}"/>
              </a:ext>
            </a:extLst>
          </p:cNvPr>
          <p:cNvSpPr/>
          <p:nvPr/>
        </p:nvSpPr>
        <p:spPr>
          <a:xfrm>
            <a:off x="215575" y="3862552"/>
            <a:ext cx="1680431" cy="1077946"/>
          </a:xfrm>
          <a:prstGeom prst="diamond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931329" y="5324575"/>
            <a:ext cx="441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พัฒนาเทคนิคการผ่าตัด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911541" y="5079802"/>
            <a:ext cx="434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น้อย ไม่เพียงพอกับความต้องการ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ข้าวหลามตัด 16">
            <a:extLst>
              <a:ext uri="{FF2B5EF4-FFF2-40B4-BE49-F238E27FC236}">
                <a16:creationId xmlns="" xmlns:a16="http://schemas.microsoft.com/office/drawing/2014/main" id="{5F580A37-844E-4233-BA91-33910A546EC1}"/>
              </a:ext>
            </a:extLst>
          </p:cNvPr>
          <p:cNvSpPr/>
          <p:nvPr/>
        </p:nvSpPr>
        <p:spPr>
          <a:xfrm>
            <a:off x="223012" y="5045255"/>
            <a:ext cx="1680431" cy="1045865"/>
          </a:xfrm>
          <a:prstGeom prst="diamond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ลูกศรเชื่อมต่อแบบตรง 36"/>
          <p:cNvCxnSpPr>
            <a:cxnSpLocks/>
          </p:cNvCxnSpPr>
          <p:nvPr/>
        </p:nvCxnSpPr>
        <p:spPr>
          <a:xfrm>
            <a:off x="8035420" y="3077009"/>
            <a:ext cx="0" cy="692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รูปภาพ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14" y="3323177"/>
            <a:ext cx="137647" cy="360000"/>
          </a:xfrm>
          <a:prstGeom prst="rect">
            <a:avLst/>
          </a:prstGeom>
        </p:spPr>
      </p:pic>
      <p:cxnSp>
        <p:nvCxnSpPr>
          <p:cNvPr id="38" name="ลูกศรเชื่อมต่อแบบตรง 37"/>
          <p:cNvCxnSpPr/>
          <p:nvPr/>
        </p:nvCxnSpPr>
        <p:spPr>
          <a:xfrm>
            <a:off x="3530493" y="3327340"/>
            <a:ext cx="0" cy="2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>
            <a:cxnSpLocks/>
          </p:cNvCxnSpPr>
          <p:nvPr/>
        </p:nvCxnSpPr>
        <p:spPr>
          <a:xfrm>
            <a:off x="3081652" y="2961161"/>
            <a:ext cx="0" cy="658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1513560" y="3566347"/>
            <a:ext cx="0" cy="287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1173978" y="3241067"/>
            <a:ext cx="0" cy="61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97138" y="4522917"/>
            <a:ext cx="70670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195" y="2003678"/>
            <a:ext cx="55556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ย้อนหลัง 3 ปี</a:t>
            </a:r>
          </a:p>
        </p:txBody>
      </p:sp>
      <p:graphicFrame>
        <p:nvGraphicFramePr>
          <p:cNvPr id="12" name="แผนภูมิ 11"/>
          <p:cNvGraphicFramePr/>
          <p:nvPr>
            <p:extLst/>
          </p:nvPr>
        </p:nvGraphicFramePr>
        <p:xfrm>
          <a:off x="214798" y="2225528"/>
          <a:ext cx="11711777" cy="202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กล่องข้อความ 6"/>
          <p:cNvSpPr txBox="1"/>
          <p:nvPr/>
        </p:nvSpPr>
        <p:spPr>
          <a:xfrm>
            <a:off x="110783" y="910795"/>
            <a:ext cx="11968943" cy="104028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อัตราส่วนของจำนวนผู้ยินยอมบริจาคอวัยวะจากผู้ป่วยสมองตาย ต่อ จำนวนผู้ป่วยเสียชีวิตในโรงพยาบาล (เป้าหมาย ≥ 0.8 : 100)</a:t>
            </a:r>
          </a:p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753509" y="2738279"/>
            <a:ext cx="11088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6"/>
          <p:cNvSpPr txBox="1"/>
          <p:nvPr/>
        </p:nvSpPr>
        <p:spPr>
          <a:xfrm>
            <a:off x="10298177" y="2177299"/>
            <a:ext cx="1442334" cy="461665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en-US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0.8 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100</a:t>
            </a:r>
            <a:endParaRPr lang="th-TH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แผนภูมิ 20"/>
          <p:cNvGraphicFramePr/>
          <p:nvPr>
            <p:extLst/>
          </p:nvPr>
        </p:nvGraphicFramePr>
        <p:xfrm>
          <a:off x="277457" y="5051384"/>
          <a:ext cx="10756636" cy="161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9" name="ตัวเชื่อมต่อตรง 18"/>
          <p:cNvCxnSpPr/>
          <p:nvPr/>
        </p:nvCxnSpPr>
        <p:spPr>
          <a:xfrm>
            <a:off x="705984" y="5427782"/>
            <a:ext cx="11052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6"/>
          <p:cNvSpPr txBox="1"/>
          <p:nvPr/>
        </p:nvSpPr>
        <p:spPr>
          <a:xfrm>
            <a:off x="10310508" y="4918648"/>
            <a:ext cx="1442334" cy="461665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en-US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0.8 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100</a:t>
            </a:r>
            <a:endParaRPr lang="th-TH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23219"/>
            <a:ext cx="829697" cy="83150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4065849" y="3228805"/>
            <a:ext cx="845893" cy="206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3/2,597</a:t>
            </a:r>
            <a:endParaRPr lang="th-TH" sz="1100" dirty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52707" y="2675809"/>
            <a:ext cx="619786" cy="2952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2/</a:t>
            </a:r>
            <a:r>
              <a:rPr lang="en-US" sz="1050" dirty="0" smtClean="0">
                <a:solidFill>
                  <a:prstClr val="black"/>
                </a:solidFill>
              </a:rPr>
              <a:t>1,299</a:t>
            </a:r>
            <a:endParaRPr lang="th-TH" sz="1050" dirty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cxnSp>
        <p:nvCxnSpPr>
          <p:cNvPr id="25" name="ลูกศรเชื่อมต่อแบบตรง 24"/>
          <p:cNvCxnSpPr>
            <a:cxnSpLocks/>
          </p:cNvCxnSpPr>
          <p:nvPr/>
        </p:nvCxnSpPr>
        <p:spPr>
          <a:xfrm>
            <a:off x="4598490" y="3461784"/>
            <a:ext cx="1" cy="329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2452637" y="2109319"/>
            <a:ext cx="709963" cy="3320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1363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798964" y="3023651"/>
            <a:ext cx="845893" cy="206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5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2,576</a:t>
            </a:r>
            <a:endParaRPr lang="th-TH" sz="1200" dirty="0">
              <a:solidFill>
                <a:prstClr val="black"/>
              </a:solidFill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2346571" y="5251726"/>
            <a:ext cx="2918602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20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 </a:t>
            </a:r>
            <a:r>
              <a:rPr lang="th-TH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  <p:sp>
        <p:nvSpPr>
          <p:cNvPr id="33" name="กล่องข้อความ 1"/>
          <p:cNvSpPr txBox="1"/>
          <p:nvPr/>
        </p:nvSpPr>
        <p:spPr>
          <a:xfrm>
            <a:off x="4780351" y="2889245"/>
            <a:ext cx="700077" cy="2711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5/1,815</a:t>
            </a:r>
            <a:endParaRPr lang="th-TH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5547196" y="3129095"/>
            <a:ext cx="750313" cy="23855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2/1,374</a:t>
            </a:r>
            <a:endParaRPr lang="th-TH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ลูกศรเชื่อมต่อแบบตรง 38"/>
          <p:cNvCxnSpPr>
            <a:cxnSpLocks/>
          </p:cNvCxnSpPr>
          <p:nvPr/>
        </p:nvCxnSpPr>
        <p:spPr>
          <a:xfrm>
            <a:off x="5079087" y="3176161"/>
            <a:ext cx="0" cy="39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สี่เหลี่ยมผืนผ้ามุมมน 5"/>
          <p:cNvSpPr/>
          <p:nvPr/>
        </p:nvSpPr>
        <p:spPr>
          <a:xfrm>
            <a:off x="759370" y="2160227"/>
            <a:ext cx="1537408" cy="2146812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390814" y="5716151"/>
            <a:ext cx="690838" cy="9333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4" name="ลูกศร: รูปห้าเหลี่ยม 15">
            <a:extLst>
              <a:ext uri="{FF2B5EF4-FFF2-40B4-BE49-F238E27FC236}">
                <a16:creationId xmlns:a16="http://schemas.microsoft.com/office/drawing/2014/main" xmlns="" id="{E2D2B7C3-A713-42E3-99F9-EC410E458FB6}"/>
              </a:ext>
            </a:extLst>
          </p:cNvPr>
          <p:cNvSpPr/>
          <p:nvPr/>
        </p:nvSpPr>
        <p:spPr>
          <a:xfrm>
            <a:off x="662853" y="168795"/>
            <a:ext cx="5080890" cy="719318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 sz="180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ลูกศร: เครื่องหมายบั้ง 17">
            <a:extLst>
              <a:ext uri="{FF2B5EF4-FFF2-40B4-BE49-F238E27FC236}">
                <a16:creationId xmlns:a16="http://schemas.microsoft.com/office/drawing/2014/main" xmlns="" id="{59ED50BB-290D-4E8C-8EDB-B8FCCE82377F}"/>
              </a:ext>
            </a:extLst>
          </p:cNvPr>
          <p:cNvSpPr/>
          <p:nvPr/>
        </p:nvSpPr>
        <p:spPr>
          <a:xfrm>
            <a:off x="5431690" y="168795"/>
            <a:ext cx="579120" cy="719318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Box 27"/>
          <p:cNvSpPr txBox="1"/>
          <p:nvPr/>
        </p:nvSpPr>
        <p:spPr>
          <a:xfrm>
            <a:off x="1339135" y="204853"/>
            <a:ext cx="511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สาขา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ปลูกถ่ายอวัยวะ</a:t>
            </a:r>
          </a:p>
        </p:txBody>
      </p:sp>
      <p:grpSp>
        <p:nvGrpSpPr>
          <p:cNvPr id="45" name="Group 63">
            <a:extLst>
              <a:ext uri="{FF2B5EF4-FFF2-40B4-BE49-F238E27FC236}">
                <a16:creationId xmlns:a16="http://schemas.microsoft.com/office/drawing/2014/main" xmlns="" id="{77F5F77D-14D2-4FDA-8621-72950971C155}"/>
              </a:ext>
            </a:extLst>
          </p:cNvPr>
          <p:cNvGrpSpPr/>
          <p:nvPr/>
        </p:nvGrpSpPr>
        <p:grpSpPr>
          <a:xfrm>
            <a:off x="100456" y="27692"/>
            <a:ext cx="1195945" cy="1148651"/>
            <a:chOff x="3748088" y="1658938"/>
            <a:chExt cx="4699000" cy="4702175"/>
          </a:xfrm>
        </p:grpSpPr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xmlns="" id="{663C847E-07CF-48CA-B0DD-BF58E1143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xmlns="" id="{9AE112B1-69D4-494C-9F95-08D5D6CE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xmlns="" id="{8DB5F51F-E784-403C-8403-4B9A9E638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xmlns="" id="{2FA308BC-FA22-4C8C-85C2-C1C1ADB8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xmlns="" id="{5A4031BF-88BA-4C66-8C86-17FDE7920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xmlns="" id="{AF76ADF6-2AB8-4882-BBF4-DC910358C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xmlns="" id="{5F664BD0-D9A0-48EB-9F94-76FA024BE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xmlns="" id="{0C0CF9B4-0085-4374-860D-62F024592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2C4C3E-0F20-4648-87FF-B38972662601}"/>
              </a:ext>
            </a:extLst>
          </p:cNvPr>
          <p:cNvSpPr/>
          <p:nvPr/>
        </p:nvSpPr>
        <p:spPr>
          <a:xfrm>
            <a:off x="179570" y="4499665"/>
            <a:ext cx="2422031" cy="528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มีผู้แสดงความจำนงบริจาคอวัยะ </a:t>
            </a:r>
            <a:r>
              <a:rPr lang="en-US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189  </a:t>
            </a:r>
            <a:r>
              <a:rPr lang="th-TH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9C564C3-A972-4B27-B7FB-8DF16ABAA95E}"/>
              </a:ext>
            </a:extLst>
          </p:cNvPr>
          <p:cNvCxnSpPr/>
          <p:nvPr/>
        </p:nvCxnSpPr>
        <p:spPr>
          <a:xfrm>
            <a:off x="1948101" y="2650736"/>
            <a:ext cx="2267" cy="383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9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8494ED-6AA1-4A81-9741-8612DA65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299" y="2857759"/>
            <a:ext cx="10515600" cy="13255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h-TH" sz="6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ประเด็นที่เป็นปัญหาของพื้นที่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8B7419-DDD4-482E-9D59-5A2199B43CB2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737" y="5141956"/>
            <a:ext cx="4560628" cy="941731"/>
            <a:chOff x="904875" y="2300288"/>
            <a:chExt cx="10387013" cy="2262187"/>
          </a:xfrm>
        </p:grpSpPr>
        <p:sp>
          <p:nvSpPr>
            <p:cNvPr id="5" name="Freeform 44"/>
            <p:cNvSpPr>
              <a:spLocks/>
            </p:cNvSpPr>
            <p:nvPr/>
          </p:nvSpPr>
          <p:spPr bwMode="auto">
            <a:xfrm>
              <a:off x="9031288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2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2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5"/>
            <p:cNvSpPr>
              <a:spLocks/>
            </p:cNvSpPr>
            <p:nvPr/>
          </p:nvSpPr>
          <p:spPr bwMode="auto">
            <a:xfrm>
              <a:off x="6997700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>
                  <a:moveTo>
                    <a:pt x="283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3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3" y="28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>
              <a:off x="4968875" y="2300288"/>
              <a:ext cx="2257425" cy="1133475"/>
            </a:xfrm>
            <a:custGeom>
              <a:avLst/>
              <a:gdLst>
                <a:gd name="T0" fmla="*/ 2147483646 w 564"/>
                <a:gd name="T1" fmla="*/ 2147483646 h 283"/>
                <a:gd name="T2" fmla="*/ 2147483646 w 564"/>
                <a:gd name="T3" fmla="*/ 2147483646 h 283"/>
                <a:gd name="T4" fmla="*/ 0 w 564"/>
                <a:gd name="T5" fmla="*/ 2147483646 h 283"/>
                <a:gd name="T6" fmla="*/ 2147483646 w 564"/>
                <a:gd name="T7" fmla="*/ 0 h 283"/>
                <a:gd name="T8" fmla="*/ 2147483646 w 564"/>
                <a:gd name="T9" fmla="*/ 2147483646 h 283"/>
                <a:gd name="T10" fmla="*/ 2147483646 w 564"/>
                <a:gd name="T11" fmla="*/ 2147483646 h 283"/>
                <a:gd name="T12" fmla="*/ 2147483646 w 564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4" h="283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438" y="0"/>
                    <a:pt x="564" y="127"/>
                    <a:pt x="564" y="283"/>
                  </a:cubicBezTo>
                  <a:cubicBezTo>
                    <a:pt x="507" y="283"/>
                    <a:pt x="507" y="283"/>
                    <a:pt x="507" y="283"/>
                  </a:cubicBezTo>
                  <a:cubicBezTo>
                    <a:pt x="507" y="159"/>
                    <a:pt x="406" y="58"/>
                    <a:pt x="282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7"/>
            <p:cNvSpPr>
              <a:spLocks/>
            </p:cNvSpPr>
            <p:nvPr/>
          </p:nvSpPr>
          <p:spPr bwMode="auto">
            <a:xfrm>
              <a:off x="2936875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>
                  <a:moveTo>
                    <a:pt x="282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2" y="28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904875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>
                  <a:moveTo>
                    <a:pt x="283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3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9"/>
            <p:cNvSpPr>
              <a:spLocks/>
            </p:cNvSpPr>
            <p:nvPr/>
          </p:nvSpPr>
          <p:spPr bwMode="auto">
            <a:xfrm>
              <a:off x="9031288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>
                  <a:moveTo>
                    <a:pt x="282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2" y="282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0"/>
            <p:cNvSpPr>
              <a:spLocks/>
            </p:cNvSpPr>
            <p:nvPr/>
          </p:nvSpPr>
          <p:spPr bwMode="auto">
            <a:xfrm>
              <a:off x="6997700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>
                  <a:moveTo>
                    <a:pt x="283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3" y="58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1"/>
            <p:cNvSpPr>
              <a:spLocks/>
            </p:cNvSpPr>
            <p:nvPr/>
          </p:nvSpPr>
          <p:spPr bwMode="auto">
            <a:xfrm>
              <a:off x="4968875" y="3433763"/>
              <a:ext cx="2257425" cy="1128712"/>
            </a:xfrm>
            <a:custGeom>
              <a:avLst/>
              <a:gdLst>
                <a:gd name="T0" fmla="*/ 2147483646 w 564"/>
                <a:gd name="T1" fmla="*/ 2147483646 h 282"/>
                <a:gd name="T2" fmla="*/ 0 w 564"/>
                <a:gd name="T3" fmla="*/ 0 h 282"/>
                <a:gd name="T4" fmla="*/ 2147483646 w 564"/>
                <a:gd name="T5" fmla="*/ 0 h 282"/>
                <a:gd name="T6" fmla="*/ 2147483646 w 564"/>
                <a:gd name="T7" fmla="*/ 2147483646 h 282"/>
                <a:gd name="T8" fmla="*/ 2147483646 w 564"/>
                <a:gd name="T9" fmla="*/ 0 h 282"/>
                <a:gd name="T10" fmla="*/ 2147483646 w 564"/>
                <a:gd name="T11" fmla="*/ 0 h 282"/>
                <a:gd name="T12" fmla="*/ 2147483646 w 564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4" h="282">
                  <a:moveTo>
                    <a:pt x="282" y="282"/>
                  </a:moveTo>
                  <a:cubicBezTo>
                    <a:pt x="126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6" y="225"/>
                    <a:pt x="507" y="124"/>
                    <a:pt x="507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64" y="156"/>
                    <a:pt x="438" y="282"/>
                    <a:pt x="282" y="282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2"/>
            <p:cNvSpPr>
              <a:spLocks/>
            </p:cNvSpPr>
            <p:nvPr/>
          </p:nvSpPr>
          <p:spPr bwMode="auto">
            <a:xfrm>
              <a:off x="2936875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2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2" y="58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904875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>
                  <a:moveTo>
                    <a:pt x="283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3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3" y="282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" y="589247"/>
            <a:ext cx="1307039" cy="1309879"/>
          </a:xfrm>
          <a:prstGeom prst="rect">
            <a:avLst/>
          </a:prstGeom>
        </p:spPr>
      </p:pic>
      <p:sp>
        <p:nvSpPr>
          <p:cNvPr id="25" name="Freeform 43">
            <a:extLst>
              <a:ext uri="{FF2B5EF4-FFF2-40B4-BE49-F238E27FC236}">
                <a16:creationId xmlns:a16="http://schemas.microsoft.com/office/drawing/2014/main" xmlns="" id="{1F1451EE-3474-4E71-BCAD-CAB873F14159}"/>
              </a:ext>
            </a:extLst>
          </p:cNvPr>
          <p:cNvSpPr>
            <a:spLocks noEditPoints="1"/>
          </p:cNvSpPr>
          <p:nvPr/>
        </p:nvSpPr>
        <p:spPr bwMode="auto">
          <a:xfrm>
            <a:off x="4189098" y="5372976"/>
            <a:ext cx="507593" cy="471857"/>
          </a:xfrm>
          <a:custGeom>
            <a:avLst/>
            <a:gdLst>
              <a:gd name="T0" fmla="*/ 1147153152 w 151"/>
              <a:gd name="T1" fmla="*/ 0 h 150"/>
              <a:gd name="T2" fmla="*/ 0 w 151"/>
              <a:gd name="T3" fmla="*/ 1150033260 h 150"/>
              <a:gd name="T4" fmla="*/ 1147153152 w 151"/>
              <a:gd name="T5" fmla="*/ 2147483646 h 150"/>
              <a:gd name="T6" fmla="*/ 2147483646 w 151"/>
              <a:gd name="T7" fmla="*/ 1150033260 h 150"/>
              <a:gd name="T8" fmla="*/ 1147153152 w 151"/>
              <a:gd name="T9" fmla="*/ 0 h 150"/>
              <a:gd name="T10" fmla="*/ 1911919313 w 151"/>
              <a:gd name="T11" fmla="*/ 1380037563 h 150"/>
              <a:gd name="T12" fmla="*/ 1376579872 w 151"/>
              <a:gd name="T13" fmla="*/ 1380037563 h 150"/>
              <a:gd name="T14" fmla="*/ 1376579872 w 151"/>
              <a:gd name="T15" fmla="*/ 1901383781 h 150"/>
              <a:gd name="T16" fmla="*/ 917722522 w 151"/>
              <a:gd name="T17" fmla="*/ 1901383781 h 150"/>
              <a:gd name="T18" fmla="*/ 917722522 w 151"/>
              <a:gd name="T19" fmla="*/ 1380037563 h 150"/>
              <a:gd name="T20" fmla="*/ 397678717 w 151"/>
              <a:gd name="T21" fmla="*/ 1380037563 h 150"/>
              <a:gd name="T22" fmla="*/ 397678717 w 151"/>
              <a:gd name="T23" fmla="*/ 920025042 h 150"/>
              <a:gd name="T24" fmla="*/ 917722522 w 151"/>
              <a:gd name="T25" fmla="*/ 920025042 h 150"/>
              <a:gd name="T26" fmla="*/ 917722522 w 151"/>
              <a:gd name="T27" fmla="*/ 398678823 h 150"/>
              <a:gd name="T28" fmla="*/ 1376579872 w 151"/>
              <a:gd name="T29" fmla="*/ 398678823 h 150"/>
              <a:gd name="T30" fmla="*/ 1376579872 w 151"/>
              <a:gd name="T31" fmla="*/ 920025042 h 150"/>
              <a:gd name="T32" fmla="*/ 1911919313 w 151"/>
              <a:gd name="T33" fmla="*/ 920025042 h 150"/>
              <a:gd name="T34" fmla="*/ 1911919313 w 151"/>
              <a:gd name="T35" fmla="*/ 1380037563 h 1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5" y="0"/>
                </a:cubicBezTo>
                <a:close/>
                <a:moveTo>
                  <a:pt x="125" y="90"/>
                </a:moveTo>
                <a:cubicBezTo>
                  <a:pt x="90" y="90"/>
                  <a:pt x="90" y="90"/>
                  <a:pt x="90" y="90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0" y="90"/>
                  <a:pt x="60" y="90"/>
                  <a:pt x="60" y="90"/>
                </a:cubicBezTo>
                <a:cubicBezTo>
                  <a:pt x="26" y="90"/>
                  <a:pt x="26" y="90"/>
                  <a:pt x="26" y="90"/>
                </a:cubicBezTo>
                <a:cubicBezTo>
                  <a:pt x="26" y="60"/>
                  <a:pt x="26" y="60"/>
                  <a:pt x="2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26"/>
                  <a:pt x="60" y="26"/>
                  <a:pt x="6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60"/>
                  <a:pt x="90" y="60"/>
                  <a:pt x="90" y="60"/>
                </a:cubicBezTo>
                <a:cubicBezTo>
                  <a:pt x="125" y="60"/>
                  <a:pt x="125" y="60"/>
                  <a:pt x="125" y="60"/>
                </a:cubicBezTo>
                <a:lnTo>
                  <a:pt x="125" y="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xmlns="" id="{1B615E26-F66F-43FD-9337-79D930390194}"/>
              </a:ext>
            </a:extLst>
          </p:cNvPr>
          <p:cNvSpPr>
            <a:spLocks noEditPoints="1"/>
          </p:cNvSpPr>
          <p:nvPr/>
        </p:nvSpPr>
        <p:spPr bwMode="auto">
          <a:xfrm>
            <a:off x="2400781" y="5423119"/>
            <a:ext cx="515217" cy="440207"/>
          </a:xfrm>
          <a:custGeom>
            <a:avLst/>
            <a:gdLst>
              <a:gd name="T0" fmla="*/ 2147483646 w 174"/>
              <a:gd name="T1" fmla="*/ 107461320 h 141"/>
              <a:gd name="T2" fmla="*/ 1409392485 w 174"/>
              <a:gd name="T3" fmla="*/ 230269780 h 141"/>
              <a:gd name="T4" fmla="*/ 1271517516 w 174"/>
              <a:gd name="T5" fmla="*/ 230269780 h 141"/>
              <a:gd name="T6" fmla="*/ 735337081 w 174"/>
              <a:gd name="T7" fmla="*/ 61404230 h 141"/>
              <a:gd name="T8" fmla="*/ 61277764 w 174"/>
              <a:gd name="T9" fmla="*/ 798270660 h 141"/>
              <a:gd name="T10" fmla="*/ 260430497 w 174"/>
              <a:gd name="T11" fmla="*/ 1350920482 h 141"/>
              <a:gd name="T12" fmla="*/ 1271517516 w 174"/>
              <a:gd name="T13" fmla="*/ 2147483646 h 141"/>
              <a:gd name="T14" fmla="*/ 1440031367 w 174"/>
              <a:gd name="T15" fmla="*/ 2133844002 h 141"/>
              <a:gd name="T16" fmla="*/ 2147483646 w 174"/>
              <a:gd name="T17" fmla="*/ 1657949467 h 141"/>
              <a:gd name="T18" fmla="*/ 2147483646 w 174"/>
              <a:gd name="T19" fmla="*/ 798270660 h 141"/>
              <a:gd name="T20" fmla="*/ 2147483646 w 174"/>
              <a:gd name="T21" fmla="*/ 107461320 h 141"/>
              <a:gd name="T22" fmla="*/ 2147483646 w 174"/>
              <a:gd name="T23" fmla="*/ 1243463080 h 141"/>
              <a:gd name="T24" fmla="*/ 2147483646 w 174"/>
              <a:gd name="T25" fmla="*/ 1243463080 h 141"/>
              <a:gd name="T26" fmla="*/ 2144729566 w 174"/>
              <a:gd name="T27" fmla="*/ 1212760965 h 141"/>
              <a:gd name="T28" fmla="*/ 2006854598 w 174"/>
              <a:gd name="T29" fmla="*/ 936434095 h 141"/>
              <a:gd name="T30" fmla="*/ 1409392485 w 174"/>
              <a:gd name="T31" fmla="*/ 1872868189 h 141"/>
              <a:gd name="T32" fmla="*/ 1363434162 w 174"/>
              <a:gd name="T33" fmla="*/ 1903574222 h 141"/>
              <a:gd name="T34" fmla="*/ 1348114721 w 174"/>
              <a:gd name="T35" fmla="*/ 1903574222 h 141"/>
              <a:gd name="T36" fmla="*/ 1302156398 w 174"/>
              <a:gd name="T37" fmla="*/ 1857517132 h 141"/>
              <a:gd name="T38" fmla="*/ 1041725901 w 174"/>
              <a:gd name="T39" fmla="*/ 568000880 h 141"/>
              <a:gd name="T40" fmla="*/ 781295404 w 174"/>
              <a:gd name="T41" fmla="*/ 1350920482 h 141"/>
              <a:gd name="T42" fmla="*/ 720017640 w 174"/>
              <a:gd name="T43" fmla="*/ 1381626515 h 141"/>
              <a:gd name="T44" fmla="*/ 428944348 w 174"/>
              <a:gd name="T45" fmla="*/ 1381626515 h 141"/>
              <a:gd name="T46" fmla="*/ 382986025 w 174"/>
              <a:gd name="T47" fmla="*/ 1320218367 h 141"/>
              <a:gd name="T48" fmla="*/ 428944348 w 174"/>
              <a:gd name="T49" fmla="*/ 1274165195 h 141"/>
              <a:gd name="T50" fmla="*/ 689378758 w 174"/>
              <a:gd name="T51" fmla="*/ 1274165195 h 141"/>
              <a:gd name="T52" fmla="*/ 995767578 w 174"/>
              <a:gd name="T53" fmla="*/ 337731100 h 141"/>
              <a:gd name="T54" fmla="*/ 1057045342 w 174"/>
              <a:gd name="T55" fmla="*/ 307028985 h 141"/>
              <a:gd name="T56" fmla="*/ 1103003665 w 174"/>
              <a:gd name="T57" fmla="*/ 353082157 h 141"/>
              <a:gd name="T58" fmla="*/ 1378753603 w 174"/>
              <a:gd name="T59" fmla="*/ 1704002639 h 141"/>
              <a:gd name="T60" fmla="*/ 1976211802 w 174"/>
              <a:gd name="T61" fmla="*/ 798270660 h 141"/>
              <a:gd name="T62" fmla="*/ 2022174039 w 174"/>
              <a:gd name="T63" fmla="*/ 767568545 h 141"/>
              <a:gd name="T64" fmla="*/ 2068132361 w 174"/>
              <a:gd name="T65" fmla="*/ 798270660 h 141"/>
              <a:gd name="T66" fmla="*/ 2147483646 w 174"/>
              <a:gd name="T67" fmla="*/ 1136001760 h 141"/>
              <a:gd name="T68" fmla="*/ 2147483646 w 174"/>
              <a:gd name="T69" fmla="*/ 1136001760 h 141"/>
              <a:gd name="T70" fmla="*/ 2147483646 w 174"/>
              <a:gd name="T71" fmla="*/ 1182058850 h 141"/>
              <a:gd name="T72" fmla="*/ 2147483646 w 174"/>
              <a:gd name="T73" fmla="*/ 1243463080 h 1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4" h="141">
                <a:moveTo>
                  <a:pt x="145" y="7"/>
                </a:moveTo>
                <a:cubicBezTo>
                  <a:pt x="126" y="0"/>
                  <a:pt x="109" y="6"/>
                  <a:pt x="92" y="15"/>
                </a:cubicBezTo>
                <a:cubicBezTo>
                  <a:pt x="89" y="17"/>
                  <a:pt x="86" y="18"/>
                  <a:pt x="83" y="15"/>
                </a:cubicBezTo>
                <a:cubicBezTo>
                  <a:pt x="73" y="8"/>
                  <a:pt x="61" y="4"/>
                  <a:pt x="48" y="4"/>
                </a:cubicBezTo>
                <a:cubicBezTo>
                  <a:pt x="21" y="5"/>
                  <a:pt x="0" y="22"/>
                  <a:pt x="4" y="52"/>
                </a:cubicBezTo>
                <a:cubicBezTo>
                  <a:pt x="5" y="65"/>
                  <a:pt x="9" y="77"/>
                  <a:pt x="17" y="88"/>
                </a:cubicBezTo>
                <a:cubicBezTo>
                  <a:pt x="33" y="112"/>
                  <a:pt x="57" y="128"/>
                  <a:pt x="83" y="140"/>
                </a:cubicBezTo>
                <a:cubicBezTo>
                  <a:pt x="86" y="141"/>
                  <a:pt x="91" y="140"/>
                  <a:pt x="94" y="139"/>
                </a:cubicBezTo>
                <a:cubicBezTo>
                  <a:pt x="111" y="131"/>
                  <a:pt x="127" y="121"/>
                  <a:pt x="141" y="108"/>
                </a:cubicBezTo>
                <a:cubicBezTo>
                  <a:pt x="158" y="93"/>
                  <a:pt x="169" y="75"/>
                  <a:pt x="172" y="52"/>
                </a:cubicBezTo>
                <a:cubicBezTo>
                  <a:pt x="174" y="31"/>
                  <a:pt x="165" y="14"/>
                  <a:pt x="145" y="7"/>
                </a:cubicBezTo>
                <a:close/>
                <a:moveTo>
                  <a:pt x="155" y="81"/>
                </a:moveTo>
                <a:cubicBezTo>
                  <a:pt x="143" y="81"/>
                  <a:pt x="143" y="81"/>
                  <a:pt x="143" y="81"/>
                </a:cubicBezTo>
                <a:cubicBezTo>
                  <a:pt x="142" y="81"/>
                  <a:pt x="140" y="80"/>
                  <a:pt x="140" y="7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2" y="122"/>
                  <a:pt x="92" y="122"/>
                  <a:pt x="92" y="122"/>
                </a:cubicBezTo>
                <a:cubicBezTo>
                  <a:pt x="91" y="123"/>
                  <a:pt x="90" y="124"/>
                  <a:pt x="89" y="124"/>
                </a:cubicBezTo>
                <a:cubicBezTo>
                  <a:pt x="89" y="124"/>
                  <a:pt x="88" y="124"/>
                  <a:pt x="88" y="124"/>
                </a:cubicBezTo>
                <a:cubicBezTo>
                  <a:pt x="87" y="123"/>
                  <a:pt x="86" y="122"/>
                  <a:pt x="85" y="121"/>
                </a:cubicBezTo>
                <a:cubicBezTo>
                  <a:pt x="68" y="37"/>
                  <a:pt x="68" y="37"/>
                  <a:pt x="68" y="37"/>
                </a:cubicBezTo>
                <a:cubicBezTo>
                  <a:pt x="51" y="88"/>
                  <a:pt x="51" y="88"/>
                  <a:pt x="51" y="88"/>
                </a:cubicBezTo>
                <a:cubicBezTo>
                  <a:pt x="50" y="89"/>
                  <a:pt x="49" y="90"/>
                  <a:pt x="47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90"/>
                  <a:pt x="25" y="88"/>
                  <a:pt x="25" y="86"/>
                </a:cubicBezTo>
                <a:cubicBezTo>
                  <a:pt x="25" y="85"/>
                  <a:pt x="26" y="83"/>
                  <a:pt x="28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65" y="22"/>
                  <a:pt x="65" y="22"/>
                  <a:pt x="65" y="22"/>
                </a:cubicBezTo>
                <a:cubicBezTo>
                  <a:pt x="66" y="21"/>
                  <a:pt x="67" y="20"/>
                  <a:pt x="69" y="20"/>
                </a:cubicBezTo>
                <a:cubicBezTo>
                  <a:pt x="70" y="20"/>
                  <a:pt x="71" y="21"/>
                  <a:pt x="72" y="23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30" y="51"/>
                  <a:pt x="131" y="50"/>
                  <a:pt x="132" y="50"/>
                </a:cubicBezTo>
                <a:cubicBezTo>
                  <a:pt x="133" y="50"/>
                  <a:pt x="134" y="51"/>
                  <a:pt x="135" y="52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55" y="74"/>
                  <a:pt x="155" y="74"/>
                  <a:pt x="155" y="74"/>
                </a:cubicBezTo>
                <a:cubicBezTo>
                  <a:pt x="157" y="74"/>
                  <a:pt x="158" y="75"/>
                  <a:pt x="158" y="77"/>
                </a:cubicBezTo>
                <a:cubicBezTo>
                  <a:pt x="158" y="79"/>
                  <a:pt x="157" y="81"/>
                  <a:pt x="155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xmlns="" id="{7122C672-4F14-4156-BF73-5CB61C605755}"/>
              </a:ext>
            </a:extLst>
          </p:cNvPr>
          <p:cNvSpPr>
            <a:spLocks noEditPoints="1"/>
          </p:cNvSpPr>
          <p:nvPr/>
        </p:nvSpPr>
        <p:spPr bwMode="auto">
          <a:xfrm>
            <a:off x="606747" y="5373234"/>
            <a:ext cx="443134" cy="496090"/>
          </a:xfrm>
          <a:custGeom>
            <a:avLst/>
            <a:gdLst>
              <a:gd name="T0" fmla="*/ 2147483646 w 177"/>
              <a:gd name="T1" fmla="*/ 948081261 h 177"/>
              <a:gd name="T2" fmla="*/ 2147483646 w 177"/>
              <a:gd name="T3" fmla="*/ 198791737 h 177"/>
              <a:gd name="T4" fmla="*/ 2147483646 w 177"/>
              <a:gd name="T5" fmla="*/ 30583645 h 177"/>
              <a:gd name="T6" fmla="*/ 1743248208 w 177"/>
              <a:gd name="T7" fmla="*/ 443456986 h 177"/>
              <a:gd name="T8" fmla="*/ 137624447 w 177"/>
              <a:gd name="T9" fmla="*/ 2147483646 h 177"/>
              <a:gd name="T10" fmla="*/ 351706051 w 177"/>
              <a:gd name="T11" fmla="*/ 2147483646 h 177"/>
              <a:gd name="T12" fmla="*/ 259959027 w 177"/>
              <a:gd name="T13" fmla="*/ 2140827771 h 177"/>
              <a:gd name="T14" fmla="*/ 305832539 w 177"/>
              <a:gd name="T15" fmla="*/ 2094954259 h 177"/>
              <a:gd name="T16" fmla="*/ 581081432 w 177"/>
              <a:gd name="T17" fmla="*/ 2049080747 h 177"/>
              <a:gd name="T18" fmla="*/ 474040631 w 177"/>
              <a:gd name="T19" fmla="*/ 1880872655 h 177"/>
              <a:gd name="T20" fmla="*/ 626958855 w 177"/>
              <a:gd name="T21" fmla="*/ 2003203324 h 177"/>
              <a:gd name="T22" fmla="*/ 688122234 w 177"/>
              <a:gd name="T23" fmla="*/ 1712664563 h 177"/>
              <a:gd name="T24" fmla="*/ 733999657 w 177"/>
              <a:gd name="T25" fmla="*/ 1666787140 h 177"/>
              <a:gd name="T26" fmla="*/ 1009248551 w 177"/>
              <a:gd name="T27" fmla="*/ 1620913628 h 177"/>
              <a:gd name="T28" fmla="*/ 902207749 w 177"/>
              <a:gd name="T29" fmla="*/ 1467995404 h 177"/>
              <a:gd name="T30" fmla="*/ 1055122063 w 177"/>
              <a:gd name="T31" fmla="*/ 1575040116 h 177"/>
              <a:gd name="T32" fmla="*/ 1116289353 w 177"/>
              <a:gd name="T33" fmla="*/ 1284497445 h 177"/>
              <a:gd name="T34" fmla="*/ 1162162865 w 177"/>
              <a:gd name="T35" fmla="*/ 1253913800 h 177"/>
              <a:gd name="T36" fmla="*/ 1437411759 w 177"/>
              <a:gd name="T37" fmla="*/ 1192746510 h 177"/>
              <a:gd name="T38" fmla="*/ 1330370957 w 177"/>
              <a:gd name="T39" fmla="*/ 1039832196 h 177"/>
              <a:gd name="T40" fmla="*/ 1483289181 w 177"/>
              <a:gd name="T41" fmla="*/ 1146872998 h 177"/>
              <a:gd name="T42" fmla="*/ 1544456471 w 177"/>
              <a:gd name="T43" fmla="*/ 871624104 h 177"/>
              <a:gd name="T44" fmla="*/ 1590329983 w 177"/>
              <a:gd name="T45" fmla="*/ 825746681 h 177"/>
              <a:gd name="T46" fmla="*/ 1865578877 w 177"/>
              <a:gd name="T47" fmla="*/ 764583302 h 177"/>
              <a:gd name="T48" fmla="*/ 1758538075 w 177"/>
              <a:gd name="T49" fmla="*/ 611665077 h 177"/>
              <a:gd name="T50" fmla="*/ 1911452389 w 177"/>
              <a:gd name="T51" fmla="*/ 718705879 h 177"/>
              <a:gd name="T52" fmla="*/ 2049080747 w 177"/>
              <a:gd name="T53" fmla="*/ 657538590 h 177"/>
              <a:gd name="T54" fmla="*/ 1987913457 w 177"/>
              <a:gd name="T55" fmla="*/ 779873169 h 177"/>
              <a:gd name="T56" fmla="*/ 2094954259 w 177"/>
              <a:gd name="T57" fmla="*/ 948081261 h 177"/>
              <a:gd name="T58" fmla="*/ 1942036034 w 177"/>
              <a:gd name="T59" fmla="*/ 825746681 h 177"/>
              <a:gd name="T60" fmla="*/ 1880872655 w 177"/>
              <a:gd name="T61" fmla="*/ 1116289353 h 177"/>
              <a:gd name="T62" fmla="*/ 1834995232 w 177"/>
              <a:gd name="T63" fmla="*/ 1162162865 h 177"/>
              <a:gd name="T64" fmla="*/ 1559746338 w 177"/>
              <a:gd name="T65" fmla="*/ 1208040288 h 177"/>
              <a:gd name="T66" fmla="*/ 1666787140 w 177"/>
              <a:gd name="T67" fmla="*/ 1376248379 h 177"/>
              <a:gd name="T68" fmla="*/ 1513872826 w 177"/>
              <a:gd name="T69" fmla="*/ 1253913800 h 177"/>
              <a:gd name="T70" fmla="*/ 1452705536 w 177"/>
              <a:gd name="T71" fmla="*/ 1544456471 h 177"/>
              <a:gd name="T72" fmla="*/ 1406832024 w 177"/>
              <a:gd name="T73" fmla="*/ 1590329983 h 177"/>
              <a:gd name="T74" fmla="*/ 1131579220 w 177"/>
              <a:gd name="T75" fmla="*/ 1636203495 h 177"/>
              <a:gd name="T76" fmla="*/ 1238623932 w 177"/>
              <a:gd name="T77" fmla="*/ 1804411587 h 177"/>
              <a:gd name="T78" fmla="*/ 1085705708 w 177"/>
              <a:gd name="T79" fmla="*/ 1682080918 h 177"/>
              <a:gd name="T80" fmla="*/ 1024538418 w 177"/>
              <a:gd name="T81" fmla="*/ 1972619679 h 177"/>
              <a:gd name="T82" fmla="*/ 978664906 w 177"/>
              <a:gd name="T83" fmla="*/ 2018497102 h 177"/>
              <a:gd name="T84" fmla="*/ 703416012 w 177"/>
              <a:gd name="T85" fmla="*/ 2064370614 h 177"/>
              <a:gd name="T86" fmla="*/ 810456814 w 177"/>
              <a:gd name="T87" fmla="*/ 2147483646 h 177"/>
              <a:gd name="T88" fmla="*/ 657538590 w 177"/>
              <a:gd name="T89" fmla="*/ 2110244126 h 177"/>
              <a:gd name="T90" fmla="*/ 596375210 w 177"/>
              <a:gd name="T91" fmla="*/ 2147483646 h 177"/>
              <a:gd name="T92" fmla="*/ 550497788 w 177"/>
              <a:gd name="T93" fmla="*/ 2147483646 h 177"/>
              <a:gd name="T94" fmla="*/ 428167118 w 177"/>
              <a:gd name="T95" fmla="*/ 2147483646 h 177"/>
              <a:gd name="T96" fmla="*/ 351706051 w 177"/>
              <a:gd name="T97" fmla="*/ 2147483646 h 17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7" h="177">
                <a:moveTo>
                  <a:pt x="43" y="168"/>
                </a:moveTo>
                <a:cubicBezTo>
                  <a:pt x="148" y="62"/>
                  <a:pt x="148" y="62"/>
                  <a:pt x="148" y="62"/>
                </a:cubicBezTo>
                <a:cubicBezTo>
                  <a:pt x="155" y="55"/>
                  <a:pt x="157" y="44"/>
                  <a:pt x="152" y="35"/>
                </a:cubicBezTo>
                <a:cubicBezTo>
                  <a:pt x="175" y="13"/>
                  <a:pt x="175" y="13"/>
                  <a:pt x="175" y="13"/>
                </a:cubicBezTo>
                <a:cubicBezTo>
                  <a:pt x="177" y="10"/>
                  <a:pt x="177" y="6"/>
                  <a:pt x="174" y="3"/>
                </a:cubicBezTo>
                <a:cubicBezTo>
                  <a:pt x="171" y="0"/>
                  <a:pt x="166" y="0"/>
                  <a:pt x="164" y="2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33" y="20"/>
                  <a:pt x="122" y="21"/>
                  <a:pt x="114" y="2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43"/>
                  <a:pt x="0" y="158"/>
                  <a:pt x="9" y="168"/>
                </a:cubicBezTo>
                <a:cubicBezTo>
                  <a:pt x="18" y="177"/>
                  <a:pt x="33" y="177"/>
                  <a:pt x="43" y="168"/>
                </a:cubicBezTo>
                <a:close/>
                <a:moveTo>
                  <a:pt x="23" y="149"/>
                </a:moveTo>
                <a:cubicBezTo>
                  <a:pt x="24" y="148"/>
                  <a:pt x="24" y="148"/>
                  <a:pt x="24" y="148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6" y="140"/>
                  <a:pt x="16" y="138"/>
                  <a:pt x="17" y="137"/>
                </a:cubicBezTo>
                <a:cubicBezTo>
                  <a:pt x="18" y="137"/>
                  <a:pt x="19" y="137"/>
                  <a:pt x="20" y="137"/>
                </a:cubicBezTo>
                <a:cubicBezTo>
                  <a:pt x="27" y="145"/>
                  <a:pt x="27" y="145"/>
                  <a:pt x="27" y="145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0" y="126"/>
                  <a:pt x="30" y="124"/>
                  <a:pt x="31" y="123"/>
                </a:cubicBezTo>
                <a:cubicBezTo>
                  <a:pt x="32" y="123"/>
                  <a:pt x="33" y="123"/>
                  <a:pt x="34" y="123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0"/>
                  <a:pt x="45" y="109"/>
                </a:cubicBezTo>
                <a:cubicBezTo>
                  <a:pt x="46" y="109"/>
                  <a:pt x="47" y="109"/>
                  <a:pt x="48" y="109"/>
                </a:cubicBezTo>
                <a:cubicBezTo>
                  <a:pt x="55" y="117"/>
                  <a:pt x="55" y="117"/>
                  <a:pt x="55" y="117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59" y="98"/>
                  <a:pt x="59" y="98"/>
                  <a:pt x="59" y="98"/>
                </a:cubicBezTo>
                <a:cubicBezTo>
                  <a:pt x="58" y="98"/>
                  <a:pt x="58" y="96"/>
                  <a:pt x="59" y="96"/>
                </a:cubicBezTo>
                <a:cubicBezTo>
                  <a:pt x="60" y="95"/>
                  <a:pt x="61" y="95"/>
                  <a:pt x="62" y="95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80" y="92"/>
                  <a:pt x="80" y="92"/>
                  <a:pt x="80" y="92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4"/>
                  <a:pt x="72" y="82"/>
                  <a:pt x="73" y="82"/>
                </a:cubicBezTo>
                <a:cubicBezTo>
                  <a:pt x="74" y="81"/>
                  <a:pt x="75" y="81"/>
                  <a:pt x="76" y="82"/>
                </a:cubicBezTo>
                <a:cubicBezTo>
                  <a:pt x="83" y="89"/>
                  <a:pt x="83" y="89"/>
                  <a:pt x="83" y="89"/>
                </a:cubicBezTo>
                <a:cubicBezTo>
                  <a:pt x="94" y="78"/>
                  <a:pt x="94" y="78"/>
                  <a:pt x="94" y="78"/>
                </a:cubicBezTo>
                <a:cubicBezTo>
                  <a:pt x="87" y="70"/>
                  <a:pt x="87" y="70"/>
                  <a:pt x="87" y="70"/>
                </a:cubicBezTo>
                <a:cubicBezTo>
                  <a:pt x="86" y="70"/>
                  <a:pt x="86" y="68"/>
                  <a:pt x="87" y="68"/>
                </a:cubicBezTo>
                <a:cubicBezTo>
                  <a:pt x="88" y="67"/>
                  <a:pt x="89" y="67"/>
                  <a:pt x="90" y="68"/>
                </a:cubicBezTo>
                <a:cubicBezTo>
                  <a:pt x="97" y="75"/>
                  <a:pt x="97" y="75"/>
                  <a:pt x="97" y="75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0" y="56"/>
                  <a:pt x="100" y="54"/>
                  <a:pt x="101" y="54"/>
                </a:cubicBezTo>
                <a:cubicBezTo>
                  <a:pt x="102" y="53"/>
                  <a:pt x="103" y="53"/>
                  <a:pt x="104" y="54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4" y="42"/>
                  <a:pt x="114" y="40"/>
                  <a:pt x="115" y="40"/>
                </a:cubicBezTo>
                <a:cubicBezTo>
                  <a:pt x="116" y="39"/>
                  <a:pt x="117" y="39"/>
                  <a:pt x="118" y="40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31" y="41"/>
                  <a:pt x="133" y="41"/>
                  <a:pt x="134" y="43"/>
                </a:cubicBezTo>
                <a:cubicBezTo>
                  <a:pt x="135" y="44"/>
                  <a:pt x="135" y="46"/>
                  <a:pt x="134" y="47"/>
                </a:cubicBezTo>
                <a:cubicBezTo>
                  <a:pt x="130" y="51"/>
                  <a:pt x="130" y="51"/>
                  <a:pt x="130" y="51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38" y="60"/>
                  <a:pt x="138" y="61"/>
                  <a:pt x="137" y="62"/>
                </a:cubicBezTo>
                <a:cubicBezTo>
                  <a:pt x="136" y="63"/>
                  <a:pt x="135" y="63"/>
                  <a:pt x="134" y="62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24" y="74"/>
                  <a:pt x="124" y="75"/>
                  <a:pt x="123" y="76"/>
                </a:cubicBezTo>
                <a:cubicBezTo>
                  <a:pt x="122" y="77"/>
                  <a:pt x="121" y="77"/>
                  <a:pt x="120" y="76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10" y="88"/>
                  <a:pt x="110" y="89"/>
                  <a:pt x="109" y="90"/>
                </a:cubicBezTo>
                <a:cubicBezTo>
                  <a:pt x="108" y="91"/>
                  <a:pt x="107" y="91"/>
                  <a:pt x="106" y="90"/>
                </a:cubicBezTo>
                <a:cubicBezTo>
                  <a:pt x="99" y="82"/>
                  <a:pt x="99" y="82"/>
                  <a:pt x="99" y="82"/>
                </a:cubicBezTo>
                <a:cubicBezTo>
                  <a:pt x="88" y="93"/>
                  <a:pt x="88" y="93"/>
                  <a:pt x="88" y="93"/>
                </a:cubicBezTo>
                <a:cubicBezTo>
                  <a:pt x="95" y="101"/>
                  <a:pt x="95" y="101"/>
                  <a:pt x="95" y="101"/>
                </a:cubicBezTo>
                <a:cubicBezTo>
                  <a:pt x="96" y="102"/>
                  <a:pt x="96" y="103"/>
                  <a:pt x="95" y="104"/>
                </a:cubicBezTo>
                <a:cubicBezTo>
                  <a:pt x="94" y="105"/>
                  <a:pt x="93" y="105"/>
                  <a:pt x="92" y="104"/>
                </a:cubicBezTo>
                <a:cubicBezTo>
                  <a:pt x="85" y="96"/>
                  <a:pt x="85" y="96"/>
                  <a:pt x="85" y="96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81" y="115"/>
                  <a:pt x="81" y="115"/>
                  <a:pt x="81" y="115"/>
                </a:cubicBezTo>
                <a:cubicBezTo>
                  <a:pt x="82" y="116"/>
                  <a:pt x="82" y="117"/>
                  <a:pt x="81" y="118"/>
                </a:cubicBezTo>
                <a:cubicBezTo>
                  <a:pt x="80" y="119"/>
                  <a:pt x="79" y="119"/>
                  <a:pt x="78" y="118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8" y="130"/>
                  <a:pt x="68" y="131"/>
                  <a:pt x="67" y="132"/>
                </a:cubicBezTo>
                <a:cubicBezTo>
                  <a:pt x="66" y="133"/>
                  <a:pt x="65" y="133"/>
                  <a:pt x="64" y="132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46" y="135"/>
                  <a:pt x="46" y="135"/>
                  <a:pt x="46" y="135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4" y="144"/>
                  <a:pt x="54" y="145"/>
                  <a:pt x="53" y="146"/>
                </a:cubicBezTo>
                <a:cubicBezTo>
                  <a:pt x="53" y="147"/>
                  <a:pt x="51" y="147"/>
                  <a:pt x="50" y="146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39" y="157"/>
                  <a:pt x="39" y="157"/>
                  <a:pt x="39" y="157"/>
                </a:cubicBezTo>
                <a:cubicBezTo>
                  <a:pt x="40" y="158"/>
                  <a:pt x="40" y="159"/>
                  <a:pt x="39" y="160"/>
                </a:cubicBezTo>
                <a:cubicBezTo>
                  <a:pt x="39" y="161"/>
                  <a:pt x="37" y="161"/>
                  <a:pt x="36" y="160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6" y="155"/>
                  <a:pt x="24" y="155"/>
                  <a:pt x="23" y="154"/>
                </a:cubicBezTo>
                <a:cubicBezTo>
                  <a:pt x="22" y="152"/>
                  <a:pt x="22" y="150"/>
                  <a:pt x="23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8" name="Freeform 48">
            <a:extLst>
              <a:ext uri="{FF2B5EF4-FFF2-40B4-BE49-F238E27FC236}">
                <a16:creationId xmlns:a16="http://schemas.microsoft.com/office/drawing/2014/main" xmlns="" id="{853C103A-7661-4E73-B567-BF9FD9087AEB}"/>
              </a:ext>
            </a:extLst>
          </p:cNvPr>
          <p:cNvSpPr>
            <a:spLocks noEditPoints="1"/>
          </p:cNvSpPr>
          <p:nvPr/>
        </p:nvSpPr>
        <p:spPr bwMode="auto">
          <a:xfrm>
            <a:off x="1467655" y="5464685"/>
            <a:ext cx="557546" cy="379747"/>
          </a:xfrm>
          <a:custGeom>
            <a:avLst/>
            <a:gdLst>
              <a:gd name="T0" fmla="*/ 2147483646 w 197"/>
              <a:gd name="T1" fmla="*/ 1041836560 h 131"/>
              <a:gd name="T2" fmla="*/ 1084518252 w 197"/>
              <a:gd name="T3" fmla="*/ 490275798 h 131"/>
              <a:gd name="T4" fmla="*/ 1023419568 w 197"/>
              <a:gd name="T5" fmla="*/ 337065345 h 131"/>
              <a:gd name="T6" fmla="*/ 2147483646 w 197"/>
              <a:gd name="T7" fmla="*/ 199175155 h 131"/>
              <a:gd name="T8" fmla="*/ 2147483646 w 197"/>
              <a:gd name="T9" fmla="*/ 45964702 h 131"/>
              <a:gd name="T10" fmla="*/ 2147483646 w 197"/>
              <a:gd name="T11" fmla="*/ 888622193 h 131"/>
              <a:gd name="T12" fmla="*/ 2147483646 w 197"/>
              <a:gd name="T13" fmla="*/ 842661406 h 131"/>
              <a:gd name="T14" fmla="*/ 2147483646 w 197"/>
              <a:gd name="T15" fmla="*/ 0 h 131"/>
              <a:gd name="T16" fmla="*/ 76376286 w 197"/>
              <a:gd name="T17" fmla="*/ 1087797348 h 131"/>
              <a:gd name="T18" fmla="*/ 336048625 w 197"/>
              <a:gd name="T19" fmla="*/ 199175155 h 131"/>
              <a:gd name="T20" fmla="*/ 152748664 w 197"/>
              <a:gd name="T21" fmla="*/ 107245751 h 131"/>
              <a:gd name="T22" fmla="*/ 0 w 197"/>
              <a:gd name="T23" fmla="*/ 1011192121 h 131"/>
              <a:gd name="T24" fmla="*/ 1038693262 w 197"/>
              <a:gd name="T25" fmla="*/ 1685322812 h 131"/>
              <a:gd name="T26" fmla="*/ 916495894 w 197"/>
              <a:gd name="T27" fmla="*/ 1823209088 h 131"/>
              <a:gd name="T28" fmla="*/ 1099795854 w 197"/>
              <a:gd name="T29" fmla="*/ 1961099279 h 131"/>
              <a:gd name="T30" fmla="*/ 1206719528 w 197"/>
              <a:gd name="T31" fmla="*/ 1823209088 h 131"/>
              <a:gd name="T32" fmla="*/ 687370943 w 197"/>
              <a:gd name="T33" fmla="*/ 1838533265 h 131"/>
              <a:gd name="T34" fmla="*/ 962320884 w 197"/>
              <a:gd name="T35" fmla="*/ 1486147657 h 131"/>
              <a:gd name="T36" fmla="*/ 733195933 w 197"/>
              <a:gd name="T37" fmla="*/ 1593393409 h 131"/>
              <a:gd name="T38" fmla="*/ 442972299 w 197"/>
              <a:gd name="T39" fmla="*/ 1486147657 h 131"/>
              <a:gd name="T40" fmla="*/ 610998565 w 197"/>
              <a:gd name="T41" fmla="*/ 1624037848 h 131"/>
              <a:gd name="T42" fmla="*/ 748469627 w 197"/>
              <a:gd name="T43" fmla="*/ 1271652240 h 131"/>
              <a:gd name="T44" fmla="*/ 519348585 w 197"/>
              <a:gd name="T45" fmla="*/ 1394218254 h 131"/>
              <a:gd name="T46" fmla="*/ 412421003 w 197"/>
              <a:gd name="T47" fmla="*/ 1409542431 h 131"/>
              <a:gd name="T48" fmla="*/ 397147309 w 197"/>
              <a:gd name="T49" fmla="*/ 1087797348 h 131"/>
              <a:gd name="T50" fmla="*/ 336048625 w 197"/>
              <a:gd name="T51" fmla="*/ 1164402574 h 131"/>
              <a:gd name="T52" fmla="*/ 259672338 w 197"/>
              <a:gd name="T53" fmla="*/ 1394218254 h 131"/>
              <a:gd name="T54" fmla="*/ 2147483646 w 197"/>
              <a:gd name="T55" fmla="*/ 1256331978 h 131"/>
              <a:gd name="T56" fmla="*/ 1512216857 w 197"/>
              <a:gd name="T57" fmla="*/ 459631359 h 131"/>
              <a:gd name="T58" fmla="*/ 1084518252 w 197"/>
              <a:gd name="T59" fmla="*/ 566881025 h 131"/>
              <a:gd name="T60" fmla="*/ 977594578 w 197"/>
              <a:gd name="T61" fmla="*/ 275780381 h 131"/>
              <a:gd name="T62" fmla="*/ 473523595 w 197"/>
              <a:gd name="T63" fmla="*/ 965227420 h 131"/>
              <a:gd name="T64" fmla="*/ 794294617 w 197"/>
              <a:gd name="T65" fmla="*/ 1225687538 h 131"/>
              <a:gd name="T66" fmla="*/ 1084518252 w 197"/>
              <a:gd name="T67" fmla="*/ 1578073146 h 131"/>
              <a:gd name="T68" fmla="*/ 1344194499 w 197"/>
              <a:gd name="T69" fmla="*/ 1853853527 h 131"/>
              <a:gd name="T70" fmla="*/ 1420566877 w 197"/>
              <a:gd name="T71" fmla="*/ 1884494052 h 131"/>
              <a:gd name="T72" fmla="*/ 1496943163 w 197"/>
              <a:gd name="T73" fmla="*/ 1715963337 h 131"/>
              <a:gd name="T74" fmla="*/ 1252544518 w 197"/>
              <a:gd name="T75" fmla="*/ 1440182955 h 131"/>
              <a:gd name="T76" fmla="*/ 1695516817 w 197"/>
              <a:gd name="T77" fmla="*/ 1731283599 h 131"/>
              <a:gd name="T78" fmla="*/ 1756615501 w 197"/>
              <a:gd name="T79" fmla="*/ 1532108444 h 131"/>
              <a:gd name="T80" fmla="*/ 1542768153 w 197"/>
              <a:gd name="T81" fmla="*/ 1348257467 h 131"/>
              <a:gd name="T82" fmla="*/ 1588593143 w 197"/>
              <a:gd name="T83" fmla="*/ 1286972502 h 131"/>
              <a:gd name="T84" fmla="*/ 2062112830 w 197"/>
              <a:gd name="T85" fmla="*/ 1501467920 h 131"/>
              <a:gd name="T86" fmla="*/ 1955189155 w 197"/>
              <a:gd name="T87" fmla="*/ 1271652240 h 131"/>
              <a:gd name="T88" fmla="*/ 1787166797 w 197"/>
              <a:gd name="T89" fmla="*/ 1072477085 h 131"/>
              <a:gd name="T90" fmla="*/ 2147483646 w 197"/>
              <a:gd name="T91" fmla="*/ 1256331978 h 1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7" h="131">
                <a:moveTo>
                  <a:pt x="156" y="13"/>
                </a:moveTo>
                <a:cubicBezTo>
                  <a:pt x="175" y="58"/>
                  <a:pt x="175" y="58"/>
                  <a:pt x="175" y="5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40" y="58"/>
                  <a:pt x="103" y="26"/>
                  <a:pt x="100" y="26"/>
                </a:cubicBezTo>
                <a:cubicBezTo>
                  <a:pt x="97" y="26"/>
                  <a:pt x="86" y="30"/>
                  <a:pt x="84" y="30"/>
                </a:cubicBezTo>
                <a:cubicBezTo>
                  <a:pt x="84" y="30"/>
                  <a:pt x="77" y="32"/>
                  <a:pt x="71" y="32"/>
                </a:cubicBezTo>
                <a:cubicBezTo>
                  <a:pt x="69" y="32"/>
                  <a:pt x="66" y="32"/>
                  <a:pt x="65" y="31"/>
                </a:cubicBezTo>
                <a:cubicBezTo>
                  <a:pt x="63" y="30"/>
                  <a:pt x="63" y="29"/>
                  <a:pt x="63" y="27"/>
                </a:cubicBezTo>
                <a:cubicBezTo>
                  <a:pt x="63" y="25"/>
                  <a:pt x="66" y="23"/>
                  <a:pt x="67" y="22"/>
                </a:cubicBezTo>
                <a:cubicBezTo>
                  <a:pt x="77" y="17"/>
                  <a:pt x="103" y="7"/>
                  <a:pt x="105" y="7"/>
                </a:cubicBezTo>
                <a:cubicBezTo>
                  <a:pt x="105" y="7"/>
                  <a:pt x="105" y="7"/>
                  <a:pt x="106" y="7"/>
                </a:cubicBezTo>
                <a:cubicBezTo>
                  <a:pt x="112" y="7"/>
                  <a:pt x="152" y="12"/>
                  <a:pt x="156" y="13"/>
                </a:cubicBezTo>
                <a:close/>
                <a:moveTo>
                  <a:pt x="173" y="0"/>
                </a:moveTo>
                <a:cubicBezTo>
                  <a:pt x="172" y="0"/>
                  <a:pt x="171" y="0"/>
                  <a:pt x="171" y="0"/>
                </a:cubicBezTo>
                <a:cubicBezTo>
                  <a:pt x="163" y="3"/>
                  <a:pt x="163" y="3"/>
                  <a:pt x="163" y="3"/>
                </a:cubicBezTo>
                <a:cubicBezTo>
                  <a:pt x="162" y="4"/>
                  <a:pt x="161" y="5"/>
                  <a:pt x="160" y="6"/>
                </a:cubicBezTo>
                <a:cubicBezTo>
                  <a:pt x="160" y="7"/>
                  <a:pt x="160" y="9"/>
                  <a:pt x="160" y="10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80" y="60"/>
                  <a:pt x="183" y="62"/>
                  <a:pt x="186" y="61"/>
                </a:cubicBezTo>
                <a:cubicBezTo>
                  <a:pt x="193" y="58"/>
                  <a:pt x="193" y="58"/>
                  <a:pt x="193" y="58"/>
                </a:cubicBezTo>
                <a:cubicBezTo>
                  <a:pt x="195" y="57"/>
                  <a:pt x="196" y="56"/>
                  <a:pt x="196" y="55"/>
                </a:cubicBezTo>
                <a:cubicBezTo>
                  <a:pt x="197" y="54"/>
                  <a:pt x="197" y="52"/>
                  <a:pt x="196" y="51"/>
                </a:cubicBezTo>
                <a:cubicBezTo>
                  <a:pt x="177" y="3"/>
                  <a:pt x="177" y="3"/>
                  <a:pt x="177" y="3"/>
                </a:cubicBezTo>
                <a:cubicBezTo>
                  <a:pt x="176" y="1"/>
                  <a:pt x="175" y="0"/>
                  <a:pt x="173" y="0"/>
                </a:cubicBezTo>
                <a:close/>
                <a:moveTo>
                  <a:pt x="0" y="66"/>
                </a:moveTo>
                <a:cubicBezTo>
                  <a:pt x="0" y="67"/>
                  <a:pt x="0" y="68"/>
                  <a:pt x="1" y="69"/>
                </a:cubicBezTo>
                <a:cubicBezTo>
                  <a:pt x="2" y="70"/>
                  <a:pt x="3" y="71"/>
                  <a:pt x="5" y="71"/>
                </a:cubicBezTo>
                <a:cubicBezTo>
                  <a:pt x="13" y="72"/>
                  <a:pt x="13" y="72"/>
                  <a:pt x="13" y="72"/>
                </a:cubicBezTo>
                <a:cubicBezTo>
                  <a:pt x="16" y="72"/>
                  <a:pt x="18" y="70"/>
                  <a:pt x="18" y="67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2" y="11"/>
                  <a:pt x="21" y="10"/>
                </a:cubicBezTo>
                <a:cubicBezTo>
                  <a:pt x="20" y="9"/>
                  <a:pt x="19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4" y="9"/>
                  <a:pt x="4" y="12"/>
                </a:cubicBezTo>
                <a:lnTo>
                  <a:pt x="0" y="66"/>
                </a:lnTo>
                <a:close/>
                <a:moveTo>
                  <a:pt x="81" y="113"/>
                </a:moveTo>
                <a:cubicBezTo>
                  <a:pt x="81" y="112"/>
                  <a:pt x="79" y="110"/>
                  <a:pt x="78" y="109"/>
                </a:cubicBezTo>
                <a:cubicBezTo>
                  <a:pt x="74" y="106"/>
                  <a:pt x="71" y="106"/>
                  <a:pt x="68" y="110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56" y="124"/>
                  <a:pt x="60" y="128"/>
                  <a:pt x="62" y="130"/>
                </a:cubicBezTo>
                <a:cubicBezTo>
                  <a:pt x="63" y="131"/>
                  <a:pt x="65" y="131"/>
                  <a:pt x="66" y="131"/>
                </a:cubicBezTo>
                <a:cubicBezTo>
                  <a:pt x="68" y="131"/>
                  <a:pt x="70" y="130"/>
                  <a:pt x="72" y="128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81" y="117"/>
                  <a:pt x="81" y="115"/>
                  <a:pt x="81" y="113"/>
                </a:cubicBezTo>
                <a:close/>
                <a:moveTo>
                  <a:pt x="43" y="110"/>
                </a:moveTo>
                <a:cubicBezTo>
                  <a:pt x="40" y="114"/>
                  <a:pt x="41" y="116"/>
                  <a:pt x="45" y="120"/>
                </a:cubicBezTo>
                <a:cubicBezTo>
                  <a:pt x="48" y="123"/>
                  <a:pt x="52" y="122"/>
                  <a:pt x="55" y="119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8" y="102"/>
                  <a:pt x="64" y="98"/>
                  <a:pt x="63" y="97"/>
                </a:cubicBezTo>
                <a:cubicBezTo>
                  <a:pt x="59" y="94"/>
                  <a:pt x="56" y="94"/>
                  <a:pt x="53" y="98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7" y="105"/>
                  <a:pt x="47" y="105"/>
                  <a:pt x="47" y="105"/>
                </a:cubicBezTo>
                <a:lnTo>
                  <a:pt x="43" y="110"/>
                </a:lnTo>
                <a:close/>
                <a:moveTo>
                  <a:pt x="29" y="97"/>
                </a:moveTo>
                <a:cubicBezTo>
                  <a:pt x="28" y="99"/>
                  <a:pt x="27" y="101"/>
                  <a:pt x="27" y="103"/>
                </a:cubicBezTo>
                <a:cubicBezTo>
                  <a:pt x="28" y="104"/>
                  <a:pt x="29" y="106"/>
                  <a:pt x="30" y="107"/>
                </a:cubicBezTo>
                <a:cubicBezTo>
                  <a:pt x="34" y="110"/>
                  <a:pt x="37" y="110"/>
                  <a:pt x="40" y="106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2"/>
                  <a:pt x="53" y="90"/>
                  <a:pt x="52" y="88"/>
                </a:cubicBezTo>
                <a:cubicBezTo>
                  <a:pt x="52" y="86"/>
                  <a:pt x="51" y="85"/>
                  <a:pt x="49" y="83"/>
                </a:cubicBezTo>
                <a:cubicBezTo>
                  <a:pt x="46" y="80"/>
                  <a:pt x="42" y="81"/>
                  <a:pt x="39" y="85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lnTo>
                  <a:pt x="29" y="97"/>
                </a:lnTo>
                <a:close/>
                <a:moveTo>
                  <a:pt x="27" y="92"/>
                </a:moveTo>
                <a:cubicBezTo>
                  <a:pt x="37" y="80"/>
                  <a:pt x="37" y="80"/>
                  <a:pt x="37" y="80"/>
                </a:cubicBezTo>
                <a:cubicBezTo>
                  <a:pt x="41" y="75"/>
                  <a:pt x="37" y="71"/>
                  <a:pt x="36" y="70"/>
                </a:cubicBezTo>
                <a:cubicBezTo>
                  <a:pt x="32" y="67"/>
                  <a:pt x="29" y="67"/>
                  <a:pt x="26" y="71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76"/>
                  <a:pt x="22" y="76"/>
                  <a:pt x="22" y="76"/>
                </a:cubicBezTo>
                <a:cubicBezTo>
                  <a:pt x="17" y="81"/>
                  <a:pt x="17" y="81"/>
                  <a:pt x="17" y="81"/>
                </a:cubicBezTo>
                <a:cubicBezTo>
                  <a:pt x="16" y="83"/>
                  <a:pt x="15" y="85"/>
                  <a:pt x="15" y="87"/>
                </a:cubicBezTo>
                <a:cubicBezTo>
                  <a:pt x="15" y="89"/>
                  <a:pt x="16" y="91"/>
                  <a:pt x="17" y="91"/>
                </a:cubicBezTo>
                <a:cubicBezTo>
                  <a:pt x="19" y="93"/>
                  <a:pt x="21" y="94"/>
                  <a:pt x="23" y="94"/>
                </a:cubicBezTo>
                <a:cubicBezTo>
                  <a:pt x="24" y="94"/>
                  <a:pt x="26" y="94"/>
                  <a:pt x="27" y="92"/>
                </a:cubicBezTo>
                <a:close/>
                <a:moveTo>
                  <a:pt x="149" y="82"/>
                </a:moveTo>
                <a:cubicBezTo>
                  <a:pt x="151" y="79"/>
                  <a:pt x="153" y="75"/>
                  <a:pt x="148" y="71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26" y="52"/>
                  <a:pt x="104" y="34"/>
                  <a:pt x="99" y="30"/>
                </a:cubicBezTo>
                <a:cubicBezTo>
                  <a:pt x="97" y="31"/>
                  <a:pt x="91" y="33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78" y="37"/>
                  <a:pt x="71" y="37"/>
                </a:cubicBezTo>
                <a:cubicBezTo>
                  <a:pt x="68" y="37"/>
                  <a:pt x="65" y="36"/>
                  <a:pt x="62" y="35"/>
                </a:cubicBezTo>
                <a:cubicBezTo>
                  <a:pt x="58" y="32"/>
                  <a:pt x="58" y="29"/>
                  <a:pt x="58" y="27"/>
                </a:cubicBezTo>
                <a:cubicBezTo>
                  <a:pt x="58" y="23"/>
                  <a:pt x="62" y="20"/>
                  <a:pt x="64" y="18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67"/>
                  <a:pt x="23" y="67"/>
                  <a:pt x="23" y="67"/>
                </a:cubicBezTo>
                <a:cubicBezTo>
                  <a:pt x="26" y="64"/>
                  <a:pt x="29" y="63"/>
                  <a:pt x="31" y="63"/>
                </a:cubicBezTo>
                <a:cubicBezTo>
                  <a:pt x="34" y="63"/>
                  <a:pt x="36" y="64"/>
                  <a:pt x="39" y="66"/>
                </a:cubicBezTo>
                <a:cubicBezTo>
                  <a:pt x="42" y="69"/>
                  <a:pt x="44" y="73"/>
                  <a:pt x="43" y="77"/>
                </a:cubicBezTo>
                <a:cubicBezTo>
                  <a:pt x="47" y="77"/>
                  <a:pt x="49" y="78"/>
                  <a:pt x="52" y="80"/>
                </a:cubicBezTo>
                <a:cubicBezTo>
                  <a:pt x="56" y="83"/>
                  <a:pt x="57" y="87"/>
                  <a:pt x="57" y="91"/>
                </a:cubicBezTo>
                <a:cubicBezTo>
                  <a:pt x="60" y="90"/>
                  <a:pt x="63" y="91"/>
                  <a:pt x="66" y="93"/>
                </a:cubicBezTo>
                <a:cubicBezTo>
                  <a:pt x="69" y="96"/>
                  <a:pt x="71" y="99"/>
                  <a:pt x="71" y="103"/>
                </a:cubicBezTo>
                <a:cubicBezTo>
                  <a:pt x="74" y="102"/>
                  <a:pt x="78" y="103"/>
                  <a:pt x="81" y="105"/>
                </a:cubicBezTo>
                <a:cubicBezTo>
                  <a:pt x="85" y="109"/>
                  <a:pt x="87" y="113"/>
                  <a:pt x="85" y="118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121"/>
                  <a:pt x="89" y="121"/>
                  <a:pt x="89" y="121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90" y="122"/>
                  <a:pt x="92" y="123"/>
                  <a:pt x="93" y="123"/>
                </a:cubicBezTo>
                <a:cubicBezTo>
                  <a:pt x="95" y="123"/>
                  <a:pt x="97" y="121"/>
                  <a:pt x="98" y="120"/>
                </a:cubicBezTo>
                <a:cubicBezTo>
                  <a:pt x="100" y="117"/>
                  <a:pt x="102" y="115"/>
                  <a:pt x="99" y="112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82" y="98"/>
                  <a:pt x="82" y="98"/>
                  <a:pt x="82" y="98"/>
                </a:cubicBezTo>
                <a:cubicBezTo>
                  <a:pt x="81" y="97"/>
                  <a:pt x="81" y="97"/>
                  <a:pt x="81" y="96"/>
                </a:cubicBezTo>
                <a:cubicBezTo>
                  <a:pt x="81" y="95"/>
                  <a:pt x="81" y="95"/>
                  <a:pt x="82" y="94"/>
                </a:cubicBezTo>
                <a:cubicBezTo>
                  <a:pt x="82" y="93"/>
                  <a:pt x="84" y="93"/>
                  <a:pt x="85" y="94"/>
                </a:cubicBezTo>
                <a:cubicBezTo>
                  <a:pt x="107" y="112"/>
                  <a:pt x="107" y="112"/>
                  <a:pt x="107" y="112"/>
                </a:cubicBezTo>
                <a:cubicBezTo>
                  <a:pt x="108" y="113"/>
                  <a:pt x="109" y="113"/>
                  <a:pt x="111" y="113"/>
                </a:cubicBezTo>
                <a:cubicBezTo>
                  <a:pt x="113" y="113"/>
                  <a:pt x="115" y="112"/>
                  <a:pt x="117" y="110"/>
                </a:cubicBezTo>
                <a:cubicBezTo>
                  <a:pt x="118" y="108"/>
                  <a:pt x="119" y="107"/>
                  <a:pt x="118" y="105"/>
                </a:cubicBezTo>
                <a:cubicBezTo>
                  <a:pt x="118" y="103"/>
                  <a:pt x="117" y="101"/>
                  <a:pt x="115" y="100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0" y="87"/>
                  <a:pt x="100" y="87"/>
                  <a:pt x="100" y="86"/>
                </a:cubicBezTo>
                <a:cubicBezTo>
                  <a:pt x="100" y="85"/>
                  <a:pt x="100" y="84"/>
                  <a:pt x="100" y="84"/>
                </a:cubicBezTo>
                <a:cubicBezTo>
                  <a:pt x="101" y="83"/>
                  <a:pt x="103" y="83"/>
                  <a:pt x="104" y="84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5" y="101"/>
                  <a:pt x="127" y="101"/>
                  <a:pt x="128" y="101"/>
                </a:cubicBezTo>
                <a:cubicBezTo>
                  <a:pt x="131" y="101"/>
                  <a:pt x="133" y="100"/>
                  <a:pt x="135" y="98"/>
                </a:cubicBezTo>
                <a:cubicBezTo>
                  <a:pt x="137" y="96"/>
                  <a:pt x="137" y="94"/>
                  <a:pt x="137" y="93"/>
                </a:cubicBezTo>
                <a:cubicBezTo>
                  <a:pt x="137" y="91"/>
                  <a:pt x="136" y="89"/>
                  <a:pt x="134" y="87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7" y="73"/>
                  <a:pt x="116" y="72"/>
                  <a:pt x="117" y="70"/>
                </a:cubicBezTo>
                <a:cubicBezTo>
                  <a:pt x="118" y="69"/>
                  <a:pt x="120" y="69"/>
                  <a:pt x="121" y="70"/>
                </a:cubicBezTo>
                <a:cubicBezTo>
                  <a:pt x="138" y="84"/>
                  <a:pt x="138" y="84"/>
                  <a:pt x="138" y="84"/>
                </a:cubicBezTo>
                <a:cubicBezTo>
                  <a:pt x="142" y="87"/>
                  <a:pt x="146" y="86"/>
                  <a:pt x="149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9" name="Freeform 49">
            <a:extLst>
              <a:ext uri="{FF2B5EF4-FFF2-40B4-BE49-F238E27FC236}">
                <a16:creationId xmlns:a16="http://schemas.microsoft.com/office/drawing/2014/main" xmlns="" id="{39FC2DC2-A9D2-4FE2-A36F-693851BC125B}"/>
              </a:ext>
            </a:extLst>
          </p:cNvPr>
          <p:cNvSpPr>
            <a:spLocks noEditPoints="1"/>
          </p:cNvSpPr>
          <p:nvPr/>
        </p:nvSpPr>
        <p:spPr bwMode="auto">
          <a:xfrm>
            <a:off x="3222493" y="5397079"/>
            <a:ext cx="636818" cy="354728"/>
          </a:xfrm>
          <a:custGeom>
            <a:avLst/>
            <a:gdLst>
              <a:gd name="T0" fmla="*/ 2147483646 w 230"/>
              <a:gd name="T1" fmla="*/ 1722846701 h 119"/>
              <a:gd name="T2" fmla="*/ 2147483646 w 230"/>
              <a:gd name="T3" fmla="*/ 1784375960 h 119"/>
              <a:gd name="T4" fmla="*/ 1807258622 w 230"/>
              <a:gd name="T5" fmla="*/ 1830522904 h 119"/>
              <a:gd name="T6" fmla="*/ 1225261210 w 230"/>
              <a:gd name="T7" fmla="*/ 1784375960 h 119"/>
              <a:gd name="T8" fmla="*/ 1072101113 w 230"/>
              <a:gd name="T9" fmla="*/ 1722846701 h 119"/>
              <a:gd name="T10" fmla="*/ 1010838640 w 230"/>
              <a:gd name="T11" fmla="*/ 1445961115 h 119"/>
              <a:gd name="T12" fmla="*/ 1332472496 w 230"/>
              <a:gd name="T13" fmla="*/ 1230604787 h 119"/>
              <a:gd name="T14" fmla="*/ 1500942341 w 230"/>
              <a:gd name="T15" fmla="*/ 1169071606 h 119"/>
              <a:gd name="T16" fmla="*/ 1546891153 w 230"/>
              <a:gd name="T17" fmla="*/ 938336885 h 119"/>
              <a:gd name="T18" fmla="*/ 1347786157 w 230"/>
              <a:gd name="T19" fmla="*/ 399948026 h 119"/>
              <a:gd name="T20" fmla="*/ 1684733675 w 230"/>
              <a:gd name="T21" fmla="*/ 15382315 h 119"/>
              <a:gd name="T22" fmla="*/ 1807258622 w 230"/>
              <a:gd name="T23" fmla="*/ 0 h 119"/>
              <a:gd name="T24" fmla="*/ 1929783569 w 230"/>
              <a:gd name="T25" fmla="*/ 15382315 h 119"/>
              <a:gd name="T26" fmla="*/ 2147483646 w 230"/>
              <a:gd name="T27" fmla="*/ 399948026 h 119"/>
              <a:gd name="T28" fmla="*/ 2067626091 w 230"/>
              <a:gd name="T29" fmla="*/ 938336885 h 119"/>
              <a:gd name="T30" fmla="*/ 2128888565 w 230"/>
              <a:gd name="T31" fmla="*/ 1169071606 h 119"/>
              <a:gd name="T32" fmla="*/ 2147483646 w 230"/>
              <a:gd name="T33" fmla="*/ 1230604787 h 119"/>
              <a:gd name="T34" fmla="*/ 2147483646 w 230"/>
              <a:gd name="T35" fmla="*/ 1445961115 h 119"/>
              <a:gd name="T36" fmla="*/ 2147483646 w 230"/>
              <a:gd name="T37" fmla="*/ 1722846701 h 119"/>
              <a:gd name="T38" fmla="*/ 2147483646 w 230"/>
              <a:gd name="T39" fmla="*/ 1569019632 h 119"/>
              <a:gd name="T40" fmla="*/ 2147483646 w 230"/>
              <a:gd name="T41" fmla="*/ 1415192563 h 119"/>
              <a:gd name="T42" fmla="*/ 2147483646 w 230"/>
              <a:gd name="T43" fmla="*/ 1369045619 h 119"/>
              <a:gd name="T44" fmla="*/ 2147483646 w 230"/>
              <a:gd name="T45" fmla="*/ 1215222472 h 119"/>
              <a:gd name="T46" fmla="*/ 2147483646 w 230"/>
              <a:gd name="T47" fmla="*/ 830656760 h 119"/>
              <a:gd name="T48" fmla="*/ 2147483646 w 230"/>
              <a:gd name="T49" fmla="*/ 569153488 h 119"/>
              <a:gd name="T50" fmla="*/ 2147483646 w 230"/>
              <a:gd name="T51" fmla="*/ 553771174 h 119"/>
              <a:gd name="T52" fmla="*/ 2147483646 w 230"/>
              <a:gd name="T53" fmla="*/ 569153488 h 119"/>
              <a:gd name="T54" fmla="*/ 2147483646 w 230"/>
              <a:gd name="T55" fmla="*/ 830656760 h 119"/>
              <a:gd name="T56" fmla="*/ 2147483646 w 230"/>
              <a:gd name="T57" fmla="*/ 1215222472 h 119"/>
              <a:gd name="T58" fmla="*/ 2147483646 w 230"/>
              <a:gd name="T59" fmla="*/ 1369045619 h 119"/>
              <a:gd name="T60" fmla="*/ 2147483646 w 230"/>
              <a:gd name="T61" fmla="*/ 1369045619 h 119"/>
              <a:gd name="T62" fmla="*/ 2147483646 w 230"/>
              <a:gd name="T63" fmla="*/ 1399810249 h 119"/>
              <a:gd name="T64" fmla="*/ 2147483646 w 230"/>
              <a:gd name="T65" fmla="*/ 1599784262 h 119"/>
              <a:gd name="T66" fmla="*/ 2147483646 w 230"/>
              <a:gd name="T67" fmla="*/ 1784375960 h 119"/>
              <a:gd name="T68" fmla="*/ 2147483646 w 230"/>
              <a:gd name="T69" fmla="*/ 1815140590 h 119"/>
              <a:gd name="T70" fmla="*/ 2147483646 w 230"/>
              <a:gd name="T71" fmla="*/ 1830522904 h 119"/>
              <a:gd name="T72" fmla="*/ 2147483646 w 230"/>
              <a:gd name="T73" fmla="*/ 1799758275 h 119"/>
              <a:gd name="T74" fmla="*/ 2147483646 w 230"/>
              <a:gd name="T75" fmla="*/ 1753611331 h 119"/>
              <a:gd name="T76" fmla="*/ 2147483646 w 230"/>
              <a:gd name="T77" fmla="*/ 1569019632 h 119"/>
              <a:gd name="T78" fmla="*/ 827051219 w 230"/>
              <a:gd name="T79" fmla="*/ 1599784262 h 119"/>
              <a:gd name="T80" fmla="*/ 903631268 w 230"/>
              <a:gd name="T81" fmla="*/ 1399810249 h 119"/>
              <a:gd name="T82" fmla="*/ 980207403 w 230"/>
              <a:gd name="T83" fmla="*/ 1338280990 h 119"/>
              <a:gd name="T84" fmla="*/ 934262505 w 230"/>
              <a:gd name="T85" fmla="*/ 1322898675 h 119"/>
              <a:gd name="T86" fmla="*/ 888313693 w 230"/>
              <a:gd name="T87" fmla="*/ 1153689291 h 119"/>
              <a:gd name="T88" fmla="*/ 1041469876 w 230"/>
              <a:gd name="T89" fmla="*/ 722980557 h 119"/>
              <a:gd name="T90" fmla="*/ 781102407 w 230"/>
              <a:gd name="T91" fmla="*/ 430712656 h 119"/>
              <a:gd name="T92" fmla="*/ 689208697 w 230"/>
              <a:gd name="T93" fmla="*/ 415330341 h 119"/>
              <a:gd name="T94" fmla="*/ 597314987 w 230"/>
              <a:gd name="T95" fmla="*/ 430712656 h 119"/>
              <a:gd name="T96" fmla="*/ 336947518 w 230"/>
              <a:gd name="T97" fmla="*/ 722980557 h 119"/>
              <a:gd name="T98" fmla="*/ 490103701 w 230"/>
              <a:gd name="T99" fmla="*/ 1153689291 h 119"/>
              <a:gd name="T100" fmla="*/ 444158803 w 230"/>
              <a:gd name="T101" fmla="*/ 1322898675 h 119"/>
              <a:gd name="T102" fmla="*/ 321629943 w 230"/>
              <a:gd name="T103" fmla="*/ 1369045619 h 119"/>
              <a:gd name="T104" fmla="*/ 61262473 w 230"/>
              <a:gd name="T105" fmla="*/ 1538255003 h 119"/>
              <a:gd name="T106" fmla="*/ 122524947 w 230"/>
              <a:gd name="T107" fmla="*/ 1753611331 h 119"/>
              <a:gd name="T108" fmla="*/ 245053807 w 230"/>
              <a:gd name="T109" fmla="*/ 1799758275 h 119"/>
              <a:gd name="T110" fmla="*/ 689208697 w 230"/>
              <a:gd name="T111" fmla="*/ 1830522904 h 119"/>
              <a:gd name="T112" fmla="*/ 1056787451 w 230"/>
              <a:gd name="T113" fmla="*/ 1815140590 h 119"/>
              <a:gd name="T114" fmla="*/ 995524978 w 230"/>
              <a:gd name="T115" fmla="*/ 1784375960 h 119"/>
              <a:gd name="T116" fmla="*/ 827051219 w 230"/>
              <a:gd name="T117" fmla="*/ 1599784262 h 1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0" h="119">
                <a:moveTo>
                  <a:pt x="166" y="112"/>
                </a:moveTo>
                <a:cubicBezTo>
                  <a:pt x="163" y="114"/>
                  <a:pt x="160" y="115"/>
                  <a:pt x="156" y="116"/>
                </a:cubicBezTo>
                <a:cubicBezTo>
                  <a:pt x="145" y="119"/>
                  <a:pt x="133" y="119"/>
                  <a:pt x="118" y="119"/>
                </a:cubicBezTo>
                <a:cubicBezTo>
                  <a:pt x="104" y="119"/>
                  <a:pt x="92" y="119"/>
                  <a:pt x="80" y="116"/>
                </a:cubicBezTo>
                <a:cubicBezTo>
                  <a:pt x="77" y="115"/>
                  <a:pt x="73" y="114"/>
                  <a:pt x="70" y="112"/>
                </a:cubicBezTo>
                <a:cubicBezTo>
                  <a:pt x="60" y="108"/>
                  <a:pt x="60" y="100"/>
                  <a:pt x="66" y="94"/>
                </a:cubicBezTo>
                <a:cubicBezTo>
                  <a:pt x="72" y="88"/>
                  <a:pt x="79" y="84"/>
                  <a:pt x="87" y="80"/>
                </a:cubicBezTo>
                <a:cubicBezTo>
                  <a:pt x="90" y="78"/>
                  <a:pt x="94" y="77"/>
                  <a:pt x="98" y="76"/>
                </a:cubicBezTo>
                <a:cubicBezTo>
                  <a:pt x="104" y="73"/>
                  <a:pt x="106" y="66"/>
                  <a:pt x="101" y="61"/>
                </a:cubicBezTo>
                <a:cubicBezTo>
                  <a:pt x="91" y="51"/>
                  <a:pt x="87" y="39"/>
                  <a:pt x="88" y="26"/>
                </a:cubicBezTo>
                <a:cubicBezTo>
                  <a:pt x="88" y="11"/>
                  <a:pt x="97" y="4"/>
                  <a:pt x="110" y="1"/>
                </a:cubicBezTo>
                <a:cubicBezTo>
                  <a:pt x="113" y="0"/>
                  <a:pt x="115" y="0"/>
                  <a:pt x="118" y="0"/>
                </a:cubicBezTo>
                <a:cubicBezTo>
                  <a:pt x="121" y="0"/>
                  <a:pt x="124" y="0"/>
                  <a:pt x="126" y="1"/>
                </a:cubicBezTo>
                <a:cubicBezTo>
                  <a:pt x="140" y="4"/>
                  <a:pt x="148" y="11"/>
                  <a:pt x="148" y="26"/>
                </a:cubicBezTo>
                <a:cubicBezTo>
                  <a:pt x="149" y="39"/>
                  <a:pt x="145" y="51"/>
                  <a:pt x="135" y="61"/>
                </a:cubicBezTo>
                <a:cubicBezTo>
                  <a:pt x="130" y="66"/>
                  <a:pt x="132" y="73"/>
                  <a:pt x="139" y="76"/>
                </a:cubicBezTo>
                <a:cubicBezTo>
                  <a:pt x="142" y="77"/>
                  <a:pt x="146" y="78"/>
                  <a:pt x="149" y="80"/>
                </a:cubicBezTo>
                <a:cubicBezTo>
                  <a:pt x="157" y="84"/>
                  <a:pt x="165" y="88"/>
                  <a:pt x="171" y="94"/>
                </a:cubicBezTo>
                <a:cubicBezTo>
                  <a:pt x="175" y="98"/>
                  <a:pt x="176" y="108"/>
                  <a:pt x="166" y="112"/>
                </a:cubicBezTo>
                <a:close/>
                <a:moveTo>
                  <a:pt x="227" y="102"/>
                </a:moveTo>
                <a:cubicBezTo>
                  <a:pt x="222" y="97"/>
                  <a:pt x="217" y="95"/>
                  <a:pt x="212" y="92"/>
                </a:cubicBezTo>
                <a:cubicBezTo>
                  <a:pt x="209" y="91"/>
                  <a:pt x="207" y="90"/>
                  <a:pt x="204" y="89"/>
                </a:cubicBezTo>
                <a:cubicBezTo>
                  <a:pt x="200" y="87"/>
                  <a:pt x="198" y="82"/>
                  <a:pt x="202" y="79"/>
                </a:cubicBezTo>
                <a:cubicBezTo>
                  <a:pt x="209" y="72"/>
                  <a:pt x="211" y="64"/>
                  <a:pt x="211" y="54"/>
                </a:cubicBezTo>
                <a:cubicBezTo>
                  <a:pt x="211" y="44"/>
                  <a:pt x="205" y="39"/>
                  <a:pt x="196" y="37"/>
                </a:cubicBezTo>
                <a:cubicBezTo>
                  <a:pt x="194" y="36"/>
                  <a:pt x="192" y="36"/>
                  <a:pt x="190" y="36"/>
                </a:cubicBezTo>
                <a:cubicBezTo>
                  <a:pt x="188" y="36"/>
                  <a:pt x="186" y="36"/>
                  <a:pt x="184" y="37"/>
                </a:cubicBezTo>
                <a:cubicBezTo>
                  <a:pt x="175" y="39"/>
                  <a:pt x="169" y="44"/>
                  <a:pt x="169" y="54"/>
                </a:cubicBezTo>
                <a:cubicBezTo>
                  <a:pt x="169" y="64"/>
                  <a:pt x="171" y="72"/>
                  <a:pt x="178" y="79"/>
                </a:cubicBezTo>
                <a:cubicBezTo>
                  <a:pt x="182" y="82"/>
                  <a:pt x="180" y="87"/>
                  <a:pt x="176" y="89"/>
                </a:cubicBezTo>
                <a:cubicBezTo>
                  <a:pt x="176" y="89"/>
                  <a:pt x="175" y="89"/>
                  <a:pt x="175" y="89"/>
                </a:cubicBezTo>
                <a:cubicBezTo>
                  <a:pt x="176" y="90"/>
                  <a:pt x="177" y="90"/>
                  <a:pt x="177" y="91"/>
                </a:cubicBezTo>
                <a:cubicBezTo>
                  <a:pt x="180" y="94"/>
                  <a:pt x="182" y="100"/>
                  <a:pt x="181" y="104"/>
                </a:cubicBezTo>
                <a:cubicBezTo>
                  <a:pt x="180" y="109"/>
                  <a:pt x="177" y="114"/>
                  <a:pt x="172" y="116"/>
                </a:cubicBezTo>
                <a:cubicBezTo>
                  <a:pt x="170" y="117"/>
                  <a:pt x="169" y="117"/>
                  <a:pt x="168" y="118"/>
                </a:cubicBezTo>
                <a:cubicBezTo>
                  <a:pt x="174" y="119"/>
                  <a:pt x="181" y="119"/>
                  <a:pt x="190" y="119"/>
                </a:cubicBezTo>
                <a:cubicBezTo>
                  <a:pt x="200" y="119"/>
                  <a:pt x="208" y="119"/>
                  <a:pt x="216" y="117"/>
                </a:cubicBezTo>
                <a:cubicBezTo>
                  <a:pt x="219" y="116"/>
                  <a:pt x="221" y="116"/>
                  <a:pt x="224" y="114"/>
                </a:cubicBezTo>
                <a:cubicBezTo>
                  <a:pt x="230" y="111"/>
                  <a:pt x="229" y="104"/>
                  <a:pt x="227" y="102"/>
                </a:cubicBezTo>
                <a:close/>
                <a:moveTo>
                  <a:pt x="54" y="104"/>
                </a:moveTo>
                <a:cubicBezTo>
                  <a:pt x="54" y="100"/>
                  <a:pt x="55" y="95"/>
                  <a:pt x="59" y="91"/>
                </a:cubicBezTo>
                <a:cubicBezTo>
                  <a:pt x="61" y="90"/>
                  <a:pt x="62" y="88"/>
                  <a:pt x="64" y="87"/>
                </a:cubicBezTo>
                <a:cubicBezTo>
                  <a:pt x="63" y="86"/>
                  <a:pt x="62" y="86"/>
                  <a:pt x="61" y="86"/>
                </a:cubicBezTo>
                <a:cubicBezTo>
                  <a:pt x="56" y="84"/>
                  <a:pt x="54" y="78"/>
                  <a:pt x="58" y="75"/>
                </a:cubicBezTo>
                <a:cubicBezTo>
                  <a:pt x="66" y="67"/>
                  <a:pt x="69" y="58"/>
                  <a:pt x="68" y="47"/>
                </a:cubicBezTo>
                <a:cubicBezTo>
                  <a:pt x="68" y="36"/>
                  <a:pt x="62" y="30"/>
                  <a:pt x="51" y="28"/>
                </a:cubicBezTo>
                <a:cubicBezTo>
                  <a:pt x="49" y="27"/>
                  <a:pt x="47" y="27"/>
                  <a:pt x="45" y="27"/>
                </a:cubicBezTo>
                <a:cubicBezTo>
                  <a:pt x="43" y="27"/>
                  <a:pt x="41" y="27"/>
                  <a:pt x="39" y="28"/>
                </a:cubicBezTo>
                <a:cubicBezTo>
                  <a:pt x="29" y="30"/>
                  <a:pt x="22" y="36"/>
                  <a:pt x="22" y="47"/>
                </a:cubicBezTo>
                <a:cubicBezTo>
                  <a:pt x="21" y="58"/>
                  <a:pt x="24" y="67"/>
                  <a:pt x="32" y="75"/>
                </a:cubicBezTo>
                <a:cubicBezTo>
                  <a:pt x="36" y="79"/>
                  <a:pt x="34" y="84"/>
                  <a:pt x="29" y="86"/>
                </a:cubicBezTo>
                <a:cubicBezTo>
                  <a:pt x="26" y="87"/>
                  <a:pt x="24" y="88"/>
                  <a:pt x="21" y="89"/>
                </a:cubicBezTo>
                <a:cubicBezTo>
                  <a:pt x="15" y="92"/>
                  <a:pt x="9" y="95"/>
                  <a:pt x="4" y="100"/>
                </a:cubicBezTo>
                <a:cubicBezTo>
                  <a:pt x="0" y="104"/>
                  <a:pt x="0" y="110"/>
                  <a:pt x="8" y="114"/>
                </a:cubicBezTo>
                <a:cubicBezTo>
                  <a:pt x="10" y="115"/>
                  <a:pt x="13" y="116"/>
                  <a:pt x="16" y="117"/>
                </a:cubicBezTo>
                <a:cubicBezTo>
                  <a:pt x="25" y="119"/>
                  <a:pt x="34" y="119"/>
                  <a:pt x="45" y="119"/>
                </a:cubicBezTo>
                <a:cubicBezTo>
                  <a:pt x="54" y="119"/>
                  <a:pt x="62" y="119"/>
                  <a:pt x="69" y="118"/>
                </a:cubicBezTo>
                <a:cubicBezTo>
                  <a:pt x="67" y="117"/>
                  <a:pt x="66" y="117"/>
                  <a:pt x="65" y="116"/>
                </a:cubicBezTo>
                <a:cubicBezTo>
                  <a:pt x="59" y="113"/>
                  <a:pt x="55" y="109"/>
                  <a:pt x="54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3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ลูกศรเชื่อมต่อแบบตรง 46"/>
          <p:cNvCxnSpPr>
            <a:cxnSpLocks/>
          </p:cNvCxnSpPr>
          <p:nvPr/>
        </p:nvCxnSpPr>
        <p:spPr>
          <a:xfrm>
            <a:off x="5212798" y="2612850"/>
            <a:ext cx="0" cy="34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>
            <a:off x="1902859" y="3227588"/>
            <a:ext cx="5222" cy="23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 flipH="1">
            <a:off x="1599310" y="2811016"/>
            <a:ext cx="785" cy="554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2F9AD21-76B5-4456-BD1A-3F057E5E1DC8}"/>
              </a:ext>
            </a:extLst>
          </p:cNvPr>
          <p:cNvCxnSpPr/>
          <p:nvPr/>
        </p:nvCxnSpPr>
        <p:spPr>
          <a:xfrm>
            <a:off x="1213581" y="2983495"/>
            <a:ext cx="5816" cy="398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2392" y="4186933"/>
            <a:ext cx="70670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195" y="1730368"/>
            <a:ext cx="55556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ย้อนหลัง 3 ปี</a:t>
            </a:r>
          </a:p>
        </p:txBody>
      </p:sp>
      <p:graphicFrame>
        <p:nvGraphicFramePr>
          <p:cNvPr id="12" name="แผนภูมิ 11"/>
          <p:cNvGraphicFramePr/>
          <p:nvPr>
            <p:extLst/>
          </p:nvPr>
        </p:nvGraphicFramePr>
        <p:xfrm>
          <a:off x="-367916" y="2099703"/>
          <a:ext cx="12122354" cy="202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กล่องข้อความ 6"/>
          <p:cNvSpPr txBox="1"/>
          <p:nvPr/>
        </p:nvSpPr>
        <p:spPr>
          <a:xfrm>
            <a:off x="110783" y="625037"/>
            <a:ext cx="11968943" cy="9664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อัตราส่วนของจำนวนผู้ยินยอมบริจาคดวงตา ต่อ จำนวนผู้ป่วยเสียชีวิตในโรงพยาบาล (เป้าหมาย ≥ 1.3 : 100)</a:t>
            </a:r>
          </a:p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กล่องข้อความ 6"/>
          <p:cNvSpPr txBox="1"/>
          <p:nvPr/>
        </p:nvSpPr>
        <p:spPr>
          <a:xfrm>
            <a:off x="10239185" y="1916350"/>
            <a:ext cx="1442334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1.3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100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แผนภูมิ 20"/>
          <p:cNvGraphicFramePr/>
          <p:nvPr>
            <p:extLst/>
          </p:nvPr>
        </p:nvGraphicFramePr>
        <p:xfrm>
          <a:off x="262711" y="4556260"/>
          <a:ext cx="10756636" cy="230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กล่องข้อความ 6"/>
          <p:cNvSpPr txBox="1"/>
          <p:nvPr/>
        </p:nvSpPr>
        <p:spPr>
          <a:xfrm>
            <a:off x="10317437" y="4464682"/>
            <a:ext cx="1442334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1.3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100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37967"/>
            <a:ext cx="829697" cy="83150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4069719" y="2953670"/>
            <a:ext cx="658966" cy="254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2/1,374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434435" y="2710545"/>
            <a:ext cx="658966" cy="200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5/1504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ลูกศรเชื่อมต่อแบบตรง 24"/>
          <p:cNvCxnSpPr/>
          <p:nvPr/>
        </p:nvCxnSpPr>
        <p:spPr>
          <a:xfrm>
            <a:off x="7919331" y="2672837"/>
            <a:ext cx="715" cy="478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1727903" y="2642582"/>
            <a:ext cx="745421" cy="2389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4/753</a:t>
            </a:r>
            <a:endParaRPr lang="th-TH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1" name="ลูกศรเชื่อมต่อแบบตรง 40"/>
          <p:cNvCxnSpPr>
            <a:cxnSpLocks/>
          </p:cNvCxnSpPr>
          <p:nvPr/>
        </p:nvCxnSpPr>
        <p:spPr>
          <a:xfrm>
            <a:off x="4352986" y="3037640"/>
            <a:ext cx="1657" cy="286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>
            <a:off x="691283" y="2481130"/>
            <a:ext cx="1098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699921" y="5048229"/>
            <a:ext cx="11052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กล่องข้อความ 32"/>
          <p:cNvSpPr txBox="1"/>
          <p:nvPr/>
        </p:nvSpPr>
        <p:spPr>
          <a:xfrm>
            <a:off x="2508799" y="5107466"/>
            <a:ext cx="2802194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th-TH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7067293" y="2560755"/>
            <a:ext cx="658966" cy="254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3/1,363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ลูกศรเชื่อมต่อแบบตรง 35"/>
          <p:cNvCxnSpPr/>
          <p:nvPr/>
        </p:nvCxnSpPr>
        <p:spPr>
          <a:xfrm>
            <a:off x="8294088" y="2997793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 36"/>
          <p:cNvSpPr/>
          <p:nvPr/>
        </p:nvSpPr>
        <p:spPr>
          <a:xfrm>
            <a:off x="7747643" y="2570566"/>
            <a:ext cx="648929" cy="2260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6/1,299</a:t>
            </a:r>
            <a:endParaRPr lang="th-TH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8174298" y="2811625"/>
            <a:ext cx="648929" cy="2260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0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/1,267</a:t>
            </a:r>
            <a:endParaRPr lang="th-TH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304360" y="2409251"/>
            <a:ext cx="682036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9/1,815</a:t>
            </a:r>
            <a:endParaRPr lang="th-TH" sz="1100" dirty="0">
              <a:solidFill>
                <a:prstClr val="black"/>
              </a:solidFill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150419" y="2692060"/>
            <a:ext cx="713165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2,597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15941" y="2321316"/>
            <a:ext cx="1576719" cy="1673071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B2E8E5-F6F7-4BE6-BE45-A01C20E62154}"/>
              </a:ext>
            </a:extLst>
          </p:cNvPr>
          <p:cNvSpPr txBox="1"/>
          <p:nvPr/>
        </p:nvSpPr>
        <p:spPr>
          <a:xfrm>
            <a:off x="2207143" y="303764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8E58918-4B87-43D3-871A-5A563EF220A3}"/>
              </a:ext>
            </a:extLst>
          </p:cNvPr>
          <p:cNvSpPr txBox="1"/>
          <p:nvPr/>
        </p:nvSpPr>
        <p:spPr>
          <a:xfrm>
            <a:off x="2114550" y="298025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C73F9EF-DC87-43AE-B748-05570F80B678}"/>
              </a:ext>
            </a:extLst>
          </p:cNvPr>
          <p:cNvCxnSpPr>
            <a:endCxn id="15" idx="1"/>
          </p:cNvCxnSpPr>
          <p:nvPr/>
        </p:nvCxnSpPr>
        <p:spPr>
          <a:xfrm>
            <a:off x="2114550" y="2911487"/>
            <a:ext cx="0" cy="330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4DBF8B1-F085-4D60-B3D1-8031482C9305}"/>
              </a:ext>
            </a:extLst>
          </p:cNvPr>
          <p:cNvSpPr/>
          <p:nvPr/>
        </p:nvSpPr>
        <p:spPr>
          <a:xfrm>
            <a:off x="262711" y="4096890"/>
            <a:ext cx="2246088" cy="535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มีผู้แสดงความจำนงบริจาคดวงตา </a:t>
            </a:r>
            <a:r>
              <a:rPr lang="en-US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</a:t>
            </a:r>
            <a:r>
              <a:rPr lang="th-TH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</a:t>
            </a:r>
            <a:endParaRPr lang="en-US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805662"/>
              </p:ext>
            </p:extLst>
          </p:nvPr>
        </p:nvGraphicFramePr>
        <p:xfrm>
          <a:off x="838200" y="255495"/>
          <a:ext cx="10515600" cy="582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7673556" y="4147374"/>
            <a:ext cx="4355994" cy="1869142"/>
          </a:xfrm>
          <a:prstGeom prst="wedgeRectCallout">
            <a:avLst>
              <a:gd name="adj1" fmla="val -66822"/>
              <a:gd name="adj2" fmla="val -54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ออกหน่วยรับบริจาคร่วมกับ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กาชาด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หน่วยแพทย์เคลื่อนที่กับ</a:t>
            </a:r>
            <a:r>
              <a:rPr lang="th-TH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พอ.สว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ร่วม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ประชุมกับผู้ใหญ่บ้าน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59654" y="4186783"/>
            <a:ext cx="3953436" cy="1698540"/>
          </a:xfrm>
          <a:prstGeom prst="wedgeRectCallout">
            <a:avLst>
              <a:gd name="adj1" fmla="val 66244"/>
              <a:gd name="adj2" fmla="val -271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โมเดลหัวหมู (สอนพยาบาลเรื่องการจัดเก็บ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cornea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หัวหน้าหอผู้ป่วยเป็นคณะกรรมการ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ร่วมงาน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ศพ เชิดชูเกียรติ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581582" y="585692"/>
            <a:ext cx="2931459" cy="537882"/>
          </a:xfrm>
          <a:prstGeom prst="wedgeRectCallout">
            <a:avLst>
              <a:gd name="adj1" fmla="val -58402"/>
              <a:gd name="adj2" fmla="val 375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 </a:t>
            </a:r>
            <a:r>
              <a:rPr lang="th-TH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ผอ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ทุกเดือน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8229599" y="1640541"/>
            <a:ext cx="2783541" cy="510988"/>
          </a:xfrm>
          <a:prstGeom prst="wedgeRectCallout">
            <a:avLst>
              <a:gd name="adj1" fmla="val 1965"/>
              <a:gd name="adj2" fmla="val 1361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ช่วยเจรจาเบื้องต้น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84094" y="333829"/>
            <a:ext cx="3738282" cy="1441183"/>
          </a:xfrm>
          <a:prstGeom prst="wedgeRectCallout">
            <a:avLst>
              <a:gd name="adj1" fmla="val 8422"/>
              <a:gd name="adj2" fmla="val 11480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ทีมเข้มแข็ง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หัวหน้าหอผู้ป่วยเป็นกรรมการ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="" xmlns:a16="http://schemas.microsoft.com/office/drawing/2014/main" id="{33005ED8-4CAB-4CA2-A181-249FFD950A8D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ผลการตรวจราชการและนิเทศงาน รอบที่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การพัฒนาระบบบริการสุขภาพ</a:t>
            </a: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37967"/>
            <a:ext cx="829697" cy="8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0836" cy="258173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6" y="0"/>
            <a:ext cx="6181164" cy="2379768"/>
          </a:xfrm>
          <a:prstGeom prst="rect">
            <a:avLst/>
          </a:prstGeom>
        </p:spPr>
      </p:pic>
      <p:pic>
        <p:nvPicPr>
          <p:cNvPr id="11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501" y="25890"/>
            <a:ext cx="829697" cy="8315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6" y="2380592"/>
            <a:ext cx="6181164" cy="233180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6" y="4524702"/>
            <a:ext cx="6181164" cy="233412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598"/>
            <a:ext cx="6010836" cy="2416145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703"/>
            <a:ext cx="6010836" cy="23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25">
            <a:extLst>
              <a:ext uri="{FF2B5EF4-FFF2-40B4-BE49-F238E27FC236}">
                <a16:creationId xmlns="" xmlns:a16="http://schemas.microsoft.com/office/drawing/2014/main" id="{AB4A8FC8-0C37-492A-BCFD-22E29061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399553"/>
              </p:ext>
            </p:extLst>
          </p:nvPr>
        </p:nvGraphicFramePr>
        <p:xfrm>
          <a:off x="5239657" y="2062234"/>
          <a:ext cx="6691951" cy="2901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1951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2901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b="1" kern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sp>
        <p:nvSpPr>
          <p:cNvPr id="29" name="ลูกศร: เครื่องหมายบั้ง 15">
            <a:extLst>
              <a:ext uri="{FF2B5EF4-FFF2-40B4-BE49-F238E27FC236}">
                <a16:creationId xmlns="" xmlns:a16="http://schemas.microsoft.com/office/drawing/2014/main" id="{96AD669F-FC14-464D-B9FF-78073FCC81B9}"/>
              </a:ext>
            </a:extLst>
          </p:cNvPr>
          <p:cNvSpPr/>
          <p:nvPr/>
        </p:nvSpPr>
        <p:spPr>
          <a:xfrm>
            <a:off x="1063228" y="2055311"/>
            <a:ext cx="5363597" cy="2908572"/>
          </a:xfrm>
          <a:prstGeom prst="chevron">
            <a:avLst>
              <a:gd name="adj" fmla="val 3778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20689" y="659074"/>
            <a:ext cx="3590925" cy="1189993"/>
            <a:chOff x="1319687" y="1243060"/>
            <a:chExt cx="3590925" cy="945749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19687" y="1243060"/>
              <a:ext cx="3590925" cy="945749"/>
            </a:xfrm>
            <a:custGeom>
              <a:avLst/>
              <a:gdLst>
                <a:gd name="T0" fmla="*/ 2147483646 w 876"/>
                <a:gd name="T1" fmla="*/ 0 h 242"/>
                <a:gd name="T2" fmla="*/ 2147483646 w 876"/>
                <a:gd name="T3" fmla="*/ 0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2147483646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2147483646 w 876"/>
                <a:gd name="T27" fmla="*/ 0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6" h="242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54440" y="1341196"/>
              <a:ext cx="3118162" cy="464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ปัญหา/อุปสรรค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1329" y="722647"/>
            <a:ext cx="3592512" cy="984044"/>
            <a:chOff x="-236915" y="5575473"/>
            <a:chExt cx="3592512" cy="984044"/>
          </a:xfrm>
          <a:solidFill>
            <a:srgbClr val="002060"/>
          </a:solidFill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 flipV="1">
              <a:off x="-236915" y="5575473"/>
              <a:ext cx="3592512" cy="984044"/>
            </a:xfrm>
            <a:custGeom>
              <a:avLst/>
              <a:gdLst>
                <a:gd name="T0" fmla="*/ 2147483646 w 876"/>
                <a:gd name="T1" fmla="*/ 2147483646 h 242"/>
                <a:gd name="T2" fmla="*/ 2147483646 w 876"/>
                <a:gd name="T3" fmla="*/ 2147483646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0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6" h="242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985" y="5617670"/>
              <a:ext cx="21307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ข้อเสนอแนะ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88" y="166629"/>
            <a:ext cx="829697" cy="8315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3005ED8-4CAB-4CA2-A181-249FFD950A8D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ผลการตรวจราชการและนิเทศงาน รอบที่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การพัฒนาระบบบริการสุขภาพ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811579" y="2528262"/>
            <a:ext cx="4738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ahoma" pitchFamily="34" charset="0"/>
                <a:ea typeface="Calibri" panose="020F0502020204030204" pitchFamily="34" charset="0"/>
                <a:cs typeface="Tahoma" pitchFamily="34" charset="0"/>
              </a:rPr>
              <a:t>ประสานกับเลขาเขต เพื่อตรวจสอบและแก้ไข</a:t>
            </a:r>
            <a:endParaRPr lang="th-TH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158286" y="2220486"/>
            <a:ext cx="37345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การรายงานข้อมูลระดับเขตไม่ตรงกับความเป็นจริง (รายงานน้อยกว่าข้อมูลจริง)</a:t>
            </a:r>
          </a:p>
        </p:txBody>
      </p:sp>
      <p:sp>
        <p:nvSpPr>
          <p:cNvPr id="33" name="ข้าวหลามตัด 16">
            <a:extLst>
              <a:ext uri="{FF2B5EF4-FFF2-40B4-BE49-F238E27FC236}">
                <a16:creationId xmlns="" xmlns:a16="http://schemas.microsoft.com/office/drawing/2014/main" id="{5F580A37-844E-4233-BA91-33910A546EC1}"/>
              </a:ext>
            </a:extLst>
          </p:cNvPr>
          <p:cNvSpPr/>
          <p:nvPr/>
        </p:nvSpPr>
        <p:spPr>
          <a:xfrm>
            <a:off x="34330" y="2055311"/>
            <a:ext cx="2123956" cy="2908572"/>
          </a:xfrm>
          <a:prstGeom prst="diamond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9526" y="312704"/>
            <a:ext cx="3037456" cy="945482"/>
            <a:chOff x="2087325" y="1384661"/>
            <a:chExt cx="2307113" cy="945749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087325" y="1384661"/>
              <a:ext cx="2307113" cy="945749"/>
            </a:xfrm>
            <a:custGeom>
              <a:avLst/>
              <a:gdLst>
                <a:gd name="T0" fmla="*/ 2147483646 w 876"/>
                <a:gd name="T1" fmla="*/ 0 h 242"/>
                <a:gd name="T2" fmla="*/ 2147483646 w 876"/>
                <a:gd name="T3" fmla="*/ 0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2147483646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2147483646 w 876"/>
                <a:gd name="T27" fmla="*/ 0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6" h="242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70691" y="1424944"/>
              <a:ext cx="20920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ปัญหา/อุปสรรค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61059" y="332067"/>
            <a:ext cx="2801595" cy="870172"/>
            <a:chOff x="529891" y="5715372"/>
            <a:chExt cx="3592512" cy="984044"/>
          </a:xfrm>
          <a:solidFill>
            <a:srgbClr val="002060"/>
          </a:solidFill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 flipV="1">
              <a:off x="529891" y="5715372"/>
              <a:ext cx="3592512" cy="984044"/>
            </a:xfrm>
            <a:custGeom>
              <a:avLst/>
              <a:gdLst>
                <a:gd name="T0" fmla="*/ 2147483646 w 876"/>
                <a:gd name="T1" fmla="*/ 2147483646 h 242"/>
                <a:gd name="T2" fmla="*/ 2147483646 w 876"/>
                <a:gd name="T3" fmla="*/ 2147483646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0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6" h="242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9201" y="5727060"/>
              <a:ext cx="2894718" cy="59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ข้อเสนอแนะ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812" y="170699"/>
            <a:ext cx="829697" cy="831500"/>
          </a:xfrm>
          <a:prstGeom prst="rect">
            <a:avLst/>
          </a:prstGeom>
        </p:spPr>
      </p:pic>
      <p:sp>
        <p:nvSpPr>
          <p:cNvPr id="14" name="Rectangle 21">
            <a:extLst>
              <a:ext uri="{FF2B5EF4-FFF2-40B4-BE49-F238E27FC236}">
                <a16:creationId xmlns:a16="http://schemas.microsoft.com/office/drawing/2014/main" xmlns="" id="{FEC72517-D85E-4D7A-B7D7-886D4B6D206E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ปีงบประมาณ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2562 </a:t>
            </a: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 คณะที่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การพัฒนาระบบบริการสุขภาพ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03239" y="1343914"/>
            <a:ext cx="5880466" cy="4601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8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ขาด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อัตรากำลัง ผู้ประสานงาน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และ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  TC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N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urse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มีงานประจำ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บุคลากร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ในองค์กรยังไม่ให้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ความสำคัญ </a:t>
            </a:r>
          </a:p>
          <a:p>
            <a:pPr>
              <a:spcBef>
                <a:spcPts val="600"/>
              </a:spcBef>
              <a:defRPr/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ต่อ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การขอรับบริจาคอวัยวะและดวงตา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ทัศนคติ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และความเชื่อ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ของญาติ</a:t>
            </a:r>
          </a:p>
          <a:p>
            <a:pPr marL="355600" indent="-355600">
              <a:spcBef>
                <a:spcPts val="600"/>
              </a:spcBef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4.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การประชาสัมพันธ์ เนื่องจากขาด                                                                                           ตัวแทน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การประสานงานสู่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ชุมชน</a:t>
            </a:r>
          </a:p>
          <a:p>
            <a:pPr>
              <a:spcBef>
                <a:spcPts val="600"/>
              </a:spcBef>
              <a:defRPr/>
            </a:pPr>
            <a:endParaRPr lang="th-TH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th-TH" sz="2400" b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ตาราง 17">
            <a:extLst>
              <a:ext uri="{FF2B5EF4-FFF2-40B4-BE49-F238E27FC236}">
                <a16:creationId xmlns:a16="http://schemas.microsoft.com/office/drawing/2014/main" xmlns="" id="{3ACAF92C-111D-4A71-B00D-C348A2E6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07817"/>
              </p:ext>
            </p:extLst>
          </p:nvPr>
        </p:nvGraphicFramePr>
        <p:xfrm>
          <a:off x="5983705" y="1343913"/>
          <a:ext cx="6134555" cy="4601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555">
                  <a:extLst>
                    <a:ext uri="{9D8B030D-6E8A-4147-A177-3AD203B41FA5}">
                      <a16:colId xmlns:a16="http://schemas.microsoft.com/office/drawing/2014/main" xmlns="" val="997005678"/>
                    </a:ext>
                  </a:extLst>
                </a:gridCol>
              </a:tblGrid>
              <a:tr h="46012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800" b="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anose="020F0502020204030204" pitchFamily="34" charset="0"/>
                        <a:cs typeface="Tahoma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1.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พยาบาล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ประจำหอผู้ป่วย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เป็น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    ผู้ประสานงาน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กับ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TC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Nurse</a:t>
                      </a:r>
                      <a:endParaRPr lang="th-TH" sz="2400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anose="020F0502020204030204" pitchFamily="34" charset="0"/>
                        <a:cs typeface="Tahoma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2.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จัดทำโครงการการแลกเปลี่ยน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เรียนรู้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    สำหรับ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บุคลากรทั้ง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ภายใน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- นอก รพ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.</a:t>
                      </a:r>
                      <a:endParaRPr lang="th-TH" sz="2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anose="020F0502020204030204" pitchFamily="34" charset="0"/>
                        <a:cs typeface="Tahoma" pitchFamily="34" charset="0"/>
                      </a:endParaRPr>
                    </a:p>
                    <a:p>
                      <a:pPr marL="442913" indent="-442913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3.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 ปรับทัศนคติของผู้ป่วยและญาติโดย</a:t>
                      </a:r>
                    </a:p>
                    <a:p>
                      <a:pPr marL="442913" indent="-4429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รณรงค์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ประชาสัมพันธ์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ประสานเครือข่าย</a:t>
                      </a:r>
                    </a:p>
                    <a:p>
                      <a:pPr marL="442913" indent="-4429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    เชิง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รุกกับ สสจ.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รพช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. อสม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.</a:t>
                      </a:r>
                      <a:endParaRPr lang="th-TH" sz="2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anose="020F0502020204030204" pitchFamily="34" charset="0"/>
                        <a:cs typeface="Tahoma" pitchFamily="34" charset="0"/>
                      </a:endParaRPr>
                    </a:p>
                    <a:p>
                      <a:pPr marL="354013" indent="-354013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4.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 จัดหาบุคลากร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anose="020F0502020204030204" pitchFamily="34" charset="0"/>
                          <a:cs typeface="Tahoma" pitchFamily="34" charset="0"/>
                        </a:rPr>
                        <a:t>ต้นแบบ</a:t>
                      </a:r>
                    </a:p>
                    <a:p>
                      <a:pPr marL="354013" indent="-354013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endParaRPr lang="th-TH" sz="2400" b="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216000" marR="144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954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9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A85347AC-5A96-4126-AA48-277C44ABB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76" y="114623"/>
            <a:ext cx="829697" cy="831500"/>
          </a:xfrm>
          <a:prstGeom prst="rect">
            <a:avLst/>
          </a:prstGeom>
        </p:spPr>
      </p:pic>
      <p:sp>
        <p:nvSpPr>
          <p:cNvPr id="57" name="Rectangle: Rounded Corners 78">
            <a:extLst>
              <a:ext uri="{FF2B5EF4-FFF2-40B4-BE49-F238E27FC236}">
                <a16:creationId xmlns="" xmlns:a16="http://schemas.microsoft.com/office/drawing/2014/main" id="{0240D0FB-9963-466D-9BC5-A0411493A208}"/>
              </a:ext>
            </a:extLst>
          </p:cNvPr>
          <p:cNvSpPr/>
          <p:nvPr/>
        </p:nvSpPr>
        <p:spPr>
          <a:xfrm>
            <a:off x="5113491" y="151834"/>
            <a:ext cx="5796243" cy="7688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RDU 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ขั้นที่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≥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 RDU 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ขั้นที่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≥ 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30" name="Rectangle 27">
            <a:extLst/>
          </p:cNvPr>
          <p:cNvSpPr/>
          <p:nvPr/>
        </p:nvSpPr>
        <p:spPr>
          <a:xfrm>
            <a:off x="0" y="6185716"/>
            <a:ext cx="12192000" cy="6867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grpSp>
        <p:nvGrpSpPr>
          <p:cNvPr id="31" name="Group 32">
            <a:extLst>
              <a:ext uri="{FF2B5EF4-FFF2-40B4-BE49-F238E27FC236}">
                <a16:creationId xmlns="" xmlns:a16="http://schemas.microsoft.com/office/drawing/2014/main" id="{5B418590-04DA-424F-BEE5-E8185CFA0FEE}"/>
              </a:ext>
            </a:extLst>
          </p:cNvPr>
          <p:cNvGrpSpPr/>
          <p:nvPr/>
        </p:nvGrpSpPr>
        <p:grpSpPr>
          <a:xfrm>
            <a:off x="130142" y="61645"/>
            <a:ext cx="4340258" cy="1148651"/>
            <a:chOff x="223422" y="79648"/>
            <a:chExt cx="3673477" cy="1148651"/>
          </a:xfrm>
        </p:grpSpPr>
        <p:grpSp>
          <p:nvGrpSpPr>
            <p:cNvPr id="32" name="Group 33">
              <a:extLst>
                <a:ext uri="{FF2B5EF4-FFF2-40B4-BE49-F238E27FC236}">
                  <a16:creationId xmlns="" xmlns:a16="http://schemas.microsoft.com/office/drawing/2014/main" id="{990066C5-58D0-43E6-9E78-9F5A68F5F684}"/>
                </a:ext>
              </a:extLst>
            </p:cNvPr>
            <p:cNvGrpSpPr/>
            <p:nvPr/>
          </p:nvGrpSpPr>
          <p:grpSpPr>
            <a:xfrm>
              <a:off x="706648" y="192175"/>
              <a:ext cx="3190251" cy="719318"/>
              <a:chOff x="706648" y="192175"/>
              <a:chExt cx="4334071" cy="719318"/>
            </a:xfrm>
          </p:grpSpPr>
          <p:sp>
            <p:nvSpPr>
              <p:cNvPr id="46" name="ลูกศร: รูปห้าเหลี่ยม 15">
                <a:extLst>
                  <a:ext uri="{FF2B5EF4-FFF2-40B4-BE49-F238E27FC236}">
                    <a16:creationId xmlns="" xmlns:a16="http://schemas.microsoft.com/office/drawing/2014/main" id="{DE388878-EEDB-4568-B479-5FCC30E94243}"/>
                  </a:ext>
                </a:extLst>
              </p:cNvPr>
              <p:cNvSpPr/>
              <p:nvPr/>
            </p:nvSpPr>
            <p:spPr>
              <a:xfrm>
                <a:off x="706648" y="192175"/>
                <a:ext cx="3989906" cy="719318"/>
              </a:xfrm>
              <a:prstGeom prst="homePlate">
                <a:avLst/>
              </a:prstGeom>
              <a:solidFill>
                <a:srgbClr val="2B84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ลูกศร: เครื่องหมายบั้ง 17">
                <a:extLst>
                  <a:ext uri="{FF2B5EF4-FFF2-40B4-BE49-F238E27FC236}">
                    <a16:creationId xmlns="" xmlns:a16="http://schemas.microsoft.com/office/drawing/2014/main" id="{80AD2C87-2530-48CF-94B4-6E1836898F82}"/>
                  </a:ext>
                </a:extLst>
              </p:cNvPr>
              <p:cNvSpPr/>
              <p:nvPr/>
            </p:nvSpPr>
            <p:spPr>
              <a:xfrm>
                <a:off x="4268629" y="192175"/>
                <a:ext cx="772090" cy="719318"/>
              </a:xfrm>
              <a:prstGeom prst="chevron">
                <a:avLst>
                  <a:gd name="adj" fmla="val 68421"/>
                </a:avLst>
              </a:prstGeom>
              <a:solidFill>
                <a:srgbClr val="45C3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="" xmlns:a16="http://schemas.microsoft.com/office/drawing/2014/main" id="{E1F6DBDC-DE50-4658-B1E3-09BA8AC5485F}"/>
                </a:ext>
              </a:extLst>
            </p:cNvPr>
            <p:cNvGrpSpPr/>
            <p:nvPr/>
          </p:nvGrpSpPr>
          <p:grpSpPr>
            <a:xfrm>
              <a:off x="223422" y="79648"/>
              <a:ext cx="1195945" cy="1148651"/>
              <a:chOff x="3748088" y="1658938"/>
              <a:chExt cx="4699000" cy="4702175"/>
            </a:xfrm>
          </p:grpSpPr>
          <p:sp>
            <p:nvSpPr>
              <p:cNvPr id="37" name="Freeform 21">
                <a:extLst>
                  <a:ext uri="{FF2B5EF4-FFF2-40B4-BE49-F238E27FC236}">
                    <a16:creationId xmlns="" xmlns:a16="http://schemas.microsoft.com/office/drawing/2014/main" id="{D856A53F-7EAF-4FC3-9F54-4234D4C79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013" y="3265488"/>
                <a:ext cx="2251075" cy="1492250"/>
              </a:xfrm>
              <a:custGeom>
                <a:avLst/>
                <a:gdLst>
                  <a:gd name="T0" fmla="*/ 1934398 w 590"/>
                  <a:gd name="T1" fmla="*/ 0 h 391"/>
                  <a:gd name="T2" fmla="*/ 747815 w 590"/>
                  <a:gd name="T3" fmla="*/ 0 h 391"/>
                  <a:gd name="T4" fmla="*/ 728738 w 590"/>
                  <a:gd name="T5" fmla="*/ 7633 h 391"/>
                  <a:gd name="T6" fmla="*/ 7631 w 590"/>
                  <a:gd name="T7" fmla="*/ 725134 h 391"/>
                  <a:gd name="T8" fmla="*/ 7631 w 590"/>
                  <a:gd name="T9" fmla="*/ 763299 h 391"/>
                  <a:gd name="T10" fmla="*/ 728738 w 590"/>
                  <a:gd name="T11" fmla="*/ 1484617 h 391"/>
                  <a:gd name="T12" fmla="*/ 747815 w 590"/>
                  <a:gd name="T13" fmla="*/ 1492250 h 391"/>
                  <a:gd name="T14" fmla="*/ 1934398 w 590"/>
                  <a:gd name="T15" fmla="*/ 1492250 h 391"/>
                  <a:gd name="T16" fmla="*/ 2251075 w 590"/>
                  <a:gd name="T17" fmla="*/ 1171664 h 391"/>
                  <a:gd name="T18" fmla="*/ 2251075 w 590"/>
                  <a:gd name="T19" fmla="*/ 316769 h 391"/>
                  <a:gd name="T20" fmla="*/ 1934398 w 590"/>
                  <a:gd name="T21" fmla="*/ 0 h 3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0" h="391">
                    <a:moveTo>
                      <a:pt x="507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4" y="0"/>
                      <a:pt x="192" y="0"/>
                      <a:pt x="191" y="2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0" y="193"/>
                      <a:pt x="0" y="197"/>
                      <a:pt x="2" y="200"/>
                    </a:cubicBezTo>
                    <a:cubicBezTo>
                      <a:pt x="191" y="389"/>
                      <a:pt x="191" y="389"/>
                      <a:pt x="191" y="389"/>
                    </a:cubicBezTo>
                    <a:cubicBezTo>
                      <a:pt x="192" y="390"/>
                      <a:pt x="194" y="391"/>
                      <a:pt x="196" y="391"/>
                    </a:cubicBezTo>
                    <a:cubicBezTo>
                      <a:pt x="507" y="391"/>
                      <a:pt x="507" y="391"/>
                      <a:pt x="507" y="391"/>
                    </a:cubicBezTo>
                    <a:cubicBezTo>
                      <a:pt x="553" y="391"/>
                      <a:pt x="590" y="353"/>
                      <a:pt x="590" y="307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37"/>
                      <a:pt x="553" y="0"/>
                      <a:pt x="507" y="0"/>
                    </a:cubicBezTo>
                    <a:close/>
                  </a:path>
                </a:pathLst>
              </a:custGeom>
              <a:solidFill>
                <a:srgbClr val="BFC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="" xmlns:a16="http://schemas.microsoft.com/office/drawing/2014/main" id="{F8B8BFB2-A57E-4241-BCE8-24DCD4475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088" y="3265488"/>
                <a:ext cx="2254250" cy="1492250"/>
              </a:xfrm>
              <a:custGeom>
                <a:avLst/>
                <a:gdLst>
                  <a:gd name="T0" fmla="*/ 320401 w 591"/>
                  <a:gd name="T1" fmla="*/ 0 h 391"/>
                  <a:gd name="T2" fmla="*/ 0 w 591"/>
                  <a:gd name="T3" fmla="*/ 316769 h 391"/>
                  <a:gd name="T4" fmla="*/ 0 w 591"/>
                  <a:gd name="T5" fmla="*/ 1171664 h 391"/>
                  <a:gd name="T6" fmla="*/ 320401 w 591"/>
                  <a:gd name="T7" fmla="*/ 1492250 h 391"/>
                  <a:gd name="T8" fmla="*/ 1506648 w 591"/>
                  <a:gd name="T9" fmla="*/ 1492250 h 391"/>
                  <a:gd name="T10" fmla="*/ 1521905 w 591"/>
                  <a:gd name="T11" fmla="*/ 1484617 h 391"/>
                  <a:gd name="T12" fmla="*/ 2242807 w 591"/>
                  <a:gd name="T13" fmla="*/ 763299 h 391"/>
                  <a:gd name="T14" fmla="*/ 2242807 w 591"/>
                  <a:gd name="T15" fmla="*/ 725134 h 391"/>
                  <a:gd name="T16" fmla="*/ 1521905 w 591"/>
                  <a:gd name="T17" fmla="*/ 7633 h 391"/>
                  <a:gd name="T18" fmla="*/ 1506648 w 591"/>
                  <a:gd name="T19" fmla="*/ 0 h 391"/>
                  <a:gd name="T20" fmla="*/ 320401 w 591"/>
                  <a:gd name="T21" fmla="*/ 0 h 3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1" h="391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53"/>
                      <a:pt x="38" y="391"/>
                      <a:pt x="84" y="391"/>
                    </a:cubicBezTo>
                    <a:cubicBezTo>
                      <a:pt x="395" y="391"/>
                      <a:pt x="395" y="391"/>
                      <a:pt x="395" y="391"/>
                    </a:cubicBezTo>
                    <a:cubicBezTo>
                      <a:pt x="396" y="391"/>
                      <a:pt x="398" y="390"/>
                      <a:pt x="399" y="389"/>
                    </a:cubicBezTo>
                    <a:cubicBezTo>
                      <a:pt x="588" y="200"/>
                      <a:pt x="588" y="200"/>
                      <a:pt x="588" y="200"/>
                    </a:cubicBezTo>
                    <a:cubicBezTo>
                      <a:pt x="591" y="197"/>
                      <a:pt x="591" y="193"/>
                      <a:pt x="588" y="190"/>
                    </a:cubicBezTo>
                    <a:cubicBezTo>
                      <a:pt x="399" y="2"/>
                      <a:pt x="399" y="2"/>
                      <a:pt x="399" y="2"/>
                    </a:cubicBezTo>
                    <a:cubicBezTo>
                      <a:pt x="398" y="0"/>
                      <a:pt x="396" y="0"/>
                      <a:pt x="395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="" xmlns:a16="http://schemas.microsoft.com/office/drawing/2014/main" id="{51A6CAB5-132A-49B0-8E71-921135085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050" y="1658938"/>
                <a:ext cx="1492250" cy="2255837"/>
              </a:xfrm>
              <a:custGeom>
                <a:avLst/>
                <a:gdLst>
                  <a:gd name="T0" fmla="*/ 1171664 w 391"/>
                  <a:gd name="T1" fmla="*/ 0 h 591"/>
                  <a:gd name="T2" fmla="*/ 320586 w 391"/>
                  <a:gd name="T3" fmla="*/ 0 h 591"/>
                  <a:gd name="T4" fmla="*/ 0 w 391"/>
                  <a:gd name="T5" fmla="*/ 320627 h 591"/>
                  <a:gd name="T6" fmla="*/ 0 w 391"/>
                  <a:gd name="T7" fmla="*/ 1507708 h 591"/>
                  <a:gd name="T8" fmla="*/ 7633 w 391"/>
                  <a:gd name="T9" fmla="*/ 1522976 h 591"/>
                  <a:gd name="T10" fmla="*/ 728951 w 391"/>
                  <a:gd name="T11" fmla="*/ 2244386 h 591"/>
                  <a:gd name="T12" fmla="*/ 763299 w 391"/>
                  <a:gd name="T13" fmla="*/ 2244386 h 591"/>
                  <a:gd name="T14" fmla="*/ 1484617 w 391"/>
                  <a:gd name="T15" fmla="*/ 1522976 h 591"/>
                  <a:gd name="T16" fmla="*/ 1492250 w 391"/>
                  <a:gd name="T17" fmla="*/ 1507708 h 591"/>
                  <a:gd name="T18" fmla="*/ 1492250 w 391"/>
                  <a:gd name="T19" fmla="*/ 320627 h 591"/>
                  <a:gd name="T20" fmla="*/ 1171664 w 391"/>
                  <a:gd name="T21" fmla="*/ 0 h 5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1" h="591">
                    <a:moveTo>
                      <a:pt x="30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37" y="0"/>
                      <a:pt x="0" y="38"/>
                      <a:pt x="0" y="84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6"/>
                      <a:pt x="1" y="398"/>
                      <a:pt x="2" y="399"/>
                    </a:cubicBezTo>
                    <a:cubicBezTo>
                      <a:pt x="191" y="588"/>
                      <a:pt x="191" y="588"/>
                      <a:pt x="191" y="588"/>
                    </a:cubicBezTo>
                    <a:cubicBezTo>
                      <a:pt x="193" y="591"/>
                      <a:pt x="198" y="591"/>
                      <a:pt x="200" y="588"/>
                    </a:cubicBezTo>
                    <a:cubicBezTo>
                      <a:pt x="389" y="399"/>
                      <a:pt x="389" y="399"/>
                      <a:pt x="389" y="399"/>
                    </a:cubicBezTo>
                    <a:cubicBezTo>
                      <a:pt x="390" y="398"/>
                      <a:pt x="391" y="396"/>
                      <a:pt x="391" y="395"/>
                    </a:cubicBezTo>
                    <a:cubicBezTo>
                      <a:pt x="391" y="84"/>
                      <a:pt x="391" y="84"/>
                      <a:pt x="391" y="84"/>
                    </a:cubicBezTo>
                    <a:cubicBezTo>
                      <a:pt x="391" y="38"/>
                      <a:pt x="354" y="0"/>
                      <a:pt x="307" y="0"/>
                    </a:cubicBezTo>
                    <a:close/>
                  </a:path>
                </a:pathLst>
              </a:custGeom>
              <a:solidFill>
                <a:srgbClr val="35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="" xmlns:a16="http://schemas.microsoft.com/office/drawing/2014/main" id="{7418A76D-2523-4186-8A27-3362AB9C8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050" y="4105275"/>
                <a:ext cx="1492250" cy="2255838"/>
              </a:xfrm>
              <a:custGeom>
                <a:avLst/>
                <a:gdLst>
                  <a:gd name="T0" fmla="*/ 320586 w 391"/>
                  <a:gd name="T1" fmla="*/ 2255837 h 591"/>
                  <a:gd name="T2" fmla="*/ 1171664 w 391"/>
                  <a:gd name="T3" fmla="*/ 2255837 h 591"/>
                  <a:gd name="T4" fmla="*/ 1492250 w 391"/>
                  <a:gd name="T5" fmla="*/ 1935210 h 591"/>
                  <a:gd name="T6" fmla="*/ 1492250 w 391"/>
                  <a:gd name="T7" fmla="*/ 751946 h 591"/>
                  <a:gd name="T8" fmla="*/ 1484617 w 391"/>
                  <a:gd name="T9" fmla="*/ 732861 h 591"/>
                  <a:gd name="T10" fmla="*/ 763299 w 391"/>
                  <a:gd name="T11" fmla="*/ 11451 h 591"/>
                  <a:gd name="T12" fmla="*/ 728951 w 391"/>
                  <a:gd name="T13" fmla="*/ 11451 h 591"/>
                  <a:gd name="T14" fmla="*/ 7633 w 391"/>
                  <a:gd name="T15" fmla="*/ 732861 h 591"/>
                  <a:gd name="T16" fmla="*/ 0 w 391"/>
                  <a:gd name="T17" fmla="*/ 751946 h 591"/>
                  <a:gd name="T18" fmla="*/ 0 w 391"/>
                  <a:gd name="T19" fmla="*/ 1935210 h 591"/>
                  <a:gd name="T20" fmla="*/ 320586 w 391"/>
                  <a:gd name="T21" fmla="*/ 2255837 h 5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1" h="591">
                    <a:moveTo>
                      <a:pt x="84" y="591"/>
                    </a:moveTo>
                    <a:cubicBezTo>
                      <a:pt x="307" y="591"/>
                      <a:pt x="307" y="591"/>
                      <a:pt x="307" y="591"/>
                    </a:cubicBezTo>
                    <a:cubicBezTo>
                      <a:pt x="354" y="591"/>
                      <a:pt x="391" y="553"/>
                      <a:pt x="391" y="507"/>
                    </a:cubicBezTo>
                    <a:cubicBezTo>
                      <a:pt x="391" y="197"/>
                      <a:pt x="391" y="197"/>
                      <a:pt x="391" y="197"/>
                    </a:cubicBezTo>
                    <a:cubicBezTo>
                      <a:pt x="391" y="195"/>
                      <a:pt x="390" y="193"/>
                      <a:pt x="389" y="192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8" y="0"/>
                      <a:pt x="193" y="0"/>
                      <a:pt x="191" y="3"/>
                    </a:cubicBezTo>
                    <a:cubicBezTo>
                      <a:pt x="2" y="192"/>
                      <a:pt x="2" y="192"/>
                      <a:pt x="2" y="192"/>
                    </a:cubicBezTo>
                    <a:cubicBezTo>
                      <a:pt x="1" y="193"/>
                      <a:pt x="0" y="195"/>
                      <a:pt x="0" y="197"/>
                    </a:cubicBezTo>
                    <a:cubicBezTo>
                      <a:pt x="0" y="507"/>
                      <a:pt x="0" y="507"/>
                      <a:pt x="0" y="507"/>
                    </a:cubicBezTo>
                    <a:cubicBezTo>
                      <a:pt x="0" y="553"/>
                      <a:pt x="37" y="591"/>
                      <a:pt x="84" y="591"/>
                    </a:cubicBezTo>
                    <a:close/>
                  </a:path>
                </a:pathLst>
              </a:custGeom>
              <a:solidFill>
                <a:srgbClr val="F25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="" xmlns:a16="http://schemas.microsoft.com/office/drawing/2014/main" id="{76029C04-A3BE-47B5-82AB-BF3EE0DD0F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5350" y="3640138"/>
                <a:ext cx="720725" cy="717550"/>
              </a:xfrm>
              <a:custGeom>
                <a:avLst/>
                <a:gdLst>
                  <a:gd name="T0" fmla="*/ 358456 w 189"/>
                  <a:gd name="T1" fmla="*/ 0 h 188"/>
                  <a:gd name="T2" fmla="*/ 0 w 189"/>
                  <a:gd name="T3" fmla="*/ 358775 h 188"/>
                  <a:gd name="T4" fmla="*/ 358456 w 189"/>
                  <a:gd name="T5" fmla="*/ 717550 h 188"/>
                  <a:gd name="T6" fmla="*/ 720725 w 189"/>
                  <a:gd name="T7" fmla="*/ 358775 h 188"/>
                  <a:gd name="T8" fmla="*/ 358456 w 189"/>
                  <a:gd name="T9" fmla="*/ 0 h 188"/>
                  <a:gd name="T10" fmla="*/ 594884 w 189"/>
                  <a:gd name="T11" fmla="*/ 427477 h 188"/>
                  <a:gd name="T12" fmla="*/ 430910 w 189"/>
                  <a:gd name="T13" fmla="*/ 427477 h 188"/>
                  <a:gd name="T14" fmla="*/ 430910 w 189"/>
                  <a:gd name="T15" fmla="*/ 595414 h 188"/>
                  <a:gd name="T16" fmla="*/ 289815 w 189"/>
                  <a:gd name="T17" fmla="*/ 595414 h 188"/>
                  <a:gd name="T18" fmla="*/ 289815 w 189"/>
                  <a:gd name="T19" fmla="*/ 427477 h 188"/>
                  <a:gd name="T20" fmla="*/ 125841 w 189"/>
                  <a:gd name="T21" fmla="*/ 427477 h 188"/>
                  <a:gd name="T22" fmla="*/ 125841 w 189"/>
                  <a:gd name="T23" fmla="*/ 286257 h 188"/>
                  <a:gd name="T24" fmla="*/ 289815 w 189"/>
                  <a:gd name="T25" fmla="*/ 286257 h 188"/>
                  <a:gd name="T26" fmla="*/ 289815 w 189"/>
                  <a:gd name="T27" fmla="*/ 122136 h 188"/>
                  <a:gd name="T28" fmla="*/ 430910 w 189"/>
                  <a:gd name="T29" fmla="*/ 122136 h 188"/>
                  <a:gd name="T30" fmla="*/ 430910 w 189"/>
                  <a:gd name="T31" fmla="*/ 286257 h 188"/>
                  <a:gd name="T32" fmla="*/ 594884 w 189"/>
                  <a:gd name="T33" fmla="*/ 286257 h 188"/>
                  <a:gd name="T34" fmla="*/ 594884 w 189"/>
                  <a:gd name="T35" fmla="*/ 427477 h 1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9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9" y="146"/>
                      <a:pt x="189" y="94"/>
                    </a:cubicBezTo>
                    <a:cubicBezTo>
                      <a:pt x="189" y="42"/>
                      <a:pt x="146" y="0"/>
                      <a:pt x="94" y="0"/>
                    </a:cubicBezTo>
                    <a:close/>
                    <a:moveTo>
                      <a:pt x="156" y="112"/>
                    </a:move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13" y="156"/>
                      <a:pt x="113" y="156"/>
                      <a:pt x="113" y="156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56" y="75"/>
                      <a:pt x="156" y="75"/>
                      <a:pt x="156" y="75"/>
                    </a:cubicBezTo>
                    <a:lnTo>
                      <a:pt x="156" y="1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="" xmlns:a16="http://schemas.microsoft.com/office/drawing/2014/main" id="{4551B9F0-B56E-42DB-A261-4779A48BD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7350" y="3662363"/>
                <a:ext cx="855663" cy="690562"/>
              </a:xfrm>
              <a:custGeom>
                <a:avLst/>
                <a:gdLst>
                  <a:gd name="T0" fmla="*/ 714326 w 224"/>
                  <a:gd name="T1" fmla="*/ 34337 h 181"/>
                  <a:gd name="T2" fmla="*/ 454571 w 224"/>
                  <a:gd name="T3" fmla="*/ 76305 h 181"/>
                  <a:gd name="T4" fmla="*/ 408732 w 224"/>
                  <a:gd name="T5" fmla="*/ 76305 h 181"/>
                  <a:gd name="T6" fmla="*/ 236835 w 224"/>
                  <a:gd name="T7" fmla="*/ 19076 h 181"/>
                  <a:gd name="T8" fmla="*/ 19100 w 224"/>
                  <a:gd name="T9" fmla="*/ 255622 h 181"/>
                  <a:gd name="T10" fmla="*/ 84038 w 224"/>
                  <a:gd name="T11" fmla="*/ 431124 h 181"/>
                  <a:gd name="T12" fmla="*/ 408732 w 224"/>
                  <a:gd name="T13" fmla="*/ 682931 h 181"/>
                  <a:gd name="T14" fmla="*/ 466031 w 224"/>
                  <a:gd name="T15" fmla="*/ 679116 h 181"/>
                  <a:gd name="T16" fmla="*/ 695226 w 224"/>
                  <a:gd name="T17" fmla="*/ 530321 h 181"/>
                  <a:gd name="T18" fmla="*/ 844203 w 224"/>
                  <a:gd name="T19" fmla="*/ 251807 h 181"/>
                  <a:gd name="T20" fmla="*/ 714326 w 224"/>
                  <a:gd name="T21" fmla="*/ 34337 h 181"/>
                  <a:gd name="T22" fmla="*/ 760165 w 224"/>
                  <a:gd name="T23" fmla="*/ 396787 h 181"/>
                  <a:gd name="T24" fmla="*/ 702866 w 224"/>
                  <a:gd name="T25" fmla="*/ 396787 h 181"/>
                  <a:gd name="T26" fmla="*/ 687586 w 224"/>
                  <a:gd name="T27" fmla="*/ 385341 h 181"/>
                  <a:gd name="T28" fmla="*/ 645567 w 224"/>
                  <a:gd name="T29" fmla="*/ 297590 h 181"/>
                  <a:gd name="T30" fmla="*/ 450751 w 224"/>
                  <a:gd name="T31" fmla="*/ 598996 h 181"/>
                  <a:gd name="T32" fmla="*/ 435471 w 224"/>
                  <a:gd name="T33" fmla="*/ 606626 h 181"/>
                  <a:gd name="T34" fmla="*/ 435471 w 224"/>
                  <a:gd name="T35" fmla="*/ 606626 h 181"/>
                  <a:gd name="T36" fmla="*/ 420192 w 224"/>
                  <a:gd name="T37" fmla="*/ 591365 h 181"/>
                  <a:gd name="T38" fmla="*/ 332333 w 224"/>
                  <a:gd name="T39" fmla="*/ 179317 h 181"/>
                  <a:gd name="T40" fmla="*/ 248295 w 224"/>
                  <a:gd name="T41" fmla="*/ 427309 h 181"/>
                  <a:gd name="T42" fmla="*/ 233015 w 224"/>
                  <a:gd name="T43" fmla="*/ 442570 h 181"/>
                  <a:gd name="T44" fmla="*/ 137517 w 224"/>
                  <a:gd name="T45" fmla="*/ 442570 h 181"/>
                  <a:gd name="T46" fmla="*/ 122238 w 224"/>
                  <a:gd name="T47" fmla="*/ 423494 h 181"/>
                  <a:gd name="T48" fmla="*/ 137517 w 224"/>
                  <a:gd name="T49" fmla="*/ 408233 h 181"/>
                  <a:gd name="T50" fmla="*/ 221556 w 224"/>
                  <a:gd name="T51" fmla="*/ 408233 h 181"/>
                  <a:gd name="T52" fmla="*/ 320874 w 224"/>
                  <a:gd name="T53" fmla="*/ 110643 h 181"/>
                  <a:gd name="T54" fmla="*/ 336153 w 224"/>
                  <a:gd name="T55" fmla="*/ 99197 h 181"/>
                  <a:gd name="T56" fmla="*/ 355253 w 224"/>
                  <a:gd name="T57" fmla="*/ 110643 h 181"/>
                  <a:gd name="T58" fmla="*/ 446931 w 224"/>
                  <a:gd name="T59" fmla="*/ 545582 h 181"/>
                  <a:gd name="T60" fmla="*/ 634107 w 224"/>
                  <a:gd name="T61" fmla="*/ 255622 h 181"/>
                  <a:gd name="T62" fmla="*/ 649387 w 224"/>
                  <a:gd name="T63" fmla="*/ 247992 h 181"/>
                  <a:gd name="T64" fmla="*/ 664667 w 224"/>
                  <a:gd name="T65" fmla="*/ 255622 h 181"/>
                  <a:gd name="T66" fmla="*/ 714326 w 224"/>
                  <a:gd name="T67" fmla="*/ 362450 h 181"/>
                  <a:gd name="T68" fmla="*/ 760165 w 224"/>
                  <a:gd name="T69" fmla="*/ 362450 h 181"/>
                  <a:gd name="T70" fmla="*/ 779265 w 224"/>
                  <a:gd name="T71" fmla="*/ 377711 h 181"/>
                  <a:gd name="T72" fmla="*/ 760165 w 224"/>
                  <a:gd name="T73" fmla="*/ 396787 h 1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4" h="181">
                    <a:moveTo>
                      <a:pt x="187" y="9"/>
                    </a:moveTo>
                    <a:cubicBezTo>
                      <a:pt x="163" y="0"/>
                      <a:pt x="140" y="7"/>
                      <a:pt x="119" y="20"/>
                    </a:cubicBezTo>
                    <a:cubicBezTo>
                      <a:pt x="115" y="22"/>
                      <a:pt x="111" y="23"/>
                      <a:pt x="107" y="20"/>
                    </a:cubicBezTo>
                    <a:cubicBezTo>
                      <a:pt x="94" y="10"/>
                      <a:pt x="79" y="5"/>
                      <a:pt x="62" y="5"/>
                    </a:cubicBezTo>
                    <a:cubicBezTo>
                      <a:pt x="27" y="7"/>
                      <a:pt x="0" y="28"/>
                      <a:pt x="5" y="67"/>
                    </a:cubicBezTo>
                    <a:cubicBezTo>
                      <a:pt x="7" y="84"/>
                      <a:pt x="12" y="99"/>
                      <a:pt x="22" y="113"/>
                    </a:cubicBezTo>
                    <a:cubicBezTo>
                      <a:pt x="43" y="144"/>
                      <a:pt x="73" y="164"/>
                      <a:pt x="107" y="179"/>
                    </a:cubicBezTo>
                    <a:cubicBezTo>
                      <a:pt x="111" y="181"/>
                      <a:pt x="117" y="180"/>
                      <a:pt x="122" y="178"/>
                    </a:cubicBezTo>
                    <a:cubicBezTo>
                      <a:pt x="143" y="168"/>
                      <a:pt x="164" y="155"/>
                      <a:pt x="182" y="139"/>
                    </a:cubicBezTo>
                    <a:cubicBezTo>
                      <a:pt x="203" y="119"/>
                      <a:pt x="218" y="96"/>
                      <a:pt x="221" y="66"/>
                    </a:cubicBezTo>
                    <a:cubicBezTo>
                      <a:pt x="224" y="39"/>
                      <a:pt x="212" y="18"/>
                      <a:pt x="187" y="9"/>
                    </a:cubicBezTo>
                    <a:close/>
                    <a:moveTo>
                      <a:pt x="199" y="104"/>
                    </a:move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2" y="104"/>
                      <a:pt x="181" y="103"/>
                      <a:pt x="180" y="101"/>
                    </a:cubicBezTo>
                    <a:cubicBezTo>
                      <a:pt x="169" y="78"/>
                      <a:pt x="169" y="78"/>
                      <a:pt x="169" y="78"/>
                    </a:cubicBezTo>
                    <a:cubicBezTo>
                      <a:pt x="118" y="157"/>
                      <a:pt x="118" y="157"/>
                      <a:pt x="118" y="157"/>
                    </a:cubicBezTo>
                    <a:cubicBezTo>
                      <a:pt x="117" y="158"/>
                      <a:pt x="116" y="159"/>
                      <a:pt x="114" y="159"/>
                    </a:cubicBezTo>
                    <a:cubicBezTo>
                      <a:pt x="114" y="159"/>
                      <a:pt x="114" y="159"/>
                      <a:pt x="114" y="159"/>
                    </a:cubicBezTo>
                    <a:cubicBezTo>
                      <a:pt x="112" y="159"/>
                      <a:pt x="110" y="157"/>
                      <a:pt x="110" y="155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65" y="112"/>
                      <a:pt x="65" y="112"/>
                      <a:pt x="65" y="112"/>
                    </a:cubicBezTo>
                    <a:cubicBezTo>
                      <a:pt x="65" y="114"/>
                      <a:pt x="63" y="116"/>
                      <a:pt x="61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34" y="116"/>
                      <a:pt x="32" y="113"/>
                      <a:pt x="32" y="111"/>
                    </a:cubicBezTo>
                    <a:cubicBezTo>
                      <a:pt x="32" y="109"/>
                      <a:pt x="34" y="107"/>
                      <a:pt x="36" y="107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5" y="27"/>
                      <a:pt x="86" y="25"/>
                      <a:pt x="88" y="26"/>
                    </a:cubicBezTo>
                    <a:cubicBezTo>
                      <a:pt x="90" y="26"/>
                      <a:pt x="92" y="27"/>
                      <a:pt x="93" y="29"/>
                    </a:cubicBezTo>
                    <a:cubicBezTo>
                      <a:pt x="117" y="143"/>
                      <a:pt x="117" y="143"/>
                      <a:pt x="117" y="143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7" y="65"/>
                      <a:pt x="169" y="64"/>
                      <a:pt x="170" y="65"/>
                    </a:cubicBezTo>
                    <a:cubicBezTo>
                      <a:pt x="172" y="65"/>
                      <a:pt x="173" y="66"/>
                      <a:pt x="174" y="67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99" y="95"/>
                      <a:pt x="199" y="95"/>
                      <a:pt x="199" y="95"/>
                    </a:cubicBezTo>
                    <a:cubicBezTo>
                      <a:pt x="202" y="95"/>
                      <a:pt x="204" y="97"/>
                      <a:pt x="204" y="99"/>
                    </a:cubicBezTo>
                    <a:cubicBezTo>
                      <a:pt x="204" y="101"/>
                      <a:pt x="202" y="104"/>
                      <a:pt x="199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="" xmlns:a16="http://schemas.microsoft.com/office/drawing/2014/main" id="{5D61E50E-E6A3-463E-B578-69929CBE6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9313" y="5075238"/>
                <a:ext cx="347662" cy="877887"/>
              </a:xfrm>
              <a:custGeom>
                <a:avLst/>
                <a:gdLst>
                  <a:gd name="T0" fmla="*/ 213946 w 91"/>
                  <a:gd name="T1" fmla="*/ 0 h 230"/>
                  <a:gd name="T2" fmla="*/ 133717 w 91"/>
                  <a:gd name="T3" fmla="*/ 0 h 230"/>
                  <a:gd name="T4" fmla="*/ 0 w 91"/>
                  <a:gd name="T5" fmla="*/ 133592 h 230"/>
                  <a:gd name="T6" fmla="*/ 0 w 91"/>
                  <a:gd name="T7" fmla="*/ 744296 h 230"/>
                  <a:gd name="T8" fmla="*/ 133717 w 91"/>
                  <a:gd name="T9" fmla="*/ 877887 h 230"/>
                  <a:gd name="T10" fmla="*/ 213946 w 91"/>
                  <a:gd name="T11" fmla="*/ 877887 h 230"/>
                  <a:gd name="T12" fmla="*/ 347663 w 91"/>
                  <a:gd name="T13" fmla="*/ 744296 h 230"/>
                  <a:gd name="T14" fmla="*/ 347663 w 91"/>
                  <a:gd name="T15" fmla="*/ 133592 h 230"/>
                  <a:gd name="T16" fmla="*/ 213946 w 91"/>
                  <a:gd name="T17" fmla="*/ 0 h 230"/>
                  <a:gd name="T18" fmla="*/ 309458 w 91"/>
                  <a:gd name="T19" fmla="*/ 438944 h 230"/>
                  <a:gd name="T20" fmla="*/ 34384 w 91"/>
                  <a:gd name="T21" fmla="*/ 438944 h 230"/>
                  <a:gd name="T22" fmla="*/ 34384 w 91"/>
                  <a:gd name="T23" fmla="*/ 148859 h 230"/>
                  <a:gd name="T24" fmla="*/ 141357 w 91"/>
                  <a:gd name="T25" fmla="*/ 34352 h 230"/>
                  <a:gd name="T26" fmla="*/ 202485 w 91"/>
                  <a:gd name="T27" fmla="*/ 34352 h 230"/>
                  <a:gd name="T28" fmla="*/ 309458 w 91"/>
                  <a:gd name="T29" fmla="*/ 148859 h 230"/>
                  <a:gd name="T30" fmla="*/ 309458 w 91"/>
                  <a:gd name="T31" fmla="*/ 438944 h 2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" h="230">
                    <a:moveTo>
                      <a:pt x="56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14"/>
                      <a:pt x="16" y="230"/>
                      <a:pt x="35" y="230"/>
                    </a:cubicBezTo>
                    <a:cubicBezTo>
                      <a:pt x="56" y="230"/>
                      <a:pt x="56" y="230"/>
                      <a:pt x="56" y="230"/>
                    </a:cubicBezTo>
                    <a:cubicBezTo>
                      <a:pt x="75" y="230"/>
                      <a:pt x="91" y="214"/>
                      <a:pt x="91" y="19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1" y="16"/>
                      <a:pt x="75" y="0"/>
                      <a:pt x="56" y="0"/>
                    </a:cubicBezTo>
                    <a:close/>
                    <a:moveTo>
                      <a:pt x="81" y="115"/>
                    </a:moveTo>
                    <a:cubicBezTo>
                      <a:pt x="9" y="115"/>
                      <a:pt x="9" y="115"/>
                      <a:pt x="9" y="115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22"/>
                      <a:pt x="22" y="9"/>
                      <a:pt x="37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69" y="9"/>
                      <a:pt x="81" y="22"/>
                      <a:pt x="81" y="39"/>
                    </a:cubicBez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="" xmlns:a16="http://schemas.microsoft.com/office/drawing/2014/main" id="{76B81C1C-5512-4905-9252-01E667743B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6738" y="2185988"/>
                <a:ext cx="869950" cy="869950"/>
              </a:xfrm>
              <a:custGeom>
                <a:avLst/>
                <a:gdLst>
                  <a:gd name="T0" fmla="*/ 728774 w 228"/>
                  <a:gd name="T1" fmla="*/ 305246 h 228"/>
                  <a:gd name="T2" fmla="*/ 858503 w 228"/>
                  <a:gd name="T3" fmla="*/ 61049 h 228"/>
                  <a:gd name="T4" fmla="*/ 805085 w 228"/>
                  <a:gd name="T5" fmla="*/ 7631 h 228"/>
                  <a:gd name="T6" fmla="*/ 560889 w 228"/>
                  <a:gd name="T7" fmla="*/ 141176 h 228"/>
                  <a:gd name="T8" fmla="*/ 45787 w 228"/>
                  <a:gd name="T9" fmla="*/ 824163 h 228"/>
                  <a:gd name="T10" fmla="*/ 99205 w 228"/>
                  <a:gd name="T11" fmla="*/ 747852 h 228"/>
                  <a:gd name="T12" fmla="*/ 68680 w 228"/>
                  <a:gd name="T13" fmla="*/ 705880 h 228"/>
                  <a:gd name="T14" fmla="*/ 83943 w 228"/>
                  <a:gd name="T15" fmla="*/ 690618 h 228"/>
                  <a:gd name="T16" fmla="*/ 171701 w 228"/>
                  <a:gd name="T17" fmla="*/ 671540 h 228"/>
                  <a:gd name="T18" fmla="*/ 137361 w 228"/>
                  <a:gd name="T19" fmla="*/ 621938 h 228"/>
                  <a:gd name="T20" fmla="*/ 186963 w 228"/>
                  <a:gd name="T21" fmla="*/ 656278 h 228"/>
                  <a:gd name="T22" fmla="*/ 206041 w 228"/>
                  <a:gd name="T23" fmla="*/ 568520 h 228"/>
                  <a:gd name="T24" fmla="*/ 221303 w 228"/>
                  <a:gd name="T25" fmla="*/ 553258 h 228"/>
                  <a:gd name="T26" fmla="*/ 309061 w 228"/>
                  <a:gd name="T27" fmla="*/ 534180 h 228"/>
                  <a:gd name="T28" fmla="*/ 274721 w 228"/>
                  <a:gd name="T29" fmla="*/ 484577 h 228"/>
                  <a:gd name="T30" fmla="*/ 324323 w 228"/>
                  <a:gd name="T31" fmla="*/ 518918 h 228"/>
                  <a:gd name="T32" fmla="*/ 343401 w 228"/>
                  <a:gd name="T33" fmla="*/ 431159 h 228"/>
                  <a:gd name="T34" fmla="*/ 358664 w 228"/>
                  <a:gd name="T35" fmla="*/ 415897 h 228"/>
                  <a:gd name="T36" fmla="*/ 446422 w 228"/>
                  <a:gd name="T37" fmla="*/ 396819 h 228"/>
                  <a:gd name="T38" fmla="*/ 412082 w 228"/>
                  <a:gd name="T39" fmla="*/ 347217 h 228"/>
                  <a:gd name="T40" fmla="*/ 461684 w 228"/>
                  <a:gd name="T41" fmla="*/ 381557 h 228"/>
                  <a:gd name="T42" fmla="*/ 480762 w 228"/>
                  <a:gd name="T43" fmla="*/ 293799 h 228"/>
                  <a:gd name="T44" fmla="*/ 496024 w 228"/>
                  <a:gd name="T45" fmla="*/ 278537 h 228"/>
                  <a:gd name="T46" fmla="*/ 583782 w 228"/>
                  <a:gd name="T47" fmla="*/ 259459 h 228"/>
                  <a:gd name="T48" fmla="*/ 549442 w 228"/>
                  <a:gd name="T49" fmla="*/ 209856 h 228"/>
                  <a:gd name="T50" fmla="*/ 599045 w 228"/>
                  <a:gd name="T51" fmla="*/ 244196 h 228"/>
                  <a:gd name="T52" fmla="*/ 644831 w 228"/>
                  <a:gd name="T53" fmla="*/ 225119 h 228"/>
                  <a:gd name="T54" fmla="*/ 621938 w 228"/>
                  <a:gd name="T55" fmla="*/ 267090 h 228"/>
                  <a:gd name="T56" fmla="*/ 660094 w 228"/>
                  <a:gd name="T57" fmla="*/ 320508 h 228"/>
                  <a:gd name="T58" fmla="*/ 606676 w 228"/>
                  <a:gd name="T59" fmla="*/ 282352 h 228"/>
                  <a:gd name="T60" fmla="*/ 591413 w 228"/>
                  <a:gd name="T61" fmla="*/ 373926 h 228"/>
                  <a:gd name="T62" fmla="*/ 576151 w 228"/>
                  <a:gd name="T63" fmla="*/ 389188 h 228"/>
                  <a:gd name="T64" fmla="*/ 484577 w 228"/>
                  <a:gd name="T65" fmla="*/ 404450 h 228"/>
                  <a:gd name="T66" fmla="*/ 522733 w 228"/>
                  <a:gd name="T67" fmla="*/ 457868 h 228"/>
                  <a:gd name="T68" fmla="*/ 469315 w 228"/>
                  <a:gd name="T69" fmla="*/ 419713 h 228"/>
                  <a:gd name="T70" fmla="*/ 454053 w 228"/>
                  <a:gd name="T71" fmla="*/ 511286 h 228"/>
                  <a:gd name="T72" fmla="*/ 438791 w 228"/>
                  <a:gd name="T73" fmla="*/ 526549 h 228"/>
                  <a:gd name="T74" fmla="*/ 347217 w 228"/>
                  <a:gd name="T75" fmla="*/ 541811 h 228"/>
                  <a:gd name="T76" fmla="*/ 385373 w 228"/>
                  <a:gd name="T77" fmla="*/ 595229 h 228"/>
                  <a:gd name="T78" fmla="*/ 331955 w 228"/>
                  <a:gd name="T79" fmla="*/ 557073 h 228"/>
                  <a:gd name="T80" fmla="*/ 316692 w 228"/>
                  <a:gd name="T81" fmla="*/ 648647 h 228"/>
                  <a:gd name="T82" fmla="*/ 301430 w 228"/>
                  <a:gd name="T83" fmla="*/ 663909 h 228"/>
                  <a:gd name="T84" fmla="*/ 209856 w 228"/>
                  <a:gd name="T85" fmla="*/ 679171 h 228"/>
                  <a:gd name="T86" fmla="*/ 248012 w 228"/>
                  <a:gd name="T87" fmla="*/ 732589 h 228"/>
                  <a:gd name="T88" fmla="*/ 194594 w 228"/>
                  <a:gd name="T89" fmla="*/ 694434 h 228"/>
                  <a:gd name="T90" fmla="*/ 179332 w 228"/>
                  <a:gd name="T91" fmla="*/ 786007 h 228"/>
                  <a:gd name="T92" fmla="*/ 164070 w 228"/>
                  <a:gd name="T93" fmla="*/ 801270 h 228"/>
                  <a:gd name="T94" fmla="*/ 122098 w 228"/>
                  <a:gd name="T95" fmla="*/ 770745 h 228"/>
                  <a:gd name="T96" fmla="*/ 99205 w 228"/>
                  <a:gd name="T97" fmla="*/ 747852 h 22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28" h="228">
                    <a:moveTo>
                      <a:pt x="55" y="216"/>
                    </a:moveTo>
                    <a:cubicBezTo>
                      <a:pt x="191" y="80"/>
                      <a:pt x="191" y="80"/>
                      <a:pt x="191" y="80"/>
                    </a:cubicBezTo>
                    <a:cubicBezTo>
                      <a:pt x="200" y="71"/>
                      <a:pt x="202" y="56"/>
                      <a:pt x="196" y="45"/>
                    </a:cubicBezTo>
                    <a:cubicBezTo>
                      <a:pt x="225" y="16"/>
                      <a:pt x="225" y="16"/>
                      <a:pt x="225" y="16"/>
                    </a:cubicBezTo>
                    <a:cubicBezTo>
                      <a:pt x="228" y="13"/>
                      <a:pt x="227" y="8"/>
                      <a:pt x="224" y="4"/>
                    </a:cubicBezTo>
                    <a:cubicBezTo>
                      <a:pt x="220" y="0"/>
                      <a:pt x="214" y="0"/>
                      <a:pt x="211" y="2"/>
                    </a:cubicBezTo>
                    <a:cubicBezTo>
                      <a:pt x="183" y="31"/>
                      <a:pt x="183" y="31"/>
                      <a:pt x="183" y="31"/>
                    </a:cubicBezTo>
                    <a:cubicBezTo>
                      <a:pt x="171" y="26"/>
                      <a:pt x="157" y="27"/>
                      <a:pt x="147" y="37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0" y="185"/>
                      <a:pt x="0" y="204"/>
                      <a:pt x="12" y="216"/>
                    </a:cubicBezTo>
                    <a:cubicBezTo>
                      <a:pt x="24" y="228"/>
                      <a:pt x="43" y="228"/>
                      <a:pt x="55" y="216"/>
                    </a:cubicBezTo>
                    <a:close/>
                    <a:moveTo>
                      <a:pt x="26" y="196"/>
                    </a:moveTo>
                    <a:cubicBezTo>
                      <a:pt x="27" y="194"/>
                      <a:pt x="27" y="194"/>
                      <a:pt x="27" y="194"/>
                    </a:cubicBezTo>
                    <a:cubicBezTo>
                      <a:pt x="18" y="185"/>
                      <a:pt x="18" y="185"/>
                      <a:pt x="18" y="185"/>
                    </a:cubicBezTo>
                    <a:cubicBezTo>
                      <a:pt x="17" y="184"/>
                      <a:pt x="17" y="182"/>
                      <a:pt x="18" y="181"/>
                    </a:cubicBezTo>
                    <a:cubicBezTo>
                      <a:pt x="19" y="180"/>
                      <a:pt x="21" y="180"/>
                      <a:pt x="22" y="181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5" y="166"/>
                      <a:pt x="35" y="164"/>
                      <a:pt x="36" y="163"/>
                    </a:cubicBezTo>
                    <a:cubicBezTo>
                      <a:pt x="37" y="162"/>
                      <a:pt x="39" y="162"/>
                      <a:pt x="40" y="163"/>
                    </a:cubicBezTo>
                    <a:cubicBezTo>
                      <a:pt x="49" y="172"/>
                      <a:pt x="49" y="172"/>
                      <a:pt x="49" y="172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54" y="149"/>
                      <a:pt x="54" y="149"/>
                      <a:pt x="54" y="149"/>
                    </a:cubicBezTo>
                    <a:cubicBezTo>
                      <a:pt x="53" y="148"/>
                      <a:pt x="53" y="146"/>
                      <a:pt x="54" y="145"/>
                    </a:cubicBezTo>
                    <a:cubicBezTo>
                      <a:pt x="55" y="144"/>
                      <a:pt x="57" y="144"/>
                      <a:pt x="58" y="145"/>
                    </a:cubicBezTo>
                    <a:cubicBezTo>
                      <a:pt x="67" y="154"/>
                      <a:pt x="67" y="154"/>
                      <a:pt x="67" y="154"/>
                    </a:cubicBezTo>
                    <a:cubicBezTo>
                      <a:pt x="81" y="140"/>
                      <a:pt x="81" y="140"/>
                      <a:pt x="81" y="140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1" y="130"/>
                      <a:pt x="71" y="128"/>
                      <a:pt x="72" y="127"/>
                    </a:cubicBezTo>
                    <a:cubicBezTo>
                      <a:pt x="73" y="126"/>
                      <a:pt x="75" y="126"/>
                      <a:pt x="76" y="127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0" y="113"/>
                      <a:pt x="90" y="113"/>
                      <a:pt x="90" y="113"/>
                    </a:cubicBezTo>
                    <a:cubicBezTo>
                      <a:pt x="89" y="112"/>
                      <a:pt x="89" y="110"/>
                      <a:pt x="90" y="109"/>
                    </a:cubicBezTo>
                    <a:cubicBezTo>
                      <a:pt x="91" y="108"/>
                      <a:pt x="93" y="108"/>
                      <a:pt x="94" y="109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07" y="94"/>
                      <a:pt x="107" y="92"/>
                      <a:pt x="108" y="91"/>
                    </a:cubicBezTo>
                    <a:cubicBezTo>
                      <a:pt x="109" y="90"/>
                      <a:pt x="111" y="90"/>
                      <a:pt x="112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26" y="77"/>
                      <a:pt x="126" y="77"/>
                      <a:pt x="126" y="77"/>
                    </a:cubicBezTo>
                    <a:cubicBezTo>
                      <a:pt x="125" y="76"/>
                      <a:pt x="125" y="74"/>
                      <a:pt x="126" y="73"/>
                    </a:cubicBezTo>
                    <a:cubicBezTo>
                      <a:pt x="127" y="72"/>
                      <a:pt x="129" y="72"/>
                      <a:pt x="130" y="73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44" y="59"/>
                      <a:pt x="144" y="59"/>
                      <a:pt x="144" y="59"/>
                    </a:cubicBezTo>
                    <a:cubicBezTo>
                      <a:pt x="143" y="58"/>
                      <a:pt x="143" y="56"/>
                      <a:pt x="144" y="55"/>
                    </a:cubicBezTo>
                    <a:cubicBezTo>
                      <a:pt x="145" y="54"/>
                      <a:pt x="147" y="54"/>
                      <a:pt x="148" y="55"/>
                    </a:cubicBezTo>
                    <a:cubicBezTo>
                      <a:pt x="157" y="64"/>
                      <a:pt x="157" y="64"/>
                      <a:pt x="157" y="64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4" y="57"/>
                      <a:pt x="167" y="57"/>
                      <a:pt x="169" y="59"/>
                    </a:cubicBezTo>
                    <a:cubicBezTo>
                      <a:pt x="170" y="61"/>
                      <a:pt x="170" y="63"/>
                      <a:pt x="169" y="65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73" y="80"/>
                      <a:pt x="173" y="80"/>
                      <a:pt x="173" y="80"/>
                    </a:cubicBezTo>
                    <a:cubicBezTo>
                      <a:pt x="174" y="81"/>
                      <a:pt x="174" y="83"/>
                      <a:pt x="173" y="84"/>
                    </a:cubicBezTo>
                    <a:cubicBezTo>
                      <a:pt x="172" y="85"/>
                      <a:pt x="170" y="85"/>
                      <a:pt x="169" y="84"/>
                    </a:cubicBezTo>
                    <a:cubicBezTo>
                      <a:pt x="159" y="74"/>
                      <a:pt x="159" y="74"/>
                      <a:pt x="159" y="74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156" y="99"/>
                      <a:pt x="156" y="101"/>
                      <a:pt x="155" y="102"/>
                    </a:cubicBezTo>
                    <a:cubicBezTo>
                      <a:pt x="154" y="103"/>
                      <a:pt x="152" y="103"/>
                      <a:pt x="151" y="102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8" y="117"/>
                      <a:pt x="138" y="119"/>
                      <a:pt x="137" y="120"/>
                    </a:cubicBezTo>
                    <a:cubicBezTo>
                      <a:pt x="136" y="121"/>
                      <a:pt x="134" y="121"/>
                      <a:pt x="133" y="120"/>
                    </a:cubicBezTo>
                    <a:cubicBezTo>
                      <a:pt x="123" y="110"/>
                      <a:pt x="123" y="110"/>
                      <a:pt x="123" y="110"/>
                    </a:cubicBezTo>
                    <a:cubicBezTo>
                      <a:pt x="109" y="124"/>
                      <a:pt x="109" y="124"/>
                      <a:pt x="109" y="124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20" y="135"/>
                      <a:pt x="120" y="137"/>
                      <a:pt x="119" y="138"/>
                    </a:cubicBezTo>
                    <a:cubicBezTo>
                      <a:pt x="118" y="139"/>
                      <a:pt x="116" y="139"/>
                      <a:pt x="115" y="138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91" y="142"/>
                      <a:pt x="91" y="142"/>
                      <a:pt x="91" y="142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102" y="153"/>
                      <a:pt x="102" y="155"/>
                      <a:pt x="101" y="156"/>
                    </a:cubicBezTo>
                    <a:cubicBezTo>
                      <a:pt x="100" y="157"/>
                      <a:pt x="98" y="157"/>
                      <a:pt x="97" y="156"/>
                    </a:cubicBezTo>
                    <a:cubicBezTo>
                      <a:pt x="87" y="146"/>
                      <a:pt x="87" y="146"/>
                      <a:pt x="87" y="146"/>
                    </a:cubicBezTo>
                    <a:cubicBezTo>
                      <a:pt x="73" y="160"/>
                      <a:pt x="73" y="160"/>
                      <a:pt x="73" y="160"/>
                    </a:cubicBezTo>
                    <a:cubicBezTo>
                      <a:pt x="83" y="170"/>
                      <a:pt x="83" y="170"/>
                      <a:pt x="83" y="170"/>
                    </a:cubicBezTo>
                    <a:cubicBezTo>
                      <a:pt x="84" y="171"/>
                      <a:pt x="84" y="173"/>
                      <a:pt x="83" y="174"/>
                    </a:cubicBezTo>
                    <a:cubicBezTo>
                      <a:pt x="82" y="175"/>
                      <a:pt x="80" y="175"/>
                      <a:pt x="79" y="174"/>
                    </a:cubicBezTo>
                    <a:cubicBezTo>
                      <a:pt x="69" y="164"/>
                      <a:pt x="69" y="164"/>
                      <a:pt x="69" y="164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65" y="188"/>
                      <a:pt x="65" y="188"/>
                      <a:pt x="65" y="188"/>
                    </a:cubicBezTo>
                    <a:cubicBezTo>
                      <a:pt x="66" y="189"/>
                      <a:pt x="66" y="191"/>
                      <a:pt x="65" y="192"/>
                    </a:cubicBezTo>
                    <a:cubicBezTo>
                      <a:pt x="64" y="193"/>
                      <a:pt x="62" y="193"/>
                      <a:pt x="61" y="192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47" y="206"/>
                      <a:pt x="47" y="206"/>
                      <a:pt x="47" y="206"/>
                    </a:cubicBezTo>
                    <a:cubicBezTo>
                      <a:pt x="48" y="207"/>
                      <a:pt x="48" y="209"/>
                      <a:pt x="47" y="210"/>
                    </a:cubicBezTo>
                    <a:cubicBezTo>
                      <a:pt x="46" y="211"/>
                      <a:pt x="44" y="211"/>
                      <a:pt x="43" y="210"/>
                    </a:cubicBezTo>
                    <a:cubicBezTo>
                      <a:pt x="33" y="200"/>
                      <a:pt x="33" y="200"/>
                      <a:pt x="33" y="200"/>
                    </a:cubicBezTo>
                    <a:cubicBezTo>
                      <a:pt x="32" y="202"/>
                      <a:pt x="32" y="202"/>
                      <a:pt x="32" y="202"/>
                    </a:cubicBezTo>
                    <a:cubicBezTo>
                      <a:pt x="30" y="204"/>
                      <a:pt x="27" y="204"/>
                      <a:pt x="26" y="202"/>
                    </a:cubicBezTo>
                    <a:cubicBezTo>
                      <a:pt x="24" y="200"/>
                      <a:pt x="24" y="198"/>
                      <a:pt x="26" y="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FD955CB-FE49-4282-9103-9016AB2A2969}"/>
                </a:ext>
              </a:extLst>
            </p:cNvPr>
            <p:cNvSpPr txBox="1"/>
            <p:nvPr/>
          </p:nvSpPr>
          <p:spPr>
            <a:xfrm>
              <a:off x="1515469" y="255989"/>
              <a:ext cx="18657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สาขา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RDU</a:t>
              </a:r>
              <a:endPara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8" name="TextBox 12"/>
          <p:cNvSpPr txBox="1"/>
          <p:nvPr/>
        </p:nvSpPr>
        <p:spPr>
          <a:xfrm>
            <a:off x="2" y="5072462"/>
            <a:ext cx="1219199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RDU </a:t>
            </a:r>
            <a:r>
              <a:rPr lang="th-TH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ขั้นที่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th-TH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ทุกแห่ง ร้อยละ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endParaRPr lang="th-TH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b="1" dirty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 </a:t>
            </a:r>
            <a:r>
              <a:rPr lang="en-US" sz="1600" b="1" dirty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RDU </a:t>
            </a:r>
            <a:r>
              <a:rPr lang="th-TH" sz="1600" b="1" dirty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ขั้นที่ </a:t>
            </a:r>
            <a:r>
              <a:rPr lang="en-US" sz="1600" b="1" dirty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600" b="1" dirty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 </a:t>
            </a:r>
            <a:r>
              <a:rPr lang="en-US" sz="1600" b="1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</a:t>
            </a:r>
            <a:r>
              <a:rPr lang="th-TH" sz="1600" b="1" dirty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b="1" dirty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th-TH" sz="1600" b="1" dirty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แห่ง) ได้แก่</a:t>
            </a:r>
            <a:r>
              <a:rPr lang="en-US" sz="1600" b="1" dirty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</a:t>
            </a:r>
            <a:r>
              <a:rPr lang="th-TH" sz="1600" b="1" dirty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อุทัยธานี บ้านไร่ ทัพทัน ลานสัก สว่างอารมณ์ หนองขา</a:t>
            </a:r>
            <a:r>
              <a:rPr lang="th-TH" sz="1600" b="1" dirty="0" err="1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หย่าง</a:t>
            </a:r>
            <a:r>
              <a:rPr lang="th-TH" sz="1600" b="1" dirty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600" b="1" dirty="0" smtClean="0">
              <a:solidFill>
                <a:srgbClr val="33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</a:t>
            </a:r>
            <a:r>
              <a:rPr lang="en-US" sz="1600" b="1" dirty="0" smtClean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RDU </a:t>
            </a:r>
            <a:r>
              <a:rPr lang="th-TH" sz="1600" b="1" dirty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 </a:t>
            </a:r>
            <a:r>
              <a:rPr lang="en-US" sz="1600" b="1" dirty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600" b="1" dirty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en-US" sz="1600" b="1" dirty="0" smtClean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62.50 </a:t>
            </a:r>
            <a:r>
              <a:rPr lang="th-TH" sz="1600" b="1" dirty="0" smtClean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b="1" dirty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600" b="1" dirty="0" smtClean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แห่ง) ได้แก่ รพ. บ้านไร่ ทัพทัน ลานสัก สว่างอารมณ์ หนองขา</a:t>
            </a:r>
            <a:r>
              <a:rPr lang="th-TH" sz="1600" b="1" dirty="0" err="1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หย่าง</a:t>
            </a:r>
            <a:endParaRPr lang="th-TH" sz="1600" b="1" dirty="0">
              <a:solidFill>
                <a:srgbClr val="0290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โอกาส</a:t>
            </a:r>
            <a:r>
              <a:rPr lang="th-TH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 </a:t>
            </a:r>
            <a:r>
              <a:rPr lang="en-US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รพ. </a:t>
            </a: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หนองฉาง </a:t>
            </a:r>
            <a:r>
              <a:rPr lang="th-TH" sz="1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ห้วยคต</a:t>
            </a:r>
            <a:endParaRPr lang="th-TH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xmlns="" id="{1F297379-BD55-4179-9077-ED6C21DC701B}"/>
              </a:ext>
            </a:extLst>
          </p:cNvPr>
          <p:cNvSpPr txBox="1"/>
          <p:nvPr/>
        </p:nvSpPr>
        <p:spPr>
          <a:xfrm>
            <a:off x="161416" y="4645342"/>
            <a:ext cx="5814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ข้อมูลภาพรวมประเทศ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นิเทศงาน รอบที่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ณ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มีนาคม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xmlns="" id="{3D6ABDF6-77D1-46F3-A7F7-8E2240E5B23F}"/>
              </a:ext>
            </a:extLst>
          </p:cNvPr>
          <p:cNvSpPr txBox="1"/>
          <p:nvPr/>
        </p:nvSpPr>
        <p:spPr>
          <a:xfrm>
            <a:off x="7189993" y="4632836"/>
            <a:ext cx="3946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 ณ ไตรมาส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(30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มิถุนายน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2562)</a:t>
            </a:r>
          </a:p>
        </p:txBody>
      </p:sp>
      <p:sp>
        <p:nvSpPr>
          <p:cNvPr id="80" name="TextBox 9"/>
          <p:cNvSpPr txBox="1"/>
          <p:nvPr/>
        </p:nvSpPr>
        <p:spPr>
          <a:xfrm>
            <a:off x="1810229" y="1060495"/>
            <a:ext cx="225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ผลการดำเนินงาน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TextBox 38">
            <a:extLst>
              <a:ext uri="{FF2B5EF4-FFF2-40B4-BE49-F238E27FC236}">
                <a16:creationId xmlns:a16="http://schemas.microsoft.com/office/drawing/2014/main" xmlns="" id="{78EF4A87-D0B6-4494-B3FD-8569FE4E2506}"/>
              </a:ext>
            </a:extLst>
          </p:cNvPr>
          <p:cNvSpPr txBox="1"/>
          <p:nvPr/>
        </p:nvSpPr>
        <p:spPr>
          <a:xfrm>
            <a:off x="6101795" y="950381"/>
            <a:ext cx="526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จังหวัดอุทัยธานี </a:t>
            </a:r>
            <a:r>
              <a:rPr lang="th-TH" sz="1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มีจำนวนโรงพยาบาลทั้งสิ้น </a:t>
            </a:r>
            <a:r>
              <a:rPr lang="en-US" sz="1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sz="1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  <a:endParaRPr lang="en-US" sz="1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21">
            <a:extLst>
              <a:ext uri="{FF2B5EF4-FFF2-40B4-BE49-F238E27FC236}">
                <a16:creationId xmlns:a16="http://schemas.microsoft.com/office/drawing/2014/main" xmlns="" id="{B5F48ED0-8F1F-4607-9328-00DCC540389C}"/>
              </a:ext>
            </a:extLst>
          </p:cNvPr>
          <p:cNvGrpSpPr/>
          <p:nvPr/>
        </p:nvGrpSpPr>
        <p:grpSpPr>
          <a:xfrm>
            <a:off x="26483" y="1576972"/>
            <a:ext cx="5698991" cy="3145499"/>
            <a:chOff x="26483" y="1493044"/>
            <a:chExt cx="6077708" cy="3482827"/>
          </a:xfrm>
        </p:grpSpPr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xmlns="" id="{83A34B09-C5DA-47D3-B8DC-2F270B8AD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1" t="1325" r="616" b="4645"/>
            <a:stretch/>
          </p:blipFill>
          <p:spPr>
            <a:xfrm>
              <a:off x="26483" y="1493044"/>
              <a:ext cx="6077708" cy="3482827"/>
            </a:xfrm>
            <a:prstGeom prst="rect">
              <a:avLst/>
            </a:prstGeom>
          </p:spPr>
        </p:pic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xmlns="" id="{AC46F589-9040-4885-A303-5AB58BA0B7A1}"/>
                </a:ext>
              </a:extLst>
            </p:cNvPr>
            <p:cNvSpPr/>
            <p:nvPr/>
          </p:nvSpPr>
          <p:spPr>
            <a:xfrm>
              <a:off x="1180238" y="3848373"/>
              <a:ext cx="381275" cy="42820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47">
            <a:extLst>
              <a:ext uri="{FF2B5EF4-FFF2-40B4-BE49-F238E27FC236}">
                <a16:creationId xmlns:a16="http://schemas.microsoft.com/office/drawing/2014/main" xmlns="" id="{79817E97-0424-441F-B979-587025317C45}"/>
              </a:ext>
            </a:extLst>
          </p:cNvPr>
          <p:cNvSpPr/>
          <p:nvPr/>
        </p:nvSpPr>
        <p:spPr>
          <a:xfrm>
            <a:off x="1120883" y="1525322"/>
            <a:ext cx="381275" cy="18623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xmlns="" id="{AE4FF8D2-0928-47B5-AA04-9A3B7F5D0632}"/>
              </a:ext>
            </a:extLst>
          </p:cNvPr>
          <p:cNvSpPr/>
          <p:nvPr/>
        </p:nvSpPr>
        <p:spPr>
          <a:xfrm>
            <a:off x="1317155" y="2172472"/>
            <a:ext cx="232638" cy="2028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xmlns="" id="{E511048E-3DBD-421D-A829-42BC4B7344D1}"/>
              </a:ext>
            </a:extLst>
          </p:cNvPr>
          <p:cNvSpPr/>
          <p:nvPr/>
        </p:nvSpPr>
        <p:spPr>
          <a:xfrm>
            <a:off x="1359156" y="2992654"/>
            <a:ext cx="381275" cy="20284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45">
            <a:extLst>
              <a:ext uri="{FF2B5EF4-FFF2-40B4-BE49-F238E27FC236}">
                <a16:creationId xmlns:a16="http://schemas.microsoft.com/office/drawing/2014/main" xmlns="" id="{DFF28428-8CBC-4F67-9E5F-8D23FB2AB1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73" y="4179111"/>
            <a:ext cx="476546" cy="476545"/>
          </a:xfrm>
          <a:prstGeom prst="rect">
            <a:avLst/>
          </a:prstGeom>
        </p:spPr>
      </p:pic>
      <p:grpSp>
        <p:nvGrpSpPr>
          <p:cNvPr id="55" name="Group 4">
            <a:extLst>
              <a:ext uri="{FF2B5EF4-FFF2-40B4-BE49-F238E27FC236}">
                <a16:creationId xmlns:a16="http://schemas.microsoft.com/office/drawing/2014/main" xmlns="" id="{13142570-9A3C-4B9C-9509-EAF5A9625656}"/>
              </a:ext>
            </a:extLst>
          </p:cNvPr>
          <p:cNvGrpSpPr/>
          <p:nvPr/>
        </p:nvGrpSpPr>
        <p:grpSpPr>
          <a:xfrm>
            <a:off x="6117910" y="1350552"/>
            <a:ext cx="5583760" cy="3256426"/>
            <a:chOff x="114668" y="1490521"/>
            <a:chExt cx="5230309" cy="3193842"/>
          </a:xfrm>
        </p:grpSpPr>
        <p:pic>
          <p:nvPicPr>
            <p:cNvPr id="56" name="Picture 3">
              <a:extLst>
                <a:ext uri="{FF2B5EF4-FFF2-40B4-BE49-F238E27FC236}">
                  <a16:creationId xmlns:a16="http://schemas.microsoft.com/office/drawing/2014/main" xmlns="" id="{E4406D9F-036F-41D0-9835-C3E7C9AB1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8" t="7520" r="2273" b="2866"/>
            <a:stretch/>
          </p:blipFill>
          <p:spPr>
            <a:xfrm>
              <a:off x="114668" y="1717885"/>
              <a:ext cx="5230309" cy="2966478"/>
            </a:xfrm>
            <a:prstGeom prst="rect">
              <a:avLst/>
            </a:prstGeom>
          </p:spPr>
        </p:pic>
        <p:sp>
          <p:nvSpPr>
            <p:cNvPr id="58" name="Rectangle 47">
              <a:extLst>
                <a:ext uri="{FF2B5EF4-FFF2-40B4-BE49-F238E27FC236}">
                  <a16:creationId xmlns:a16="http://schemas.microsoft.com/office/drawing/2014/main" xmlns="" id="{31DB666A-62FF-422D-A355-1D5FF137023B}"/>
                </a:ext>
              </a:extLst>
            </p:cNvPr>
            <p:cNvSpPr/>
            <p:nvPr/>
          </p:nvSpPr>
          <p:spPr>
            <a:xfrm>
              <a:off x="2098562" y="1490521"/>
              <a:ext cx="782169" cy="2987496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29">
              <a:extLst>
                <a:ext uri="{FF2B5EF4-FFF2-40B4-BE49-F238E27FC236}">
                  <a16:creationId xmlns:a16="http://schemas.microsoft.com/office/drawing/2014/main" xmlns="" id="{C5EE4BCD-3A3F-40D3-B26E-98208242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329" y="1529512"/>
              <a:ext cx="210062" cy="214466"/>
            </a:xfrm>
            <a:prstGeom prst="rect">
              <a:avLst/>
            </a:prstGeom>
          </p:spPr>
        </p:pic>
        <p:pic>
          <p:nvPicPr>
            <p:cNvPr id="67" name="Picture 30">
              <a:extLst>
                <a:ext uri="{FF2B5EF4-FFF2-40B4-BE49-F238E27FC236}">
                  <a16:creationId xmlns:a16="http://schemas.microsoft.com/office/drawing/2014/main" xmlns="" id="{3A0E367A-4766-4471-944B-97F12C817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751" y="2158310"/>
              <a:ext cx="210062" cy="214466"/>
            </a:xfrm>
            <a:prstGeom prst="rect">
              <a:avLst/>
            </a:prstGeom>
          </p:spPr>
        </p:pic>
        <p:pic>
          <p:nvPicPr>
            <p:cNvPr id="68" name="Picture 31">
              <a:extLst>
                <a:ext uri="{FF2B5EF4-FFF2-40B4-BE49-F238E27FC236}">
                  <a16:creationId xmlns:a16="http://schemas.microsoft.com/office/drawing/2014/main" xmlns="" id="{4B8605B2-66EC-4EE1-A7F8-ABAF93265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791" y="2388353"/>
              <a:ext cx="210062" cy="214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9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60" y="104871"/>
            <a:ext cx="829697" cy="8315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B418590-04DA-424F-BEE5-E8185CFA0FEE}"/>
              </a:ext>
            </a:extLst>
          </p:cNvPr>
          <p:cNvGrpSpPr/>
          <p:nvPr/>
        </p:nvGrpSpPr>
        <p:grpSpPr>
          <a:xfrm>
            <a:off x="115629" y="145538"/>
            <a:ext cx="4007584" cy="1137815"/>
            <a:chOff x="223422" y="79648"/>
            <a:chExt cx="3980359" cy="1148651"/>
          </a:xfrm>
        </p:grpSpPr>
        <p:sp>
          <p:nvSpPr>
            <p:cNvPr id="46" name="ลูกศร: รูปห้าเหลี่ยม 15">
              <a:extLst>
                <a:ext uri="{FF2B5EF4-FFF2-40B4-BE49-F238E27FC236}">
                  <a16:creationId xmlns:a16="http://schemas.microsoft.com/office/drawing/2014/main" xmlns="" id="{DE388878-EEDB-4568-B479-5FCC30E94243}"/>
                </a:ext>
              </a:extLst>
            </p:cNvPr>
            <p:cNvSpPr/>
            <p:nvPr/>
          </p:nvSpPr>
          <p:spPr>
            <a:xfrm>
              <a:off x="706647" y="192175"/>
              <a:ext cx="3497134" cy="719318"/>
            </a:xfrm>
            <a:prstGeom prst="homePlate">
              <a:avLst/>
            </a:prstGeom>
            <a:solidFill>
              <a:srgbClr val="2B8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E1F6DBDC-DE50-4658-B1E3-09BA8AC5485F}"/>
                </a:ext>
              </a:extLst>
            </p:cNvPr>
            <p:cNvGrpSpPr/>
            <p:nvPr/>
          </p:nvGrpSpPr>
          <p:grpSpPr>
            <a:xfrm>
              <a:off x="223422" y="79648"/>
              <a:ext cx="1195945" cy="1148651"/>
              <a:chOff x="3748088" y="1658938"/>
              <a:chExt cx="4699000" cy="4702175"/>
            </a:xfrm>
          </p:grpSpPr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xmlns="" id="{D856A53F-7EAF-4FC3-9F54-4234D4C79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013" y="3265488"/>
                <a:ext cx="2251075" cy="1492249"/>
              </a:xfrm>
              <a:custGeom>
                <a:avLst/>
                <a:gdLst>
                  <a:gd name="T0" fmla="*/ 1934398 w 590"/>
                  <a:gd name="T1" fmla="*/ 0 h 391"/>
                  <a:gd name="T2" fmla="*/ 747815 w 590"/>
                  <a:gd name="T3" fmla="*/ 0 h 391"/>
                  <a:gd name="T4" fmla="*/ 728738 w 590"/>
                  <a:gd name="T5" fmla="*/ 7633 h 391"/>
                  <a:gd name="T6" fmla="*/ 7631 w 590"/>
                  <a:gd name="T7" fmla="*/ 725134 h 391"/>
                  <a:gd name="T8" fmla="*/ 7631 w 590"/>
                  <a:gd name="T9" fmla="*/ 763299 h 391"/>
                  <a:gd name="T10" fmla="*/ 728738 w 590"/>
                  <a:gd name="T11" fmla="*/ 1484617 h 391"/>
                  <a:gd name="T12" fmla="*/ 747815 w 590"/>
                  <a:gd name="T13" fmla="*/ 1492250 h 391"/>
                  <a:gd name="T14" fmla="*/ 1934398 w 590"/>
                  <a:gd name="T15" fmla="*/ 1492250 h 391"/>
                  <a:gd name="T16" fmla="*/ 2251075 w 590"/>
                  <a:gd name="T17" fmla="*/ 1171664 h 391"/>
                  <a:gd name="T18" fmla="*/ 2251075 w 590"/>
                  <a:gd name="T19" fmla="*/ 316769 h 391"/>
                  <a:gd name="T20" fmla="*/ 1934398 w 590"/>
                  <a:gd name="T21" fmla="*/ 0 h 3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0" h="391">
                    <a:moveTo>
                      <a:pt x="507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4" y="0"/>
                      <a:pt x="192" y="0"/>
                      <a:pt x="191" y="2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0" y="193"/>
                      <a:pt x="0" y="197"/>
                      <a:pt x="2" y="200"/>
                    </a:cubicBezTo>
                    <a:cubicBezTo>
                      <a:pt x="191" y="389"/>
                      <a:pt x="191" y="389"/>
                      <a:pt x="191" y="389"/>
                    </a:cubicBezTo>
                    <a:cubicBezTo>
                      <a:pt x="192" y="390"/>
                      <a:pt x="194" y="391"/>
                      <a:pt x="196" y="391"/>
                    </a:cubicBezTo>
                    <a:cubicBezTo>
                      <a:pt x="507" y="391"/>
                      <a:pt x="507" y="391"/>
                      <a:pt x="507" y="391"/>
                    </a:cubicBezTo>
                    <a:cubicBezTo>
                      <a:pt x="553" y="391"/>
                      <a:pt x="590" y="353"/>
                      <a:pt x="590" y="307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37"/>
                      <a:pt x="553" y="0"/>
                      <a:pt x="507" y="0"/>
                    </a:cubicBezTo>
                    <a:close/>
                  </a:path>
                </a:pathLst>
              </a:custGeom>
              <a:solidFill>
                <a:srgbClr val="BFC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xmlns="" id="{F8B8BFB2-A57E-4241-BCE8-24DCD4475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088" y="3265488"/>
                <a:ext cx="2254250" cy="1492250"/>
              </a:xfrm>
              <a:custGeom>
                <a:avLst/>
                <a:gdLst>
                  <a:gd name="T0" fmla="*/ 320401 w 591"/>
                  <a:gd name="T1" fmla="*/ 0 h 391"/>
                  <a:gd name="T2" fmla="*/ 0 w 591"/>
                  <a:gd name="T3" fmla="*/ 316769 h 391"/>
                  <a:gd name="T4" fmla="*/ 0 w 591"/>
                  <a:gd name="T5" fmla="*/ 1171664 h 391"/>
                  <a:gd name="T6" fmla="*/ 320401 w 591"/>
                  <a:gd name="T7" fmla="*/ 1492250 h 391"/>
                  <a:gd name="T8" fmla="*/ 1506648 w 591"/>
                  <a:gd name="T9" fmla="*/ 1492250 h 391"/>
                  <a:gd name="T10" fmla="*/ 1521905 w 591"/>
                  <a:gd name="T11" fmla="*/ 1484617 h 391"/>
                  <a:gd name="T12" fmla="*/ 2242807 w 591"/>
                  <a:gd name="T13" fmla="*/ 763299 h 391"/>
                  <a:gd name="T14" fmla="*/ 2242807 w 591"/>
                  <a:gd name="T15" fmla="*/ 725134 h 391"/>
                  <a:gd name="T16" fmla="*/ 1521905 w 591"/>
                  <a:gd name="T17" fmla="*/ 7633 h 391"/>
                  <a:gd name="T18" fmla="*/ 1506648 w 591"/>
                  <a:gd name="T19" fmla="*/ 0 h 391"/>
                  <a:gd name="T20" fmla="*/ 320401 w 591"/>
                  <a:gd name="T21" fmla="*/ 0 h 3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1" h="391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53"/>
                      <a:pt x="38" y="391"/>
                      <a:pt x="84" y="391"/>
                    </a:cubicBezTo>
                    <a:cubicBezTo>
                      <a:pt x="395" y="391"/>
                      <a:pt x="395" y="391"/>
                      <a:pt x="395" y="391"/>
                    </a:cubicBezTo>
                    <a:cubicBezTo>
                      <a:pt x="396" y="391"/>
                      <a:pt x="398" y="390"/>
                      <a:pt x="399" y="389"/>
                    </a:cubicBezTo>
                    <a:cubicBezTo>
                      <a:pt x="588" y="200"/>
                      <a:pt x="588" y="200"/>
                      <a:pt x="588" y="200"/>
                    </a:cubicBezTo>
                    <a:cubicBezTo>
                      <a:pt x="591" y="197"/>
                      <a:pt x="591" y="193"/>
                      <a:pt x="588" y="190"/>
                    </a:cubicBezTo>
                    <a:cubicBezTo>
                      <a:pt x="399" y="2"/>
                      <a:pt x="399" y="2"/>
                      <a:pt x="399" y="2"/>
                    </a:cubicBezTo>
                    <a:cubicBezTo>
                      <a:pt x="398" y="0"/>
                      <a:pt x="396" y="0"/>
                      <a:pt x="395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xmlns="" id="{51A6CAB5-132A-49B0-8E71-921135085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050" y="1658938"/>
                <a:ext cx="1492250" cy="2255837"/>
              </a:xfrm>
              <a:custGeom>
                <a:avLst/>
                <a:gdLst>
                  <a:gd name="T0" fmla="*/ 1171664 w 391"/>
                  <a:gd name="T1" fmla="*/ 0 h 591"/>
                  <a:gd name="T2" fmla="*/ 320586 w 391"/>
                  <a:gd name="T3" fmla="*/ 0 h 591"/>
                  <a:gd name="T4" fmla="*/ 0 w 391"/>
                  <a:gd name="T5" fmla="*/ 320627 h 591"/>
                  <a:gd name="T6" fmla="*/ 0 w 391"/>
                  <a:gd name="T7" fmla="*/ 1507708 h 591"/>
                  <a:gd name="T8" fmla="*/ 7633 w 391"/>
                  <a:gd name="T9" fmla="*/ 1522976 h 591"/>
                  <a:gd name="T10" fmla="*/ 728951 w 391"/>
                  <a:gd name="T11" fmla="*/ 2244386 h 591"/>
                  <a:gd name="T12" fmla="*/ 763299 w 391"/>
                  <a:gd name="T13" fmla="*/ 2244386 h 591"/>
                  <a:gd name="T14" fmla="*/ 1484617 w 391"/>
                  <a:gd name="T15" fmla="*/ 1522976 h 591"/>
                  <a:gd name="T16" fmla="*/ 1492250 w 391"/>
                  <a:gd name="T17" fmla="*/ 1507708 h 591"/>
                  <a:gd name="T18" fmla="*/ 1492250 w 391"/>
                  <a:gd name="T19" fmla="*/ 320627 h 591"/>
                  <a:gd name="T20" fmla="*/ 1171664 w 391"/>
                  <a:gd name="T21" fmla="*/ 0 h 5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1" h="591">
                    <a:moveTo>
                      <a:pt x="30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37" y="0"/>
                      <a:pt x="0" y="38"/>
                      <a:pt x="0" y="84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6"/>
                      <a:pt x="1" y="398"/>
                      <a:pt x="2" y="399"/>
                    </a:cubicBezTo>
                    <a:cubicBezTo>
                      <a:pt x="191" y="588"/>
                      <a:pt x="191" y="588"/>
                      <a:pt x="191" y="588"/>
                    </a:cubicBezTo>
                    <a:cubicBezTo>
                      <a:pt x="193" y="591"/>
                      <a:pt x="198" y="591"/>
                      <a:pt x="200" y="588"/>
                    </a:cubicBezTo>
                    <a:cubicBezTo>
                      <a:pt x="389" y="399"/>
                      <a:pt x="389" y="399"/>
                      <a:pt x="389" y="399"/>
                    </a:cubicBezTo>
                    <a:cubicBezTo>
                      <a:pt x="390" y="398"/>
                      <a:pt x="391" y="396"/>
                      <a:pt x="391" y="395"/>
                    </a:cubicBezTo>
                    <a:cubicBezTo>
                      <a:pt x="391" y="84"/>
                      <a:pt x="391" y="84"/>
                      <a:pt x="391" y="84"/>
                    </a:cubicBezTo>
                    <a:cubicBezTo>
                      <a:pt x="391" y="38"/>
                      <a:pt x="354" y="0"/>
                      <a:pt x="307" y="0"/>
                    </a:cubicBezTo>
                    <a:close/>
                  </a:path>
                </a:pathLst>
              </a:custGeom>
              <a:solidFill>
                <a:srgbClr val="35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xmlns="" id="{7418A76D-2523-4186-8A27-3362AB9C8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050" y="4105275"/>
                <a:ext cx="1492250" cy="2255838"/>
              </a:xfrm>
              <a:custGeom>
                <a:avLst/>
                <a:gdLst>
                  <a:gd name="T0" fmla="*/ 320586 w 391"/>
                  <a:gd name="T1" fmla="*/ 2255837 h 591"/>
                  <a:gd name="T2" fmla="*/ 1171664 w 391"/>
                  <a:gd name="T3" fmla="*/ 2255837 h 591"/>
                  <a:gd name="T4" fmla="*/ 1492250 w 391"/>
                  <a:gd name="T5" fmla="*/ 1935210 h 591"/>
                  <a:gd name="T6" fmla="*/ 1492250 w 391"/>
                  <a:gd name="T7" fmla="*/ 751946 h 591"/>
                  <a:gd name="T8" fmla="*/ 1484617 w 391"/>
                  <a:gd name="T9" fmla="*/ 732861 h 591"/>
                  <a:gd name="T10" fmla="*/ 763299 w 391"/>
                  <a:gd name="T11" fmla="*/ 11451 h 591"/>
                  <a:gd name="T12" fmla="*/ 728951 w 391"/>
                  <a:gd name="T13" fmla="*/ 11451 h 591"/>
                  <a:gd name="T14" fmla="*/ 7633 w 391"/>
                  <a:gd name="T15" fmla="*/ 732861 h 591"/>
                  <a:gd name="T16" fmla="*/ 0 w 391"/>
                  <a:gd name="T17" fmla="*/ 751946 h 591"/>
                  <a:gd name="T18" fmla="*/ 0 w 391"/>
                  <a:gd name="T19" fmla="*/ 1935210 h 591"/>
                  <a:gd name="T20" fmla="*/ 320586 w 391"/>
                  <a:gd name="T21" fmla="*/ 2255837 h 5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1" h="591">
                    <a:moveTo>
                      <a:pt x="84" y="591"/>
                    </a:moveTo>
                    <a:cubicBezTo>
                      <a:pt x="307" y="591"/>
                      <a:pt x="307" y="591"/>
                      <a:pt x="307" y="591"/>
                    </a:cubicBezTo>
                    <a:cubicBezTo>
                      <a:pt x="354" y="591"/>
                      <a:pt x="391" y="553"/>
                      <a:pt x="391" y="507"/>
                    </a:cubicBezTo>
                    <a:cubicBezTo>
                      <a:pt x="391" y="197"/>
                      <a:pt x="391" y="197"/>
                      <a:pt x="391" y="197"/>
                    </a:cubicBezTo>
                    <a:cubicBezTo>
                      <a:pt x="391" y="195"/>
                      <a:pt x="390" y="193"/>
                      <a:pt x="389" y="192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8" y="0"/>
                      <a:pt x="193" y="0"/>
                      <a:pt x="191" y="3"/>
                    </a:cubicBezTo>
                    <a:cubicBezTo>
                      <a:pt x="2" y="192"/>
                      <a:pt x="2" y="192"/>
                      <a:pt x="2" y="192"/>
                    </a:cubicBezTo>
                    <a:cubicBezTo>
                      <a:pt x="1" y="193"/>
                      <a:pt x="0" y="195"/>
                      <a:pt x="0" y="197"/>
                    </a:cubicBezTo>
                    <a:cubicBezTo>
                      <a:pt x="0" y="507"/>
                      <a:pt x="0" y="507"/>
                      <a:pt x="0" y="507"/>
                    </a:cubicBezTo>
                    <a:cubicBezTo>
                      <a:pt x="0" y="553"/>
                      <a:pt x="37" y="591"/>
                      <a:pt x="84" y="591"/>
                    </a:cubicBezTo>
                    <a:close/>
                  </a:path>
                </a:pathLst>
              </a:custGeom>
              <a:solidFill>
                <a:srgbClr val="F25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xmlns="" id="{76029C04-A3BE-47B5-82AB-BF3EE0DD0F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5350" y="3640138"/>
                <a:ext cx="720725" cy="717550"/>
              </a:xfrm>
              <a:custGeom>
                <a:avLst/>
                <a:gdLst>
                  <a:gd name="T0" fmla="*/ 358456 w 189"/>
                  <a:gd name="T1" fmla="*/ 0 h 188"/>
                  <a:gd name="T2" fmla="*/ 0 w 189"/>
                  <a:gd name="T3" fmla="*/ 358775 h 188"/>
                  <a:gd name="T4" fmla="*/ 358456 w 189"/>
                  <a:gd name="T5" fmla="*/ 717550 h 188"/>
                  <a:gd name="T6" fmla="*/ 720725 w 189"/>
                  <a:gd name="T7" fmla="*/ 358775 h 188"/>
                  <a:gd name="T8" fmla="*/ 358456 w 189"/>
                  <a:gd name="T9" fmla="*/ 0 h 188"/>
                  <a:gd name="T10" fmla="*/ 594884 w 189"/>
                  <a:gd name="T11" fmla="*/ 427477 h 188"/>
                  <a:gd name="T12" fmla="*/ 430910 w 189"/>
                  <a:gd name="T13" fmla="*/ 427477 h 188"/>
                  <a:gd name="T14" fmla="*/ 430910 w 189"/>
                  <a:gd name="T15" fmla="*/ 595414 h 188"/>
                  <a:gd name="T16" fmla="*/ 289815 w 189"/>
                  <a:gd name="T17" fmla="*/ 595414 h 188"/>
                  <a:gd name="T18" fmla="*/ 289815 w 189"/>
                  <a:gd name="T19" fmla="*/ 427477 h 188"/>
                  <a:gd name="T20" fmla="*/ 125841 w 189"/>
                  <a:gd name="T21" fmla="*/ 427477 h 188"/>
                  <a:gd name="T22" fmla="*/ 125841 w 189"/>
                  <a:gd name="T23" fmla="*/ 286257 h 188"/>
                  <a:gd name="T24" fmla="*/ 289815 w 189"/>
                  <a:gd name="T25" fmla="*/ 286257 h 188"/>
                  <a:gd name="T26" fmla="*/ 289815 w 189"/>
                  <a:gd name="T27" fmla="*/ 122136 h 188"/>
                  <a:gd name="T28" fmla="*/ 430910 w 189"/>
                  <a:gd name="T29" fmla="*/ 122136 h 188"/>
                  <a:gd name="T30" fmla="*/ 430910 w 189"/>
                  <a:gd name="T31" fmla="*/ 286257 h 188"/>
                  <a:gd name="T32" fmla="*/ 594884 w 189"/>
                  <a:gd name="T33" fmla="*/ 286257 h 188"/>
                  <a:gd name="T34" fmla="*/ 594884 w 189"/>
                  <a:gd name="T35" fmla="*/ 427477 h 1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9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9" y="146"/>
                      <a:pt x="189" y="94"/>
                    </a:cubicBezTo>
                    <a:cubicBezTo>
                      <a:pt x="189" y="42"/>
                      <a:pt x="146" y="0"/>
                      <a:pt x="94" y="0"/>
                    </a:cubicBezTo>
                    <a:close/>
                    <a:moveTo>
                      <a:pt x="156" y="112"/>
                    </a:move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13" y="156"/>
                      <a:pt x="113" y="156"/>
                      <a:pt x="113" y="156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56" y="75"/>
                      <a:pt x="156" y="75"/>
                      <a:pt x="156" y="75"/>
                    </a:cubicBezTo>
                    <a:lnTo>
                      <a:pt x="156" y="1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xmlns="" id="{4551B9F0-B56E-42DB-A261-4779A48BD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7350" y="3662363"/>
                <a:ext cx="855663" cy="690562"/>
              </a:xfrm>
              <a:custGeom>
                <a:avLst/>
                <a:gdLst>
                  <a:gd name="T0" fmla="*/ 714326 w 224"/>
                  <a:gd name="T1" fmla="*/ 34337 h 181"/>
                  <a:gd name="T2" fmla="*/ 454571 w 224"/>
                  <a:gd name="T3" fmla="*/ 76305 h 181"/>
                  <a:gd name="T4" fmla="*/ 408732 w 224"/>
                  <a:gd name="T5" fmla="*/ 76305 h 181"/>
                  <a:gd name="T6" fmla="*/ 236835 w 224"/>
                  <a:gd name="T7" fmla="*/ 19076 h 181"/>
                  <a:gd name="T8" fmla="*/ 19100 w 224"/>
                  <a:gd name="T9" fmla="*/ 255622 h 181"/>
                  <a:gd name="T10" fmla="*/ 84038 w 224"/>
                  <a:gd name="T11" fmla="*/ 431124 h 181"/>
                  <a:gd name="T12" fmla="*/ 408732 w 224"/>
                  <a:gd name="T13" fmla="*/ 682931 h 181"/>
                  <a:gd name="T14" fmla="*/ 466031 w 224"/>
                  <a:gd name="T15" fmla="*/ 679116 h 181"/>
                  <a:gd name="T16" fmla="*/ 695226 w 224"/>
                  <a:gd name="T17" fmla="*/ 530321 h 181"/>
                  <a:gd name="T18" fmla="*/ 844203 w 224"/>
                  <a:gd name="T19" fmla="*/ 251807 h 181"/>
                  <a:gd name="T20" fmla="*/ 714326 w 224"/>
                  <a:gd name="T21" fmla="*/ 34337 h 181"/>
                  <a:gd name="T22" fmla="*/ 760165 w 224"/>
                  <a:gd name="T23" fmla="*/ 396787 h 181"/>
                  <a:gd name="T24" fmla="*/ 702866 w 224"/>
                  <a:gd name="T25" fmla="*/ 396787 h 181"/>
                  <a:gd name="T26" fmla="*/ 687586 w 224"/>
                  <a:gd name="T27" fmla="*/ 385341 h 181"/>
                  <a:gd name="T28" fmla="*/ 645567 w 224"/>
                  <a:gd name="T29" fmla="*/ 297590 h 181"/>
                  <a:gd name="T30" fmla="*/ 450751 w 224"/>
                  <a:gd name="T31" fmla="*/ 598996 h 181"/>
                  <a:gd name="T32" fmla="*/ 435471 w 224"/>
                  <a:gd name="T33" fmla="*/ 606626 h 181"/>
                  <a:gd name="T34" fmla="*/ 435471 w 224"/>
                  <a:gd name="T35" fmla="*/ 606626 h 181"/>
                  <a:gd name="T36" fmla="*/ 420192 w 224"/>
                  <a:gd name="T37" fmla="*/ 591365 h 181"/>
                  <a:gd name="T38" fmla="*/ 332333 w 224"/>
                  <a:gd name="T39" fmla="*/ 179317 h 181"/>
                  <a:gd name="T40" fmla="*/ 248295 w 224"/>
                  <a:gd name="T41" fmla="*/ 427309 h 181"/>
                  <a:gd name="T42" fmla="*/ 233015 w 224"/>
                  <a:gd name="T43" fmla="*/ 442570 h 181"/>
                  <a:gd name="T44" fmla="*/ 137517 w 224"/>
                  <a:gd name="T45" fmla="*/ 442570 h 181"/>
                  <a:gd name="T46" fmla="*/ 122238 w 224"/>
                  <a:gd name="T47" fmla="*/ 423494 h 181"/>
                  <a:gd name="T48" fmla="*/ 137517 w 224"/>
                  <a:gd name="T49" fmla="*/ 408233 h 181"/>
                  <a:gd name="T50" fmla="*/ 221556 w 224"/>
                  <a:gd name="T51" fmla="*/ 408233 h 181"/>
                  <a:gd name="T52" fmla="*/ 320874 w 224"/>
                  <a:gd name="T53" fmla="*/ 110643 h 181"/>
                  <a:gd name="T54" fmla="*/ 336153 w 224"/>
                  <a:gd name="T55" fmla="*/ 99197 h 181"/>
                  <a:gd name="T56" fmla="*/ 355253 w 224"/>
                  <a:gd name="T57" fmla="*/ 110643 h 181"/>
                  <a:gd name="T58" fmla="*/ 446931 w 224"/>
                  <a:gd name="T59" fmla="*/ 545582 h 181"/>
                  <a:gd name="T60" fmla="*/ 634107 w 224"/>
                  <a:gd name="T61" fmla="*/ 255622 h 181"/>
                  <a:gd name="T62" fmla="*/ 649387 w 224"/>
                  <a:gd name="T63" fmla="*/ 247992 h 181"/>
                  <a:gd name="T64" fmla="*/ 664667 w 224"/>
                  <a:gd name="T65" fmla="*/ 255622 h 181"/>
                  <a:gd name="T66" fmla="*/ 714326 w 224"/>
                  <a:gd name="T67" fmla="*/ 362450 h 181"/>
                  <a:gd name="T68" fmla="*/ 760165 w 224"/>
                  <a:gd name="T69" fmla="*/ 362450 h 181"/>
                  <a:gd name="T70" fmla="*/ 779265 w 224"/>
                  <a:gd name="T71" fmla="*/ 377711 h 181"/>
                  <a:gd name="T72" fmla="*/ 760165 w 224"/>
                  <a:gd name="T73" fmla="*/ 396787 h 1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4" h="181">
                    <a:moveTo>
                      <a:pt x="187" y="9"/>
                    </a:moveTo>
                    <a:cubicBezTo>
                      <a:pt x="163" y="0"/>
                      <a:pt x="140" y="7"/>
                      <a:pt x="119" y="20"/>
                    </a:cubicBezTo>
                    <a:cubicBezTo>
                      <a:pt x="115" y="22"/>
                      <a:pt x="111" y="23"/>
                      <a:pt x="107" y="20"/>
                    </a:cubicBezTo>
                    <a:cubicBezTo>
                      <a:pt x="94" y="10"/>
                      <a:pt x="79" y="5"/>
                      <a:pt x="62" y="5"/>
                    </a:cubicBezTo>
                    <a:cubicBezTo>
                      <a:pt x="27" y="7"/>
                      <a:pt x="0" y="28"/>
                      <a:pt x="5" y="67"/>
                    </a:cubicBezTo>
                    <a:cubicBezTo>
                      <a:pt x="7" y="84"/>
                      <a:pt x="12" y="99"/>
                      <a:pt x="22" y="113"/>
                    </a:cubicBezTo>
                    <a:cubicBezTo>
                      <a:pt x="43" y="144"/>
                      <a:pt x="73" y="164"/>
                      <a:pt x="107" y="179"/>
                    </a:cubicBezTo>
                    <a:cubicBezTo>
                      <a:pt x="111" y="181"/>
                      <a:pt x="117" y="180"/>
                      <a:pt x="122" y="178"/>
                    </a:cubicBezTo>
                    <a:cubicBezTo>
                      <a:pt x="143" y="168"/>
                      <a:pt x="164" y="155"/>
                      <a:pt x="182" y="139"/>
                    </a:cubicBezTo>
                    <a:cubicBezTo>
                      <a:pt x="203" y="119"/>
                      <a:pt x="218" y="96"/>
                      <a:pt x="221" y="66"/>
                    </a:cubicBezTo>
                    <a:cubicBezTo>
                      <a:pt x="224" y="39"/>
                      <a:pt x="212" y="18"/>
                      <a:pt x="187" y="9"/>
                    </a:cubicBezTo>
                    <a:close/>
                    <a:moveTo>
                      <a:pt x="199" y="104"/>
                    </a:move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2" y="104"/>
                      <a:pt x="181" y="103"/>
                      <a:pt x="180" y="101"/>
                    </a:cubicBezTo>
                    <a:cubicBezTo>
                      <a:pt x="169" y="78"/>
                      <a:pt x="169" y="78"/>
                      <a:pt x="169" y="78"/>
                    </a:cubicBezTo>
                    <a:cubicBezTo>
                      <a:pt x="118" y="157"/>
                      <a:pt x="118" y="157"/>
                      <a:pt x="118" y="157"/>
                    </a:cubicBezTo>
                    <a:cubicBezTo>
                      <a:pt x="117" y="158"/>
                      <a:pt x="116" y="159"/>
                      <a:pt x="114" y="159"/>
                    </a:cubicBezTo>
                    <a:cubicBezTo>
                      <a:pt x="114" y="159"/>
                      <a:pt x="114" y="159"/>
                      <a:pt x="114" y="159"/>
                    </a:cubicBezTo>
                    <a:cubicBezTo>
                      <a:pt x="112" y="159"/>
                      <a:pt x="110" y="157"/>
                      <a:pt x="110" y="155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65" y="112"/>
                      <a:pt x="65" y="112"/>
                      <a:pt x="65" y="112"/>
                    </a:cubicBezTo>
                    <a:cubicBezTo>
                      <a:pt x="65" y="114"/>
                      <a:pt x="63" y="116"/>
                      <a:pt x="61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34" y="116"/>
                      <a:pt x="32" y="113"/>
                      <a:pt x="32" y="111"/>
                    </a:cubicBezTo>
                    <a:cubicBezTo>
                      <a:pt x="32" y="109"/>
                      <a:pt x="34" y="107"/>
                      <a:pt x="36" y="107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5" y="27"/>
                      <a:pt x="86" y="25"/>
                      <a:pt x="88" y="26"/>
                    </a:cubicBezTo>
                    <a:cubicBezTo>
                      <a:pt x="90" y="26"/>
                      <a:pt x="92" y="27"/>
                      <a:pt x="93" y="29"/>
                    </a:cubicBezTo>
                    <a:cubicBezTo>
                      <a:pt x="117" y="143"/>
                      <a:pt x="117" y="143"/>
                      <a:pt x="117" y="143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7" y="65"/>
                      <a:pt x="169" y="64"/>
                      <a:pt x="170" y="65"/>
                    </a:cubicBezTo>
                    <a:cubicBezTo>
                      <a:pt x="172" y="65"/>
                      <a:pt x="173" y="66"/>
                      <a:pt x="174" y="67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99" y="95"/>
                      <a:pt x="199" y="95"/>
                      <a:pt x="199" y="95"/>
                    </a:cubicBezTo>
                    <a:cubicBezTo>
                      <a:pt x="202" y="95"/>
                      <a:pt x="204" y="97"/>
                      <a:pt x="204" y="99"/>
                    </a:cubicBezTo>
                    <a:cubicBezTo>
                      <a:pt x="204" y="101"/>
                      <a:pt x="202" y="104"/>
                      <a:pt x="199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xmlns="" id="{5D61E50E-E6A3-463E-B578-69929CBE6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9313" y="5075238"/>
                <a:ext cx="347662" cy="877887"/>
              </a:xfrm>
              <a:custGeom>
                <a:avLst/>
                <a:gdLst>
                  <a:gd name="T0" fmla="*/ 213946 w 91"/>
                  <a:gd name="T1" fmla="*/ 0 h 230"/>
                  <a:gd name="T2" fmla="*/ 133717 w 91"/>
                  <a:gd name="T3" fmla="*/ 0 h 230"/>
                  <a:gd name="T4" fmla="*/ 0 w 91"/>
                  <a:gd name="T5" fmla="*/ 133592 h 230"/>
                  <a:gd name="T6" fmla="*/ 0 w 91"/>
                  <a:gd name="T7" fmla="*/ 744296 h 230"/>
                  <a:gd name="T8" fmla="*/ 133717 w 91"/>
                  <a:gd name="T9" fmla="*/ 877887 h 230"/>
                  <a:gd name="T10" fmla="*/ 213946 w 91"/>
                  <a:gd name="T11" fmla="*/ 877887 h 230"/>
                  <a:gd name="T12" fmla="*/ 347663 w 91"/>
                  <a:gd name="T13" fmla="*/ 744296 h 230"/>
                  <a:gd name="T14" fmla="*/ 347663 w 91"/>
                  <a:gd name="T15" fmla="*/ 133592 h 230"/>
                  <a:gd name="T16" fmla="*/ 213946 w 91"/>
                  <a:gd name="T17" fmla="*/ 0 h 230"/>
                  <a:gd name="T18" fmla="*/ 309458 w 91"/>
                  <a:gd name="T19" fmla="*/ 438944 h 230"/>
                  <a:gd name="T20" fmla="*/ 34384 w 91"/>
                  <a:gd name="T21" fmla="*/ 438944 h 230"/>
                  <a:gd name="T22" fmla="*/ 34384 w 91"/>
                  <a:gd name="T23" fmla="*/ 148859 h 230"/>
                  <a:gd name="T24" fmla="*/ 141357 w 91"/>
                  <a:gd name="T25" fmla="*/ 34352 h 230"/>
                  <a:gd name="T26" fmla="*/ 202485 w 91"/>
                  <a:gd name="T27" fmla="*/ 34352 h 230"/>
                  <a:gd name="T28" fmla="*/ 309458 w 91"/>
                  <a:gd name="T29" fmla="*/ 148859 h 230"/>
                  <a:gd name="T30" fmla="*/ 309458 w 91"/>
                  <a:gd name="T31" fmla="*/ 438944 h 2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" h="230">
                    <a:moveTo>
                      <a:pt x="56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14"/>
                      <a:pt x="16" y="230"/>
                      <a:pt x="35" y="230"/>
                    </a:cubicBezTo>
                    <a:cubicBezTo>
                      <a:pt x="56" y="230"/>
                      <a:pt x="56" y="230"/>
                      <a:pt x="56" y="230"/>
                    </a:cubicBezTo>
                    <a:cubicBezTo>
                      <a:pt x="75" y="230"/>
                      <a:pt x="91" y="214"/>
                      <a:pt x="91" y="19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1" y="16"/>
                      <a:pt x="75" y="0"/>
                      <a:pt x="56" y="0"/>
                    </a:cubicBezTo>
                    <a:close/>
                    <a:moveTo>
                      <a:pt x="81" y="115"/>
                    </a:moveTo>
                    <a:cubicBezTo>
                      <a:pt x="9" y="115"/>
                      <a:pt x="9" y="115"/>
                      <a:pt x="9" y="115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22"/>
                      <a:pt x="22" y="9"/>
                      <a:pt x="37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69" y="9"/>
                      <a:pt x="81" y="22"/>
                      <a:pt x="81" y="39"/>
                    </a:cubicBez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xmlns="" id="{76B81C1C-5512-4905-9252-01E667743B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6738" y="2185988"/>
                <a:ext cx="869950" cy="869950"/>
              </a:xfrm>
              <a:custGeom>
                <a:avLst/>
                <a:gdLst>
                  <a:gd name="T0" fmla="*/ 728774 w 228"/>
                  <a:gd name="T1" fmla="*/ 305246 h 228"/>
                  <a:gd name="T2" fmla="*/ 858503 w 228"/>
                  <a:gd name="T3" fmla="*/ 61049 h 228"/>
                  <a:gd name="T4" fmla="*/ 805085 w 228"/>
                  <a:gd name="T5" fmla="*/ 7631 h 228"/>
                  <a:gd name="T6" fmla="*/ 560889 w 228"/>
                  <a:gd name="T7" fmla="*/ 141176 h 228"/>
                  <a:gd name="T8" fmla="*/ 45787 w 228"/>
                  <a:gd name="T9" fmla="*/ 824163 h 228"/>
                  <a:gd name="T10" fmla="*/ 99205 w 228"/>
                  <a:gd name="T11" fmla="*/ 747852 h 228"/>
                  <a:gd name="T12" fmla="*/ 68680 w 228"/>
                  <a:gd name="T13" fmla="*/ 705880 h 228"/>
                  <a:gd name="T14" fmla="*/ 83943 w 228"/>
                  <a:gd name="T15" fmla="*/ 690618 h 228"/>
                  <a:gd name="T16" fmla="*/ 171701 w 228"/>
                  <a:gd name="T17" fmla="*/ 671540 h 228"/>
                  <a:gd name="T18" fmla="*/ 137361 w 228"/>
                  <a:gd name="T19" fmla="*/ 621938 h 228"/>
                  <a:gd name="T20" fmla="*/ 186963 w 228"/>
                  <a:gd name="T21" fmla="*/ 656278 h 228"/>
                  <a:gd name="T22" fmla="*/ 206041 w 228"/>
                  <a:gd name="T23" fmla="*/ 568520 h 228"/>
                  <a:gd name="T24" fmla="*/ 221303 w 228"/>
                  <a:gd name="T25" fmla="*/ 553258 h 228"/>
                  <a:gd name="T26" fmla="*/ 309061 w 228"/>
                  <a:gd name="T27" fmla="*/ 534180 h 228"/>
                  <a:gd name="T28" fmla="*/ 274721 w 228"/>
                  <a:gd name="T29" fmla="*/ 484577 h 228"/>
                  <a:gd name="T30" fmla="*/ 324323 w 228"/>
                  <a:gd name="T31" fmla="*/ 518918 h 228"/>
                  <a:gd name="T32" fmla="*/ 343401 w 228"/>
                  <a:gd name="T33" fmla="*/ 431159 h 228"/>
                  <a:gd name="T34" fmla="*/ 358664 w 228"/>
                  <a:gd name="T35" fmla="*/ 415897 h 228"/>
                  <a:gd name="T36" fmla="*/ 446422 w 228"/>
                  <a:gd name="T37" fmla="*/ 396819 h 228"/>
                  <a:gd name="T38" fmla="*/ 412082 w 228"/>
                  <a:gd name="T39" fmla="*/ 347217 h 228"/>
                  <a:gd name="T40" fmla="*/ 461684 w 228"/>
                  <a:gd name="T41" fmla="*/ 381557 h 228"/>
                  <a:gd name="T42" fmla="*/ 480762 w 228"/>
                  <a:gd name="T43" fmla="*/ 293799 h 228"/>
                  <a:gd name="T44" fmla="*/ 496024 w 228"/>
                  <a:gd name="T45" fmla="*/ 278537 h 228"/>
                  <a:gd name="T46" fmla="*/ 583782 w 228"/>
                  <a:gd name="T47" fmla="*/ 259459 h 228"/>
                  <a:gd name="T48" fmla="*/ 549442 w 228"/>
                  <a:gd name="T49" fmla="*/ 209856 h 228"/>
                  <a:gd name="T50" fmla="*/ 599045 w 228"/>
                  <a:gd name="T51" fmla="*/ 244196 h 228"/>
                  <a:gd name="T52" fmla="*/ 644831 w 228"/>
                  <a:gd name="T53" fmla="*/ 225119 h 228"/>
                  <a:gd name="T54" fmla="*/ 621938 w 228"/>
                  <a:gd name="T55" fmla="*/ 267090 h 228"/>
                  <a:gd name="T56" fmla="*/ 660094 w 228"/>
                  <a:gd name="T57" fmla="*/ 320508 h 228"/>
                  <a:gd name="T58" fmla="*/ 606676 w 228"/>
                  <a:gd name="T59" fmla="*/ 282352 h 228"/>
                  <a:gd name="T60" fmla="*/ 591413 w 228"/>
                  <a:gd name="T61" fmla="*/ 373926 h 228"/>
                  <a:gd name="T62" fmla="*/ 576151 w 228"/>
                  <a:gd name="T63" fmla="*/ 389188 h 228"/>
                  <a:gd name="T64" fmla="*/ 484577 w 228"/>
                  <a:gd name="T65" fmla="*/ 404450 h 228"/>
                  <a:gd name="T66" fmla="*/ 522733 w 228"/>
                  <a:gd name="T67" fmla="*/ 457868 h 228"/>
                  <a:gd name="T68" fmla="*/ 469315 w 228"/>
                  <a:gd name="T69" fmla="*/ 419713 h 228"/>
                  <a:gd name="T70" fmla="*/ 454053 w 228"/>
                  <a:gd name="T71" fmla="*/ 511286 h 228"/>
                  <a:gd name="T72" fmla="*/ 438791 w 228"/>
                  <a:gd name="T73" fmla="*/ 526549 h 228"/>
                  <a:gd name="T74" fmla="*/ 347217 w 228"/>
                  <a:gd name="T75" fmla="*/ 541811 h 228"/>
                  <a:gd name="T76" fmla="*/ 385373 w 228"/>
                  <a:gd name="T77" fmla="*/ 595229 h 228"/>
                  <a:gd name="T78" fmla="*/ 331955 w 228"/>
                  <a:gd name="T79" fmla="*/ 557073 h 228"/>
                  <a:gd name="T80" fmla="*/ 316692 w 228"/>
                  <a:gd name="T81" fmla="*/ 648647 h 228"/>
                  <a:gd name="T82" fmla="*/ 301430 w 228"/>
                  <a:gd name="T83" fmla="*/ 663909 h 228"/>
                  <a:gd name="T84" fmla="*/ 209856 w 228"/>
                  <a:gd name="T85" fmla="*/ 679171 h 228"/>
                  <a:gd name="T86" fmla="*/ 248012 w 228"/>
                  <a:gd name="T87" fmla="*/ 732589 h 228"/>
                  <a:gd name="T88" fmla="*/ 194594 w 228"/>
                  <a:gd name="T89" fmla="*/ 694434 h 228"/>
                  <a:gd name="T90" fmla="*/ 179332 w 228"/>
                  <a:gd name="T91" fmla="*/ 786007 h 228"/>
                  <a:gd name="T92" fmla="*/ 164070 w 228"/>
                  <a:gd name="T93" fmla="*/ 801270 h 228"/>
                  <a:gd name="T94" fmla="*/ 122098 w 228"/>
                  <a:gd name="T95" fmla="*/ 770745 h 228"/>
                  <a:gd name="T96" fmla="*/ 99205 w 228"/>
                  <a:gd name="T97" fmla="*/ 747852 h 22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28" h="228">
                    <a:moveTo>
                      <a:pt x="55" y="216"/>
                    </a:moveTo>
                    <a:cubicBezTo>
                      <a:pt x="191" y="80"/>
                      <a:pt x="191" y="80"/>
                      <a:pt x="191" y="80"/>
                    </a:cubicBezTo>
                    <a:cubicBezTo>
                      <a:pt x="200" y="71"/>
                      <a:pt x="202" y="56"/>
                      <a:pt x="196" y="45"/>
                    </a:cubicBezTo>
                    <a:cubicBezTo>
                      <a:pt x="225" y="16"/>
                      <a:pt x="225" y="16"/>
                      <a:pt x="225" y="16"/>
                    </a:cubicBezTo>
                    <a:cubicBezTo>
                      <a:pt x="228" y="13"/>
                      <a:pt x="227" y="8"/>
                      <a:pt x="224" y="4"/>
                    </a:cubicBezTo>
                    <a:cubicBezTo>
                      <a:pt x="220" y="0"/>
                      <a:pt x="214" y="0"/>
                      <a:pt x="211" y="2"/>
                    </a:cubicBezTo>
                    <a:cubicBezTo>
                      <a:pt x="183" y="31"/>
                      <a:pt x="183" y="31"/>
                      <a:pt x="183" y="31"/>
                    </a:cubicBezTo>
                    <a:cubicBezTo>
                      <a:pt x="171" y="26"/>
                      <a:pt x="157" y="27"/>
                      <a:pt x="147" y="37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0" y="185"/>
                      <a:pt x="0" y="204"/>
                      <a:pt x="12" y="216"/>
                    </a:cubicBezTo>
                    <a:cubicBezTo>
                      <a:pt x="24" y="228"/>
                      <a:pt x="43" y="228"/>
                      <a:pt x="55" y="216"/>
                    </a:cubicBezTo>
                    <a:close/>
                    <a:moveTo>
                      <a:pt x="26" y="196"/>
                    </a:moveTo>
                    <a:cubicBezTo>
                      <a:pt x="27" y="194"/>
                      <a:pt x="27" y="194"/>
                      <a:pt x="27" y="194"/>
                    </a:cubicBezTo>
                    <a:cubicBezTo>
                      <a:pt x="18" y="185"/>
                      <a:pt x="18" y="185"/>
                      <a:pt x="18" y="185"/>
                    </a:cubicBezTo>
                    <a:cubicBezTo>
                      <a:pt x="17" y="184"/>
                      <a:pt x="17" y="182"/>
                      <a:pt x="18" y="181"/>
                    </a:cubicBezTo>
                    <a:cubicBezTo>
                      <a:pt x="19" y="180"/>
                      <a:pt x="21" y="180"/>
                      <a:pt x="22" y="181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5" y="166"/>
                      <a:pt x="35" y="164"/>
                      <a:pt x="36" y="163"/>
                    </a:cubicBezTo>
                    <a:cubicBezTo>
                      <a:pt x="37" y="162"/>
                      <a:pt x="39" y="162"/>
                      <a:pt x="40" y="163"/>
                    </a:cubicBezTo>
                    <a:cubicBezTo>
                      <a:pt x="49" y="172"/>
                      <a:pt x="49" y="172"/>
                      <a:pt x="49" y="172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54" y="149"/>
                      <a:pt x="54" y="149"/>
                      <a:pt x="54" y="149"/>
                    </a:cubicBezTo>
                    <a:cubicBezTo>
                      <a:pt x="53" y="148"/>
                      <a:pt x="53" y="146"/>
                      <a:pt x="54" y="145"/>
                    </a:cubicBezTo>
                    <a:cubicBezTo>
                      <a:pt x="55" y="144"/>
                      <a:pt x="57" y="144"/>
                      <a:pt x="58" y="145"/>
                    </a:cubicBezTo>
                    <a:cubicBezTo>
                      <a:pt x="67" y="154"/>
                      <a:pt x="67" y="154"/>
                      <a:pt x="67" y="154"/>
                    </a:cubicBezTo>
                    <a:cubicBezTo>
                      <a:pt x="81" y="140"/>
                      <a:pt x="81" y="140"/>
                      <a:pt x="81" y="140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1" y="130"/>
                      <a:pt x="71" y="128"/>
                      <a:pt x="72" y="127"/>
                    </a:cubicBezTo>
                    <a:cubicBezTo>
                      <a:pt x="73" y="126"/>
                      <a:pt x="75" y="126"/>
                      <a:pt x="76" y="127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0" y="113"/>
                      <a:pt x="90" y="113"/>
                      <a:pt x="90" y="113"/>
                    </a:cubicBezTo>
                    <a:cubicBezTo>
                      <a:pt x="89" y="112"/>
                      <a:pt x="89" y="110"/>
                      <a:pt x="90" y="109"/>
                    </a:cubicBezTo>
                    <a:cubicBezTo>
                      <a:pt x="91" y="108"/>
                      <a:pt x="93" y="108"/>
                      <a:pt x="94" y="109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07" y="94"/>
                      <a:pt x="107" y="92"/>
                      <a:pt x="108" y="91"/>
                    </a:cubicBezTo>
                    <a:cubicBezTo>
                      <a:pt x="109" y="90"/>
                      <a:pt x="111" y="90"/>
                      <a:pt x="112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26" y="77"/>
                      <a:pt x="126" y="77"/>
                      <a:pt x="126" y="77"/>
                    </a:cubicBezTo>
                    <a:cubicBezTo>
                      <a:pt x="125" y="76"/>
                      <a:pt x="125" y="74"/>
                      <a:pt x="126" y="73"/>
                    </a:cubicBezTo>
                    <a:cubicBezTo>
                      <a:pt x="127" y="72"/>
                      <a:pt x="129" y="72"/>
                      <a:pt x="130" y="73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44" y="59"/>
                      <a:pt x="144" y="59"/>
                      <a:pt x="144" y="59"/>
                    </a:cubicBezTo>
                    <a:cubicBezTo>
                      <a:pt x="143" y="58"/>
                      <a:pt x="143" y="56"/>
                      <a:pt x="144" y="55"/>
                    </a:cubicBezTo>
                    <a:cubicBezTo>
                      <a:pt x="145" y="54"/>
                      <a:pt x="147" y="54"/>
                      <a:pt x="148" y="55"/>
                    </a:cubicBezTo>
                    <a:cubicBezTo>
                      <a:pt x="157" y="64"/>
                      <a:pt x="157" y="64"/>
                      <a:pt x="157" y="64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4" y="57"/>
                      <a:pt x="167" y="57"/>
                      <a:pt x="169" y="59"/>
                    </a:cubicBezTo>
                    <a:cubicBezTo>
                      <a:pt x="170" y="61"/>
                      <a:pt x="170" y="63"/>
                      <a:pt x="169" y="65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73" y="80"/>
                      <a:pt x="173" y="80"/>
                      <a:pt x="173" y="80"/>
                    </a:cubicBezTo>
                    <a:cubicBezTo>
                      <a:pt x="174" y="81"/>
                      <a:pt x="174" y="83"/>
                      <a:pt x="173" y="84"/>
                    </a:cubicBezTo>
                    <a:cubicBezTo>
                      <a:pt x="172" y="85"/>
                      <a:pt x="170" y="85"/>
                      <a:pt x="169" y="84"/>
                    </a:cubicBezTo>
                    <a:cubicBezTo>
                      <a:pt x="159" y="74"/>
                      <a:pt x="159" y="74"/>
                      <a:pt x="159" y="74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156" y="99"/>
                      <a:pt x="156" y="101"/>
                      <a:pt x="155" y="102"/>
                    </a:cubicBezTo>
                    <a:cubicBezTo>
                      <a:pt x="154" y="103"/>
                      <a:pt x="152" y="103"/>
                      <a:pt x="151" y="102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8" y="117"/>
                      <a:pt x="138" y="119"/>
                      <a:pt x="137" y="120"/>
                    </a:cubicBezTo>
                    <a:cubicBezTo>
                      <a:pt x="136" y="121"/>
                      <a:pt x="134" y="121"/>
                      <a:pt x="133" y="120"/>
                    </a:cubicBezTo>
                    <a:cubicBezTo>
                      <a:pt x="123" y="110"/>
                      <a:pt x="123" y="110"/>
                      <a:pt x="123" y="110"/>
                    </a:cubicBezTo>
                    <a:cubicBezTo>
                      <a:pt x="109" y="124"/>
                      <a:pt x="109" y="124"/>
                      <a:pt x="109" y="124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20" y="135"/>
                      <a:pt x="120" y="137"/>
                      <a:pt x="119" y="138"/>
                    </a:cubicBezTo>
                    <a:cubicBezTo>
                      <a:pt x="118" y="139"/>
                      <a:pt x="116" y="139"/>
                      <a:pt x="115" y="138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91" y="142"/>
                      <a:pt x="91" y="142"/>
                      <a:pt x="91" y="142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102" y="153"/>
                      <a:pt x="102" y="155"/>
                      <a:pt x="101" y="156"/>
                    </a:cubicBezTo>
                    <a:cubicBezTo>
                      <a:pt x="100" y="157"/>
                      <a:pt x="98" y="157"/>
                      <a:pt x="97" y="156"/>
                    </a:cubicBezTo>
                    <a:cubicBezTo>
                      <a:pt x="87" y="146"/>
                      <a:pt x="87" y="146"/>
                      <a:pt x="87" y="146"/>
                    </a:cubicBezTo>
                    <a:cubicBezTo>
                      <a:pt x="73" y="160"/>
                      <a:pt x="73" y="160"/>
                      <a:pt x="73" y="160"/>
                    </a:cubicBezTo>
                    <a:cubicBezTo>
                      <a:pt x="83" y="170"/>
                      <a:pt x="83" y="170"/>
                      <a:pt x="83" y="170"/>
                    </a:cubicBezTo>
                    <a:cubicBezTo>
                      <a:pt x="84" y="171"/>
                      <a:pt x="84" y="173"/>
                      <a:pt x="83" y="174"/>
                    </a:cubicBezTo>
                    <a:cubicBezTo>
                      <a:pt x="82" y="175"/>
                      <a:pt x="80" y="175"/>
                      <a:pt x="79" y="174"/>
                    </a:cubicBezTo>
                    <a:cubicBezTo>
                      <a:pt x="69" y="164"/>
                      <a:pt x="69" y="164"/>
                      <a:pt x="69" y="164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65" y="188"/>
                      <a:pt x="65" y="188"/>
                      <a:pt x="65" y="188"/>
                    </a:cubicBezTo>
                    <a:cubicBezTo>
                      <a:pt x="66" y="189"/>
                      <a:pt x="66" y="191"/>
                      <a:pt x="65" y="192"/>
                    </a:cubicBezTo>
                    <a:cubicBezTo>
                      <a:pt x="64" y="193"/>
                      <a:pt x="62" y="193"/>
                      <a:pt x="61" y="192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47" y="206"/>
                      <a:pt x="47" y="206"/>
                      <a:pt x="47" y="206"/>
                    </a:cubicBezTo>
                    <a:cubicBezTo>
                      <a:pt x="48" y="207"/>
                      <a:pt x="48" y="209"/>
                      <a:pt x="47" y="210"/>
                    </a:cubicBezTo>
                    <a:cubicBezTo>
                      <a:pt x="46" y="211"/>
                      <a:pt x="44" y="211"/>
                      <a:pt x="43" y="210"/>
                    </a:cubicBezTo>
                    <a:cubicBezTo>
                      <a:pt x="33" y="200"/>
                      <a:pt x="33" y="200"/>
                      <a:pt x="33" y="200"/>
                    </a:cubicBezTo>
                    <a:cubicBezTo>
                      <a:pt x="32" y="202"/>
                      <a:pt x="32" y="202"/>
                      <a:pt x="32" y="202"/>
                    </a:cubicBezTo>
                    <a:cubicBezTo>
                      <a:pt x="30" y="204"/>
                      <a:pt x="27" y="204"/>
                      <a:pt x="26" y="202"/>
                    </a:cubicBezTo>
                    <a:cubicBezTo>
                      <a:pt x="24" y="200"/>
                      <a:pt x="24" y="198"/>
                      <a:pt x="26" y="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FD955CB-FE49-4282-9103-9016AB2A2969}"/>
                </a:ext>
              </a:extLst>
            </p:cNvPr>
            <p:cNvSpPr txBox="1"/>
            <p:nvPr/>
          </p:nvSpPr>
          <p:spPr>
            <a:xfrm>
              <a:off x="1452987" y="253061"/>
              <a:ext cx="2318435" cy="528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Key 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success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2" name="Group 32">
            <a:extLst>
              <a:ext uri="{FF2B5EF4-FFF2-40B4-BE49-F238E27FC236}">
                <a16:creationId xmlns:a16="http://schemas.microsoft.com/office/drawing/2014/main" xmlns="" id="{5B418590-04DA-424F-BEE5-E8185CFA0FEE}"/>
              </a:ext>
            </a:extLst>
          </p:cNvPr>
          <p:cNvGrpSpPr/>
          <p:nvPr/>
        </p:nvGrpSpPr>
        <p:grpSpPr>
          <a:xfrm>
            <a:off x="6684234" y="145183"/>
            <a:ext cx="3612702" cy="1138170"/>
            <a:chOff x="223422" y="79648"/>
            <a:chExt cx="3673477" cy="1148651"/>
          </a:xfrm>
        </p:grpSpPr>
        <p:grpSp>
          <p:nvGrpSpPr>
            <p:cNvPr id="73" name="Group 33">
              <a:extLst>
                <a:ext uri="{FF2B5EF4-FFF2-40B4-BE49-F238E27FC236}">
                  <a16:creationId xmlns:a16="http://schemas.microsoft.com/office/drawing/2014/main" xmlns="" id="{990066C5-58D0-43E6-9E78-9F5A68F5F684}"/>
                </a:ext>
              </a:extLst>
            </p:cNvPr>
            <p:cNvGrpSpPr/>
            <p:nvPr/>
          </p:nvGrpSpPr>
          <p:grpSpPr>
            <a:xfrm>
              <a:off x="706648" y="192175"/>
              <a:ext cx="3190251" cy="719318"/>
              <a:chOff x="706648" y="192175"/>
              <a:chExt cx="4334071" cy="719318"/>
            </a:xfrm>
          </p:grpSpPr>
          <p:sp>
            <p:nvSpPr>
              <p:cNvPr id="84" name="ลูกศร: รูปห้าเหลี่ยม 15">
                <a:extLst>
                  <a:ext uri="{FF2B5EF4-FFF2-40B4-BE49-F238E27FC236}">
                    <a16:creationId xmlns:a16="http://schemas.microsoft.com/office/drawing/2014/main" xmlns="" id="{DE388878-EEDB-4568-B479-5FCC30E94243}"/>
                  </a:ext>
                </a:extLst>
              </p:cNvPr>
              <p:cNvSpPr/>
              <p:nvPr/>
            </p:nvSpPr>
            <p:spPr>
              <a:xfrm>
                <a:off x="706648" y="192175"/>
                <a:ext cx="3989906" cy="719318"/>
              </a:xfrm>
              <a:prstGeom prst="homePlate">
                <a:avLst/>
              </a:prstGeom>
              <a:solidFill>
                <a:srgbClr val="2B84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5" name="ลูกศร: เครื่องหมายบั้ง 17">
                <a:extLst>
                  <a:ext uri="{FF2B5EF4-FFF2-40B4-BE49-F238E27FC236}">
                    <a16:creationId xmlns:a16="http://schemas.microsoft.com/office/drawing/2014/main" xmlns="" id="{80AD2C87-2530-48CF-94B4-6E1836898F82}"/>
                  </a:ext>
                </a:extLst>
              </p:cNvPr>
              <p:cNvSpPr/>
              <p:nvPr/>
            </p:nvSpPr>
            <p:spPr>
              <a:xfrm>
                <a:off x="4268629" y="192175"/>
                <a:ext cx="772090" cy="719318"/>
              </a:xfrm>
              <a:prstGeom prst="chevron">
                <a:avLst>
                  <a:gd name="adj" fmla="val 68421"/>
                </a:avLst>
              </a:prstGeom>
              <a:solidFill>
                <a:srgbClr val="45C3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74" name="Group 34">
              <a:extLst>
                <a:ext uri="{FF2B5EF4-FFF2-40B4-BE49-F238E27FC236}">
                  <a16:creationId xmlns:a16="http://schemas.microsoft.com/office/drawing/2014/main" xmlns="" id="{E1F6DBDC-DE50-4658-B1E3-09BA8AC5485F}"/>
                </a:ext>
              </a:extLst>
            </p:cNvPr>
            <p:cNvGrpSpPr/>
            <p:nvPr/>
          </p:nvGrpSpPr>
          <p:grpSpPr>
            <a:xfrm>
              <a:off x="223422" y="79648"/>
              <a:ext cx="1195945" cy="1148651"/>
              <a:chOff x="3748088" y="1658938"/>
              <a:chExt cx="4699000" cy="4702175"/>
            </a:xfrm>
          </p:grpSpPr>
          <p:sp>
            <p:nvSpPr>
              <p:cNvPr id="76" name="Freeform 21">
                <a:extLst>
                  <a:ext uri="{FF2B5EF4-FFF2-40B4-BE49-F238E27FC236}">
                    <a16:creationId xmlns:a16="http://schemas.microsoft.com/office/drawing/2014/main" xmlns="" id="{D856A53F-7EAF-4FC3-9F54-4234D4C79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013" y="3265488"/>
                <a:ext cx="2251075" cy="1492250"/>
              </a:xfrm>
              <a:custGeom>
                <a:avLst/>
                <a:gdLst>
                  <a:gd name="T0" fmla="*/ 1934398 w 590"/>
                  <a:gd name="T1" fmla="*/ 0 h 391"/>
                  <a:gd name="T2" fmla="*/ 747815 w 590"/>
                  <a:gd name="T3" fmla="*/ 0 h 391"/>
                  <a:gd name="T4" fmla="*/ 728738 w 590"/>
                  <a:gd name="T5" fmla="*/ 7633 h 391"/>
                  <a:gd name="T6" fmla="*/ 7631 w 590"/>
                  <a:gd name="T7" fmla="*/ 725134 h 391"/>
                  <a:gd name="T8" fmla="*/ 7631 w 590"/>
                  <a:gd name="T9" fmla="*/ 763299 h 391"/>
                  <a:gd name="T10" fmla="*/ 728738 w 590"/>
                  <a:gd name="T11" fmla="*/ 1484617 h 391"/>
                  <a:gd name="T12" fmla="*/ 747815 w 590"/>
                  <a:gd name="T13" fmla="*/ 1492250 h 391"/>
                  <a:gd name="T14" fmla="*/ 1934398 w 590"/>
                  <a:gd name="T15" fmla="*/ 1492250 h 391"/>
                  <a:gd name="T16" fmla="*/ 2251075 w 590"/>
                  <a:gd name="T17" fmla="*/ 1171664 h 391"/>
                  <a:gd name="T18" fmla="*/ 2251075 w 590"/>
                  <a:gd name="T19" fmla="*/ 316769 h 391"/>
                  <a:gd name="T20" fmla="*/ 1934398 w 590"/>
                  <a:gd name="T21" fmla="*/ 0 h 3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0" h="391">
                    <a:moveTo>
                      <a:pt x="507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4" y="0"/>
                      <a:pt x="192" y="0"/>
                      <a:pt x="191" y="2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0" y="193"/>
                      <a:pt x="0" y="197"/>
                      <a:pt x="2" y="200"/>
                    </a:cubicBezTo>
                    <a:cubicBezTo>
                      <a:pt x="191" y="389"/>
                      <a:pt x="191" y="389"/>
                      <a:pt x="191" y="389"/>
                    </a:cubicBezTo>
                    <a:cubicBezTo>
                      <a:pt x="192" y="390"/>
                      <a:pt x="194" y="391"/>
                      <a:pt x="196" y="391"/>
                    </a:cubicBezTo>
                    <a:cubicBezTo>
                      <a:pt x="507" y="391"/>
                      <a:pt x="507" y="391"/>
                      <a:pt x="507" y="391"/>
                    </a:cubicBezTo>
                    <a:cubicBezTo>
                      <a:pt x="553" y="391"/>
                      <a:pt x="590" y="353"/>
                      <a:pt x="590" y="307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37"/>
                      <a:pt x="553" y="0"/>
                      <a:pt x="507" y="0"/>
                    </a:cubicBezTo>
                    <a:close/>
                  </a:path>
                </a:pathLst>
              </a:custGeom>
              <a:solidFill>
                <a:srgbClr val="BFC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2">
                <a:extLst>
                  <a:ext uri="{FF2B5EF4-FFF2-40B4-BE49-F238E27FC236}">
                    <a16:creationId xmlns:a16="http://schemas.microsoft.com/office/drawing/2014/main" xmlns="" id="{F8B8BFB2-A57E-4241-BCE8-24DCD4475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088" y="3265488"/>
                <a:ext cx="2254250" cy="1492250"/>
              </a:xfrm>
              <a:custGeom>
                <a:avLst/>
                <a:gdLst>
                  <a:gd name="T0" fmla="*/ 320401 w 591"/>
                  <a:gd name="T1" fmla="*/ 0 h 391"/>
                  <a:gd name="T2" fmla="*/ 0 w 591"/>
                  <a:gd name="T3" fmla="*/ 316769 h 391"/>
                  <a:gd name="T4" fmla="*/ 0 w 591"/>
                  <a:gd name="T5" fmla="*/ 1171664 h 391"/>
                  <a:gd name="T6" fmla="*/ 320401 w 591"/>
                  <a:gd name="T7" fmla="*/ 1492250 h 391"/>
                  <a:gd name="T8" fmla="*/ 1506648 w 591"/>
                  <a:gd name="T9" fmla="*/ 1492250 h 391"/>
                  <a:gd name="T10" fmla="*/ 1521905 w 591"/>
                  <a:gd name="T11" fmla="*/ 1484617 h 391"/>
                  <a:gd name="T12" fmla="*/ 2242807 w 591"/>
                  <a:gd name="T13" fmla="*/ 763299 h 391"/>
                  <a:gd name="T14" fmla="*/ 2242807 w 591"/>
                  <a:gd name="T15" fmla="*/ 725134 h 391"/>
                  <a:gd name="T16" fmla="*/ 1521905 w 591"/>
                  <a:gd name="T17" fmla="*/ 7633 h 391"/>
                  <a:gd name="T18" fmla="*/ 1506648 w 591"/>
                  <a:gd name="T19" fmla="*/ 0 h 391"/>
                  <a:gd name="T20" fmla="*/ 320401 w 591"/>
                  <a:gd name="T21" fmla="*/ 0 h 3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1" h="391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53"/>
                      <a:pt x="38" y="391"/>
                      <a:pt x="84" y="391"/>
                    </a:cubicBezTo>
                    <a:cubicBezTo>
                      <a:pt x="395" y="391"/>
                      <a:pt x="395" y="391"/>
                      <a:pt x="395" y="391"/>
                    </a:cubicBezTo>
                    <a:cubicBezTo>
                      <a:pt x="396" y="391"/>
                      <a:pt x="398" y="390"/>
                      <a:pt x="399" y="389"/>
                    </a:cubicBezTo>
                    <a:cubicBezTo>
                      <a:pt x="588" y="200"/>
                      <a:pt x="588" y="200"/>
                      <a:pt x="588" y="200"/>
                    </a:cubicBezTo>
                    <a:cubicBezTo>
                      <a:pt x="591" y="197"/>
                      <a:pt x="591" y="193"/>
                      <a:pt x="588" y="190"/>
                    </a:cubicBezTo>
                    <a:cubicBezTo>
                      <a:pt x="399" y="2"/>
                      <a:pt x="399" y="2"/>
                      <a:pt x="399" y="2"/>
                    </a:cubicBezTo>
                    <a:cubicBezTo>
                      <a:pt x="398" y="0"/>
                      <a:pt x="396" y="0"/>
                      <a:pt x="395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3">
                <a:extLst>
                  <a:ext uri="{FF2B5EF4-FFF2-40B4-BE49-F238E27FC236}">
                    <a16:creationId xmlns:a16="http://schemas.microsoft.com/office/drawing/2014/main" xmlns="" id="{51A6CAB5-132A-49B0-8E71-921135085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050" y="1658938"/>
                <a:ext cx="1492250" cy="2255837"/>
              </a:xfrm>
              <a:custGeom>
                <a:avLst/>
                <a:gdLst>
                  <a:gd name="T0" fmla="*/ 1171664 w 391"/>
                  <a:gd name="T1" fmla="*/ 0 h 591"/>
                  <a:gd name="T2" fmla="*/ 320586 w 391"/>
                  <a:gd name="T3" fmla="*/ 0 h 591"/>
                  <a:gd name="T4" fmla="*/ 0 w 391"/>
                  <a:gd name="T5" fmla="*/ 320627 h 591"/>
                  <a:gd name="T6" fmla="*/ 0 w 391"/>
                  <a:gd name="T7" fmla="*/ 1507708 h 591"/>
                  <a:gd name="T8" fmla="*/ 7633 w 391"/>
                  <a:gd name="T9" fmla="*/ 1522976 h 591"/>
                  <a:gd name="T10" fmla="*/ 728951 w 391"/>
                  <a:gd name="T11" fmla="*/ 2244386 h 591"/>
                  <a:gd name="T12" fmla="*/ 763299 w 391"/>
                  <a:gd name="T13" fmla="*/ 2244386 h 591"/>
                  <a:gd name="T14" fmla="*/ 1484617 w 391"/>
                  <a:gd name="T15" fmla="*/ 1522976 h 591"/>
                  <a:gd name="T16" fmla="*/ 1492250 w 391"/>
                  <a:gd name="T17" fmla="*/ 1507708 h 591"/>
                  <a:gd name="T18" fmla="*/ 1492250 w 391"/>
                  <a:gd name="T19" fmla="*/ 320627 h 591"/>
                  <a:gd name="T20" fmla="*/ 1171664 w 391"/>
                  <a:gd name="T21" fmla="*/ 0 h 5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1" h="591">
                    <a:moveTo>
                      <a:pt x="30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37" y="0"/>
                      <a:pt x="0" y="38"/>
                      <a:pt x="0" y="84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6"/>
                      <a:pt x="1" y="398"/>
                      <a:pt x="2" y="399"/>
                    </a:cubicBezTo>
                    <a:cubicBezTo>
                      <a:pt x="191" y="588"/>
                      <a:pt x="191" y="588"/>
                      <a:pt x="191" y="588"/>
                    </a:cubicBezTo>
                    <a:cubicBezTo>
                      <a:pt x="193" y="591"/>
                      <a:pt x="198" y="591"/>
                      <a:pt x="200" y="588"/>
                    </a:cubicBezTo>
                    <a:cubicBezTo>
                      <a:pt x="389" y="399"/>
                      <a:pt x="389" y="399"/>
                      <a:pt x="389" y="399"/>
                    </a:cubicBezTo>
                    <a:cubicBezTo>
                      <a:pt x="390" y="398"/>
                      <a:pt x="391" y="396"/>
                      <a:pt x="391" y="395"/>
                    </a:cubicBezTo>
                    <a:cubicBezTo>
                      <a:pt x="391" y="84"/>
                      <a:pt x="391" y="84"/>
                      <a:pt x="391" y="84"/>
                    </a:cubicBezTo>
                    <a:cubicBezTo>
                      <a:pt x="391" y="38"/>
                      <a:pt x="354" y="0"/>
                      <a:pt x="307" y="0"/>
                    </a:cubicBezTo>
                    <a:close/>
                  </a:path>
                </a:pathLst>
              </a:custGeom>
              <a:solidFill>
                <a:srgbClr val="35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xmlns="" id="{7418A76D-2523-4186-8A27-3362AB9C8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050" y="4105275"/>
                <a:ext cx="1492250" cy="2255838"/>
              </a:xfrm>
              <a:custGeom>
                <a:avLst/>
                <a:gdLst>
                  <a:gd name="T0" fmla="*/ 320586 w 391"/>
                  <a:gd name="T1" fmla="*/ 2255837 h 591"/>
                  <a:gd name="T2" fmla="*/ 1171664 w 391"/>
                  <a:gd name="T3" fmla="*/ 2255837 h 591"/>
                  <a:gd name="T4" fmla="*/ 1492250 w 391"/>
                  <a:gd name="T5" fmla="*/ 1935210 h 591"/>
                  <a:gd name="T6" fmla="*/ 1492250 w 391"/>
                  <a:gd name="T7" fmla="*/ 751946 h 591"/>
                  <a:gd name="T8" fmla="*/ 1484617 w 391"/>
                  <a:gd name="T9" fmla="*/ 732861 h 591"/>
                  <a:gd name="T10" fmla="*/ 763299 w 391"/>
                  <a:gd name="T11" fmla="*/ 11451 h 591"/>
                  <a:gd name="T12" fmla="*/ 728951 w 391"/>
                  <a:gd name="T13" fmla="*/ 11451 h 591"/>
                  <a:gd name="T14" fmla="*/ 7633 w 391"/>
                  <a:gd name="T15" fmla="*/ 732861 h 591"/>
                  <a:gd name="T16" fmla="*/ 0 w 391"/>
                  <a:gd name="T17" fmla="*/ 751946 h 591"/>
                  <a:gd name="T18" fmla="*/ 0 w 391"/>
                  <a:gd name="T19" fmla="*/ 1935210 h 591"/>
                  <a:gd name="T20" fmla="*/ 320586 w 391"/>
                  <a:gd name="T21" fmla="*/ 2255837 h 5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1" h="591">
                    <a:moveTo>
                      <a:pt x="84" y="591"/>
                    </a:moveTo>
                    <a:cubicBezTo>
                      <a:pt x="307" y="591"/>
                      <a:pt x="307" y="591"/>
                      <a:pt x="307" y="591"/>
                    </a:cubicBezTo>
                    <a:cubicBezTo>
                      <a:pt x="354" y="591"/>
                      <a:pt x="391" y="553"/>
                      <a:pt x="391" y="507"/>
                    </a:cubicBezTo>
                    <a:cubicBezTo>
                      <a:pt x="391" y="197"/>
                      <a:pt x="391" y="197"/>
                      <a:pt x="391" y="197"/>
                    </a:cubicBezTo>
                    <a:cubicBezTo>
                      <a:pt x="391" y="195"/>
                      <a:pt x="390" y="193"/>
                      <a:pt x="389" y="192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8" y="0"/>
                      <a:pt x="193" y="0"/>
                      <a:pt x="191" y="3"/>
                    </a:cubicBezTo>
                    <a:cubicBezTo>
                      <a:pt x="2" y="192"/>
                      <a:pt x="2" y="192"/>
                      <a:pt x="2" y="192"/>
                    </a:cubicBezTo>
                    <a:cubicBezTo>
                      <a:pt x="1" y="193"/>
                      <a:pt x="0" y="195"/>
                      <a:pt x="0" y="197"/>
                    </a:cubicBezTo>
                    <a:cubicBezTo>
                      <a:pt x="0" y="507"/>
                      <a:pt x="0" y="507"/>
                      <a:pt x="0" y="507"/>
                    </a:cubicBezTo>
                    <a:cubicBezTo>
                      <a:pt x="0" y="553"/>
                      <a:pt x="37" y="591"/>
                      <a:pt x="84" y="591"/>
                    </a:cubicBezTo>
                    <a:close/>
                  </a:path>
                </a:pathLst>
              </a:custGeom>
              <a:solidFill>
                <a:srgbClr val="F25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5">
                <a:extLst>
                  <a:ext uri="{FF2B5EF4-FFF2-40B4-BE49-F238E27FC236}">
                    <a16:creationId xmlns:a16="http://schemas.microsoft.com/office/drawing/2014/main" xmlns="" id="{76029C04-A3BE-47B5-82AB-BF3EE0DD0F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5350" y="3640138"/>
                <a:ext cx="720725" cy="717550"/>
              </a:xfrm>
              <a:custGeom>
                <a:avLst/>
                <a:gdLst>
                  <a:gd name="T0" fmla="*/ 358456 w 189"/>
                  <a:gd name="T1" fmla="*/ 0 h 188"/>
                  <a:gd name="T2" fmla="*/ 0 w 189"/>
                  <a:gd name="T3" fmla="*/ 358775 h 188"/>
                  <a:gd name="T4" fmla="*/ 358456 w 189"/>
                  <a:gd name="T5" fmla="*/ 717550 h 188"/>
                  <a:gd name="T6" fmla="*/ 720725 w 189"/>
                  <a:gd name="T7" fmla="*/ 358775 h 188"/>
                  <a:gd name="T8" fmla="*/ 358456 w 189"/>
                  <a:gd name="T9" fmla="*/ 0 h 188"/>
                  <a:gd name="T10" fmla="*/ 594884 w 189"/>
                  <a:gd name="T11" fmla="*/ 427477 h 188"/>
                  <a:gd name="T12" fmla="*/ 430910 w 189"/>
                  <a:gd name="T13" fmla="*/ 427477 h 188"/>
                  <a:gd name="T14" fmla="*/ 430910 w 189"/>
                  <a:gd name="T15" fmla="*/ 595414 h 188"/>
                  <a:gd name="T16" fmla="*/ 289815 w 189"/>
                  <a:gd name="T17" fmla="*/ 595414 h 188"/>
                  <a:gd name="T18" fmla="*/ 289815 w 189"/>
                  <a:gd name="T19" fmla="*/ 427477 h 188"/>
                  <a:gd name="T20" fmla="*/ 125841 w 189"/>
                  <a:gd name="T21" fmla="*/ 427477 h 188"/>
                  <a:gd name="T22" fmla="*/ 125841 w 189"/>
                  <a:gd name="T23" fmla="*/ 286257 h 188"/>
                  <a:gd name="T24" fmla="*/ 289815 w 189"/>
                  <a:gd name="T25" fmla="*/ 286257 h 188"/>
                  <a:gd name="T26" fmla="*/ 289815 w 189"/>
                  <a:gd name="T27" fmla="*/ 122136 h 188"/>
                  <a:gd name="T28" fmla="*/ 430910 w 189"/>
                  <a:gd name="T29" fmla="*/ 122136 h 188"/>
                  <a:gd name="T30" fmla="*/ 430910 w 189"/>
                  <a:gd name="T31" fmla="*/ 286257 h 188"/>
                  <a:gd name="T32" fmla="*/ 594884 w 189"/>
                  <a:gd name="T33" fmla="*/ 286257 h 188"/>
                  <a:gd name="T34" fmla="*/ 594884 w 189"/>
                  <a:gd name="T35" fmla="*/ 427477 h 1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9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9" y="146"/>
                      <a:pt x="189" y="94"/>
                    </a:cubicBezTo>
                    <a:cubicBezTo>
                      <a:pt x="189" y="42"/>
                      <a:pt x="146" y="0"/>
                      <a:pt x="94" y="0"/>
                    </a:cubicBezTo>
                    <a:close/>
                    <a:moveTo>
                      <a:pt x="156" y="112"/>
                    </a:move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13" y="156"/>
                      <a:pt x="113" y="156"/>
                      <a:pt x="113" y="156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56" y="75"/>
                      <a:pt x="156" y="75"/>
                      <a:pt x="156" y="75"/>
                    </a:cubicBezTo>
                    <a:lnTo>
                      <a:pt x="156" y="1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6">
                <a:extLst>
                  <a:ext uri="{FF2B5EF4-FFF2-40B4-BE49-F238E27FC236}">
                    <a16:creationId xmlns:a16="http://schemas.microsoft.com/office/drawing/2014/main" xmlns="" id="{4551B9F0-B56E-42DB-A261-4779A48BD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7350" y="3662363"/>
                <a:ext cx="855663" cy="690562"/>
              </a:xfrm>
              <a:custGeom>
                <a:avLst/>
                <a:gdLst>
                  <a:gd name="T0" fmla="*/ 714326 w 224"/>
                  <a:gd name="T1" fmla="*/ 34337 h 181"/>
                  <a:gd name="T2" fmla="*/ 454571 w 224"/>
                  <a:gd name="T3" fmla="*/ 76305 h 181"/>
                  <a:gd name="T4" fmla="*/ 408732 w 224"/>
                  <a:gd name="T5" fmla="*/ 76305 h 181"/>
                  <a:gd name="T6" fmla="*/ 236835 w 224"/>
                  <a:gd name="T7" fmla="*/ 19076 h 181"/>
                  <a:gd name="T8" fmla="*/ 19100 w 224"/>
                  <a:gd name="T9" fmla="*/ 255622 h 181"/>
                  <a:gd name="T10" fmla="*/ 84038 w 224"/>
                  <a:gd name="T11" fmla="*/ 431124 h 181"/>
                  <a:gd name="T12" fmla="*/ 408732 w 224"/>
                  <a:gd name="T13" fmla="*/ 682931 h 181"/>
                  <a:gd name="T14" fmla="*/ 466031 w 224"/>
                  <a:gd name="T15" fmla="*/ 679116 h 181"/>
                  <a:gd name="T16" fmla="*/ 695226 w 224"/>
                  <a:gd name="T17" fmla="*/ 530321 h 181"/>
                  <a:gd name="T18" fmla="*/ 844203 w 224"/>
                  <a:gd name="T19" fmla="*/ 251807 h 181"/>
                  <a:gd name="T20" fmla="*/ 714326 w 224"/>
                  <a:gd name="T21" fmla="*/ 34337 h 181"/>
                  <a:gd name="T22" fmla="*/ 760165 w 224"/>
                  <a:gd name="T23" fmla="*/ 396787 h 181"/>
                  <a:gd name="T24" fmla="*/ 702866 w 224"/>
                  <a:gd name="T25" fmla="*/ 396787 h 181"/>
                  <a:gd name="T26" fmla="*/ 687586 w 224"/>
                  <a:gd name="T27" fmla="*/ 385341 h 181"/>
                  <a:gd name="T28" fmla="*/ 645567 w 224"/>
                  <a:gd name="T29" fmla="*/ 297590 h 181"/>
                  <a:gd name="T30" fmla="*/ 450751 w 224"/>
                  <a:gd name="T31" fmla="*/ 598996 h 181"/>
                  <a:gd name="T32" fmla="*/ 435471 w 224"/>
                  <a:gd name="T33" fmla="*/ 606626 h 181"/>
                  <a:gd name="T34" fmla="*/ 435471 w 224"/>
                  <a:gd name="T35" fmla="*/ 606626 h 181"/>
                  <a:gd name="T36" fmla="*/ 420192 w 224"/>
                  <a:gd name="T37" fmla="*/ 591365 h 181"/>
                  <a:gd name="T38" fmla="*/ 332333 w 224"/>
                  <a:gd name="T39" fmla="*/ 179317 h 181"/>
                  <a:gd name="T40" fmla="*/ 248295 w 224"/>
                  <a:gd name="T41" fmla="*/ 427309 h 181"/>
                  <a:gd name="T42" fmla="*/ 233015 w 224"/>
                  <a:gd name="T43" fmla="*/ 442570 h 181"/>
                  <a:gd name="T44" fmla="*/ 137517 w 224"/>
                  <a:gd name="T45" fmla="*/ 442570 h 181"/>
                  <a:gd name="T46" fmla="*/ 122238 w 224"/>
                  <a:gd name="T47" fmla="*/ 423494 h 181"/>
                  <a:gd name="T48" fmla="*/ 137517 w 224"/>
                  <a:gd name="T49" fmla="*/ 408233 h 181"/>
                  <a:gd name="T50" fmla="*/ 221556 w 224"/>
                  <a:gd name="T51" fmla="*/ 408233 h 181"/>
                  <a:gd name="T52" fmla="*/ 320874 w 224"/>
                  <a:gd name="T53" fmla="*/ 110643 h 181"/>
                  <a:gd name="T54" fmla="*/ 336153 w 224"/>
                  <a:gd name="T55" fmla="*/ 99197 h 181"/>
                  <a:gd name="T56" fmla="*/ 355253 w 224"/>
                  <a:gd name="T57" fmla="*/ 110643 h 181"/>
                  <a:gd name="T58" fmla="*/ 446931 w 224"/>
                  <a:gd name="T59" fmla="*/ 545582 h 181"/>
                  <a:gd name="T60" fmla="*/ 634107 w 224"/>
                  <a:gd name="T61" fmla="*/ 255622 h 181"/>
                  <a:gd name="T62" fmla="*/ 649387 w 224"/>
                  <a:gd name="T63" fmla="*/ 247992 h 181"/>
                  <a:gd name="T64" fmla="*/ 664667 w 224"/>
                  <a:gd name="T65" fmla="*/ 255622 h 181"/>
                  <a:gd name="T66" fmla="*/ 714326 w 224"/>
                  <a:gd name="T67" fmla="*/ 362450 h 181"/>
                  <a:gd name="T68" fmla="*/ 760165 w 224"/>
                  <a:gd name="T69" fmla="*/ 362450 h 181"/>
                  <a:gd name="T70" fmla="*/ 779265 w 224"/>
                  <a:gd name="T71" fmla="*/ 377711 h 181"/>
                  <a:gd name="T72" fmla="*/ 760165 w 224"/>
                  <a:gd name="T73" fmla="*/ 396787 h 1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4" h="181">
                    <a:moveTo>
                      <a:pt x="187" y="9"/>
                    </a:moveTo>
                    <a:cubicBezTo>
                      <a:pt x="163" y="0"/>
                      <a:pt x="140" y="7"/>
                      <a:pt x="119" y="20"/>
                    </a:cubicBezTo>
                    <a:cubicBezTo>
                      <a:pt x="115" y="22"/>
                      <a:pt x="111" y="23"/>
                      <a:pt x="107" y="20"/>
                    </a:cubicBezTo>
                    <a:cubicBezTo>
                      <a:pt x="94" y="10"/>
                      <a:pt x="79" y="5"/>
                      <a:pt x="62" y="5"/>
                    </a:cubicBezTo>
                    <a:cubicBezTo>
                      <a:pt x="27" y="7"/>
                      <a:pt x="0" y="28"/>
                      <a:pt x="5" y="67"/>
                    </a:cubicBezTo>
                    <a:cubicBezTo>
                      <a:pt x="7" y="84"/>
                      <a:pt x="12" y="99"/>
                      <a:pt x="22" y="113"/>
                    </a:cubicBezTo>
                    <a:cubicBezTo>
                      <a:pt x="43" y="144"/>
                      <a:pt x="73" y="164"/>
                      <a:pt x="107" y="179"/>
                    </a:cubicBezTo>
                    <a:cubicBezTo>
                      <a:pt x="111" y="181"/>
                      <a:pt x="117" y="180"/>
                      <a:pt x="122" y="178"/>
                    </a:cubicBezTo>
                    <a:cubicBezTo>
                      <a:pt x="143" y="168"/>
                      <a:pt x="164" y="155"/>
                      <a:pt x="182" y="139"/>
                    </a:cubicBezTo>
                    <a:cubicBezTo>
                      <a:pt x="203" y="119"/>
                      <a:pt x="218" y="96"/>
                      <a:pt x="221" y="66"/>
                    </a:cubicBezTo>
                    <a:cubicBezTo>
                      <a:pt x="224" y="39"/>
                      <a:pt x="212" y="18"/>
                      <a:pt x="187" y="9"/>
                    </a:cubicBezTo>
                    <a:close/>
                    <a:moveTo>
                      <a:pt x="199" y="104"/>
                    </a:move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2" y="104"/>
                      <a:pt x="181" y="103"/>
                      <a:pt x="180" y="101"/>
                    </a:cubicBezTo>
                    <a:cubicBezTo>
                      <a:pt x="169" y="78"/>
                      <a:pt x="169" y="78"/>
                      <a:pt x="169" y="78"/>
                    </a:cubicBezTo>
                    <a:cubicBezTo>
                      <a:pt x="118" y="157"/>
                      <a:pt x="118" y="157"/>
                      <a:pt x="118" y="157"/>
                    </a:cubicBezTo>
                    <a:cubicBezTo>
                      <a:pt x="117" y="158"/>
                      <a:pt x="116" y="159"/>
                      <a:pt x="114" y="159"/>
                    </a:cubicBezTo>
                    <a:cubicBezTo>
                      <a:pt x="114" y="159"/>
                      <a:pt x="114" y="159"/>
                      <a:pt x="114" y="159"/>
                    </a:cubicBezTo>
                    <a:cubicBezTo>
                      <a:pt x="112" y="159"/>
                      <a:pt x="110" y="157"/>
                      <a:pt x="110" y="155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65" y="112"/>
                      <a:pt x="65" y="112"/>
                      <a:pt x="65" y="112"/>
                    </a:cubicBezTo>
                    <a:cubicBezTo>
                      <a:pt x="65" y="114"/>
                      <a:pt x="63" y="116"/>
                      <a:pt x="61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34" y="116"/>
                      <a:pt x="32" y="113"/>
                      <a:pt x="32" y="111"/>
                    </a:cubicBezTo>
                    <a:cubicBezTo>
                      <a:pt x="32" y="109"/>
                      <a:pt x="34" y="107"/>
                      <a:pt x="36" y="107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5" y="27"/>
                      <a:pt x="86" y="25"/>
                      <a:pt x="88" y="26"/>
                    </a:cubicBezTo>
                    <a:cubicBezTo>
                      <a:pt x="90" y="26"/>
                      <a:pt x="92" y="27"/>
                      <a:pt x="93" y="29"/>
                    </a:cubicBezTo>
                    <a:cubicBezTo>
                      <a:pt x="117" y="143"/>
                      <a:pt x="117" y="143"/>
                      <a:pt x="117" y="143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7" y="65"/>
                      <a:pt x="169" y="64"/>
                      <a:pt x="170" y="65"/>
                    </a:cubicBezTo>
                    <a:cubicBezTo>
                      <a:pt x="172" y="65"/>
                      <a:pt x="173" y="66"/>
                      <a:pt x="174" y="67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99" y="95"/>
                      <a:pt x="199" y="95"/>
                      <a:pt x="199" y="95"/>
                    </a:cubicBezTo>
                    <a:cubicBezTo>
                      <a:pt x="202" y="95"/>
                      <a:pt x="204" y="97"/>
                      <a:pt x="204" y="99"/>
                    </a:cubicBezTo>
                    <a:cubicBezTo>
                      <a:pt x="204" y="101"/>
                      <a:pt x="202" y="104"/>
                      <a:pt x="199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7">
                <a:extLst>
                  <a:ext uri="{FF2B5EF4-FFF2-40B4-BE49-F238E27FC236}">
                    <a16:creationId xmlns:a16="http://schemas.microsoft.com/office/drawing/2014/main" xmlns="" id="{5D61E50E-E6A3-463E-B578-69929CBE6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9313" y="5075238"/>
                <a:ext cx="347662" cy="877887"/>
              </a:xfrm>
              <a:custGeom>
                <a:avLst/>
                <a:gdLst>
                  <a:gd name="T0" fmla="*/ 213946 w 91"/>
                  <a:gd name="T1" fmla="*/ 0 h 230"/>
                  <a:gd name="T2" fmla="*/ 133717 w 91"/>
                  <a:gd name="T3" fmla="*/ 0 h 230"/>
                  <a:gd name="T4" fmla="*/ 0 w 91"/>
                  <a:gd name="T5" fmla="*/ 133592 h 230"/>
                  <a:gd name="T6" fmla="*/ 0 w 91"/>
                  <a:gd name="T7" fmla="*/ 744296 h 230"/>
                  <a:gd name="T8" fmla="*/ 133717 w 91"/>
                  <a:gd name="T9" fmla="*/ 877887 h 230"/>
                  <a:gd name="T10" fmla="*/ 213946 w 91"/>
                  <a:gd name="T11" fmla="*/ 877887 h 230"/>
                  <a:gd name="T12" fmla="*/ 347663 w 91"/>
                  <a:gd name="T13" fmla="*/ 744296 h 230"/>
                  <a:gd name="T14" fmla="*/ 347663 w 91"/>
                  <a:gd name="T15" fmla="*/ 133592 h 230"/>
                  <a:gd name="T16" fmla="*/ 213946 w 91"/>
                  <a:gd name="T17" fmla="*/ 0 h 230"/>
                  <a:gd name="T18" fmla="*/ 309458 w 91"/>
                  <a:gd name="T19" fmla="*/ 438944 h 230"/>
                  <a:gd name="T20" fmla="*/ 34384 w 91"/>
                  <a:gd name="T21" fmla="*/ 438944 h 230"/>
                  <a:gd name="T22" fmla="*/ 34384 w 91"/>
                  <a:gd name="T23" fmla="*/ 148859 h 230"/>
                  <a:gd name="T24" fmla="*/ 141357 w 91"/>
                  <a:gd name="T25" fmla="*/ 34352 h 230"/>
                  <a:gd name="T26" fmla="*/ 202485 w 91"/>
                  <a:gd name="T27" fmla="*/ 34352 h 230"/>
                  <a:gd name="T28" fmla="*/ 309458 w 91"/>
                  <a:gd name="T29" fmla="*/ 148859 h 230"/>
                  <a:gd name="T30" fmla="*/ 309458 w 91"/>
                  <a:gd name="T31" fmla="*/ 438944 h 2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" h="230">
                    <a:moveTo>
                      <a:pt x="56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14"/>
                      <a:pt x="16" y="230"/>
                      <a:pt x="35" y="230"/>
                    </a:cubicBezTo>
                    <a:cubicBezTo>
                      <a:pt x="56" y="230"/>
                      <a:pt x="56" y="230"/>
                      <a:pt x="56" y="230"/>
                    </a:cubicBezTo>
                    <a:cubicBezTo>
                      <a:pt x="75" y="230"/>
                      <a:pt x="91" y="214"/>
                      <a:pt x="91" y="19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1" y="16"/>
                      <a:pt x="75" y="0"/>
                      <a:pt x="56" y="0"/>
                    </a:cubicBezTo>
                    <a:close/>
                    <a:moveTo>
                      <a:pt x="81" y="115"/>
                    </a:moveTo>
                    <a:cubicBezTo>
                      <a:pt x="9" y="115"/>
                      <a:pt x="9" y="115"/>
                      <a:pt x="9" y="115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22"/>
                      <a:pt x="22" y="9"/>
                      <a:pt x="37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69" y="9"/>
                      <a:pt x="81" y="22"/>
                      <a:pt x="81" y="39"/>
                    </a:cubicBez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8">
                <a:extLst>
                  <a:ext uri="{FF2B5EF4-FFF2-40B4-BE49-F238E27FC236}">
                    <a16:creationId xmlns:a16="http://schemas.microsoft.com/office/drawing/2014/main" xmlns="" id="{76B81C1C-5512-4905-9252-01E667743B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6738" y="2185988"/>
                <a:ext cx="869950" cy="869950"/>
              </a:xfrm>
              <a:custGeom>
                <a:avLst/>
                <a:gdLst>
                  <a:gd name="T0" fmla="*/ 728774 w 228"/>
                  <a:gd name="T1" fmla="*/ 305246 h 228"/>
                  <a:gd name="T2" fmla="*/ 858503 w 228"/>
                  <a:gd name="T3" fmla="*/ 61049 h 228"/>
                  <a:gd name="T4" fmla="*/ 805085 w 228"/>
                  <a:gd name="T5" fmla="*/ 7631 h 228"/>
                  <a:gd name="T6" fmla="*/ 560889 w 228"/>
                  <a:gd name="T7" fmla="*/ 141176 h 228"/>
                  <a:gd name="T8" fmla="*/ 45787 w 228"/>
                  <a:gd name="T9" fmla="*/ 824163 h 228"/>
                  <a:gd name="T10" fmla="*/ 99205 w 228"/>
                  <a:gd name="T11" fmla="*/ 747852 h 228"/>
                  <a:gd name="T12" fmla="*/ 68680 w 228"/>
                  <a:gd name="T13" fmla="*/ 705880 h 228"/>
                  <a:gd name="T14" fmla="*/ 83943 w 228"/>
                  <a:gd name="T15" fmla="*/ 690618 h 228"/>
                  <a:gd name="T16" fmla="*/ 171701 w 228"/>
                  <a:gd name="T17" fmla="*/ 671540 h 228"/>
                  <a:gd name="T18" fmla="*/ 137361 w 228"/>
                  <a:gd name="T19" fmla="*/ 621938 h 228"/>
                  <a:gd name="T20" fmla="*/ 186963 w 228"/>
                  <a:gd name="T21" fmla="*/ 656278 h 228"/>
                  <a:gd name="T22" fmla="*/ 206041 w 228"/>
                  <a:gd name="T23" fmla="*/ 568520 h 228"/>
                  <a:gd name="T24" fmla="*/ 221303 w 228"/>
                  <a:gd name="T25" fmla="*/ 553258 h 228"/>
                  <a:gd name="T26" fmla="*/ 309061 w 228"/>
                  <a:gd name="T27" fmla="*/ 534180 h 228"/>
                  <a:gd name="T28" fmla="*/ 274721 w 228"/>
                  <a:gd name="T29" fmla="*/ 484577 h 228"/>
                  <a:gd name="T30" fmla="*/ 324323 w 228"/>
                  <a:gd name="T31" fmla="*/ 518918 h 228"/>
                  <a:gd name="T32" fmla="*/ 343401 w 228"/>
                  <a:gd name="T33" fmla="*/ 431159 h 228"/>
                  <a:gd name="T34" fmla="*/ 358664 w 228"/>
                  <a:gd name="T35" fmla="*/ 415897 h 228"/>
                  <a:gd name="T36" fmla="*/ 446422 w 228"/>
                  <a:gd name="T37" fmla="*/ 396819 h 228"/>
                  <a:gd name="T38" fmla="*/ 412082 w 228"/>
                  <a:gd name="T39" fmla="*/ 347217 h 228"/>
                  <a:gd name="T40" fmla="*/ 461684 w 228"/>
                  <a:gd name="T41" fmla="*/ 381557 h 228"/>
                  <a:gd name="T42" fmla="*/ 480762 w 228"/>
                  <a:gd name="T43" fmla="*/ 293799 h 228"/>
                  <a:gd name="T44" fmla="*/ 496024 w 228"/>
                  <a:gd name="T45" fmla="*/ 278537 h 228"/>
                  <a:gd name="T46" fmla="*/ 583782 w 228"/>
                  <a:gd name="T47" fmla="*/ 259459 h 228"/>
                  <a:gd name="T48" fmla="*/ 549442 w 228"/>
                  <a:gd name="T49" fmla="*/ 209856 h 228"/>
                  <a:gd name="T50" fmla="*/ 599045 w 228"/>
                  <a:gd name="T51" fmla="*/ 244196 h 228"/>
                  <a:gd name="T52" fmla="*/ 644831 w 228"/>
                  <a:gd name="T53" fmla="*/ 225119 h 228"/>
                  <a:gd name="T54" fmla="*/ 621938 w 228"/>
                  <a:gd name="T55" fmla="*/ 267090 h 228"/>
                  <a:gd name="T56" fmla="*/ 660094 w 228"/>
                  <a:gd name="T57" fmla="*/ 320508 h 228"/>
                  <a:gd name="T58" fmla="*/ 606676 w 228"/>
                  <a:gd name="T59" fmla="*/ 282352 h 228"/>
                  <a:gd name="T60" fmla="*/ 591413 w 228"/>
                  <a:gd name="T61" fmla="*/ 373926 h 228"/>
                  <a:gd name="T62" fmla="*/ 576151 w 228"/>
                  <a:gd name="T63" fmla="*/ 389188 h 228"/>
                  <a:gd name="T64" fmla="*/ 484577 w 228"/>
                  <a:gd name="T65" fmla="*/ 404450 h 228"/>
                  <a:gd name="T66" fmla="*/ 522733 w 228"/>
                  <a:gd name="T67" fmla="*/ 457868 h 228"/>
                  <a:gd name="T68" fmla="*/ 469315 w 228"/>
                  <a:gd name="T69" fmla="*/ 419713 h 228"/>
                  <a:gd name="T70" fmla="*/ 454053 w 228"/>
                  <a:gd name="T71" fmla="*/ 511286 h 228"/>
                  <a:gd name="T72" fmla="*/ 438791 w 228"/>
                  <a:gd name="T73" fmla="*/ 526549 h 228"/>
                  <a:gd name="T74" fmla="*/ 347217 w 228"/>
                  <a:gd name="T75" fmla="*/ 541811 h 228"/>
                  <a:gd name="T76" fmla="*/ 385373 w 228"/>
                  <a:gd name="T77" fmla="*/ 595229 h 228"/>
                  <a:gd name="T78" fmla="*/ 331955 w 228"/>
                  <a:gd name="T79" fmla="*/ 557073 h 228"/>
                  <a:gd name="T80" fmla="*/ 316692 w 228"/>
                  <a:gd name="T81" fmla="*/ 648647 h 228"/>
                  <a:gd name="T82" fmla="*/ 301430 w 228"/>
                  <a:gd name="T83" fmla="*/ 663909 h 228"/>
                  <a:gd name="T84" fmla="*/ 209856 w 228"/>
                  <a:gd name="T85" fmla="*/ 679171 h 228"/>
                  <a:gd name="T86" fmla="*/ 248012 w 228"/>
                  <a:gd name="T87" fmla="*/ 732589 h 228"/>
                  <a:gd name="T88" fmla="*/ 194594 w 228"/>
                  <a:gd name="T89" fmla="*/ 694434 h 228"/>
                  <a:gd name="T90" fmla="*/ 179332 w 228"/>
                  <a:gd name="T91" fmla="*/ 786007 h 228"/>
                  <a:gd name="T92" fmla="*/ 164070 w 228"/>
                  <a:gd name="T93" fmla="*/ 801270 h 228"/>
                  <a:gd name="T94" fmla="*/ 122098 w 228"/>
                  <a:gd name="T95" fmla="*/ 770745 h 228"/>
                  <a:gd name="T96" fmla="*/ 99205 w 228"/>
                  <a:gd name="T97" fmla="*/ 747852 h 22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28" h="228">
                    <a:moveTo>
                      <a:pt x="55" y="216"/>
                    </a:moveTo>
                    <a:cubicBezTo>
                      <a:pt x="191" y="80"/>
                      <a:pt x="191" y="80"/>
                      <a:pt x="191" y="80"/>
                    </a:cubicBezTo>
                    <a:cubicBezTo>
                      <a:pt x="200" y="71"/>
                      <a:pt x="202" y="56"/>
                      <a:pt x="196" y="45"/>
                    </a:cubicBezTo>
                    <a:cubicBezTo>
                      <a:pt x="225" y="16"/>
                      <a:pt x="225" y="16"/>
                      <a:pt x="225" y="16"/>
                    </a:cubicBezTo>
                    <a:cubicBezTo>
                      <a:pt x="228" y="13"/>
                      <a:pt x="227" y="8"/>
                      <a:pt x="224" y="4"/>
                    </a:cubicBezTo>
                    <a:cubicBezTo>
                      <a:pt x="220" y="0"/>
                      <a:pt x="214" y="0"/>
                      <a:pt x="211" y="2"/>
                    </a:cubicBezTo>
                    <a:cubicBezTo>
                      <a:pt x="183" y="31"/>
                      <a:pt x="183" y="31"/>
                      <a:pt x="183" y="31"/>
                    </a:cubicBezTo>
                    <a:cubicBezTo>
                      <a:pt x="171" y="26"/>
                      <a:pt x="157" y="27"/>
                      <a:pt x="147" y="37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0" y="185"/>
                      <a:pt x="0" y="204"/>
                      <a:pt x="12" y="216"/>
                    </a:cubicBezTo>
                    <a:cubicBezTo>
                      <a:pt x="24" y="228"/>
                      <a:pt x="43" y="228"/>
                      <a:pt x="55" y="216"/>
                    </a:cubicBezTo>
                    <a:close/>
                    <a:moveTo>
                      <a:pt x="26" y="196"/>
                    </a:moveTo>
                    <a:cubicBezTo>
                      <a:pt x="27" y="194"/>
                      <a:pt x="27" y="194"/>
                      <a:pt x="27" y="194"/>
                    </a:cubicBezTo>
                    <a:cubicBezTo>
                      <a:pt x="18" y="185"/>
                      <a:pt x="18" y="185"/>
                      <a:pt x="18" y="185"/>
                    </a:cubicBezTo>
                    <a:cubicBezTo>
                      <a:pt x="17" y="184"/>
                      <a:pt x="17" y="182"/>
                      <a:pt x="18" y="181"/>
                    </a:cubicBezTo>
                    <a:cubicBezTo>
                      <a:pt x="19" y="180"/>
                      <a:pt x="21" y="180"/>
                      <a:pt x="22" y="181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5" y="166"/>
                      <a:pt x="35" y="164"/>
                      <a:pt x="36" y="163"/>
                    </a:cubicBezTo>
                    <a:cubicBezTo>
                      <a:pt x="37" y="162"/>
                      <a:pt x="39" y="162"/>
                      <a:pt x="40" y="163"/>
                    </a:cubicBezTo>
                    <a:cubicBezTo>
                      <a:pt x="49" y="172"/>
                      <a:pt x="49" y="172"/>
                      <a:pt x="49" y="172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54" y="149"/>
                      <a:pt x="54" y="149"/>
                      <a:pt x="54" y="149"/>
                    </a:cubicBezTo>
                    <a:cubicBezTo>
                      <a:pt x="53" y="148"/>
                      <a:pt x="53" y="146"/>
                      <a:pt x="54" y="145"/>
                    </a:cubicBezTo>
                    <a:cubicBezTo>
                      <a:pt x="55" y="144"/>
                      <a:pt x="57" y="144"/>
                      <a:pt x="58" y="145"/>
                    </a:cubicBezTo>
                    <a:cubicBezTo>
                      <a:pt x="67" y="154"/>
                      <a:pt x="67" y="154"/>
                      <a:pt x="67" y="154"/>
                    </a:cubicBezTo>
                    <a:cubicBezTo>
                      <a:pt x="81" y="140"/>
                      <a:pt x="81" y="140"/>
                      <a:pt x="81" y="140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1" y="130"/>
                      <a:pt x="71" y="128"/>
                      <a:pt x="72" y="127"/>
                    </a:cubicBezTo>
                    <a:cubicBezTo>
                      <a:pt x="73" y="126"/>
                      <a:pt x="75" y="126"/>
                      <a:pt x="76" y="127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0" y="113"/>
                      <a:pt x="90" y="113"/>
                      <a:pt x="90" y="113"/>
                    </a:cubicBezTo>
                    <a:cubicBezTo>
                      <a:pt x="89" y="112"/>
                      <a:pt x="89" y="110"/>
                      <a:pt x="90" y="109"/>
                    </a:cubicBezTo>
                    <a:cubicBezTo>
                      <a:pt x="91" y="108"/>
                      <a:pt x="93" y="108"/>
                      <a:pt x="94" y="109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07" y="94"/>
                      <a:pt x="107" y="92"/>
                      <a:pt x="108" y="91"/>
                    </a:cubicBezTo>
                    <a:cubicBezTo>
                      <a:pt x="109" y="90"/>
                      <a:pt x="111" y="90"/>
                      <a:pt x="112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26" y="77"/>
                      <a:pt x="126" y="77"/>
                      <a:pt x="126" y="77"/>
                    </a:cubicBezTo>
                    <a:cubicBezTo>
                      <a:pt x="125" y="76"/>
                      <a:pt x="125" y="74"/>
                      <a:pt x="126" y="73"/>
                    </a:cubicBezTo>
                    <a:cubicBezTo>
                      <a:pt x="127" y="72"/>
                      <a:pt x="129" y="72"/>
                      <a:pt x="130" y="73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44" y="59"/>
                      <a:pt x="144" y="59"/>
                      <a:pt x="144" y="59"/>
                    </a:cubicBezTo>
                    <a:cubicBezTo>
                      <a:pt x="143" y="58"/>
                      <a:pt x="143" y="56"/>
                      <a:pt x="144" y="55"/>
                    </a:cubicBezTo>
                    <a:cubicBezTo>
                      <a:pt x="145" y="54"/>
                      <a:pt x="147" y="54"/>
                      <a:pt x="148" y="55"/>
                    </a:cubicBezTo>
                    <a:cubicBezTo>
                      <a:pt x="157" y="64"/>
                      <a:pt x="157" y="64"/>
                      <a:pt x="157" y="64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4" y="57"/>
                      <a:pt x="167" y="57"/>
                      <a:pt x="169" y="59"/>
                    </a:cubicBezTo>
                    <a:cubicBezTo>
                      <a:pt x="170" y="61"/>
                      <a:pt x="170" y="63"/>
                      <a:pt x="169" y="65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73" y="80"/>
                      <a:pt x="173" y="80"/>
                      <a:pt x="173" y="80"/>
                    </a:cubicBezTo>
                    <a:cubicBezTo>
                      <a:pt x="174" y="81"/>
                      <a:pt x="174" y="83"/>
                      <a:pt x="173" y="84"/>
                    </a:cubicBezTo>
                    <a:cubicBezTo>
                      <a:pt x="172" y="85"/>
                      <a:pt x="170" y="85"/>
                      <a:pt x="169" y="84"/>
                    </a:cubicBezTo>
                    <a:cubicBezTo>
                      <a:pt x="159" y="74"/>
                      <a:pt x="159" y="74"/>
                      <a:pt x="159" y="74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156" y="99"/>
                      <a:pt x="156" y="101"/>
                      <a:pt x="155" y="102"/>
                    </a:cubicBezTo>
                    <a:cubicBezTo>
                      <a:pt x="154" y="103"/>
                      <a:pt x="152" y="103"/>
                      <a:pt x="151" y="102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8" y="117"/>
                      <a:pt x="138" y="119"/>
                      <a:pt x="137" y="120"/>
                    </a:cubicBezTo>
                    <a:cubicBezTo>
                      <a:pt x="136" y="121"/>
                      <a:pt x="134" y="121"/>
                      <a:pt x="133" y="120"/>
                    </a:cubicBezTo>
                    <a:cubicBezTo>
                      <a:pt x="123" y="110"/>
                      <a:pt x="123" y="110"/>
                      <a:pt x="123" y="110"/>
                    </a:cubicBezTo>
                    <a:cubicBezTo>
                      <a:pt x="109" y="124"/>
                      <a:pt x="109" y="124"/>
                      <a:pt x="109" y="124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20" y="135"/>
                      <a:pt x="120" y="137"/>
                      <a:pt x="119" y="138"/>
                    </a:cubicBezTo>
                    <a:cubicBezTo>
                      <a:pt x="118" y="139"/>
                      <a:pt x="116" y="139"/>
                      <a:pt x="115" y="138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91" y="142"/>
                      <a:pt x="91" y="142"/>
                      <a:pt x="91" y="142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102" y="153"/>
                      <a:pt x="102" y="155"/>
                      <a:pt x="101" y="156"/>
                    </a:cubicBezTo>
                    <a:cubicBezTo>
                      <a:pt x="100" y="157"/>
                      <a:pt x="98" y="157"/>
                      <a:pt x="97" y="156"/>
                    </a:cubicBezTo>
                    <a:cubicBezTo>
                      <a:pt x="87" y="146"/>
                      <a:pt x="87" y="146"/>
                      <a:pt x="87" y="146"/>
                    </a:cubicBezTo>
                    <a:cubicBezTo>
                      <a:pt x="73" y="160"/>
                      <a:pt x="73" y="160"/>
                      <a:pt x="73" y="160"/>
                    </a:cubicBezTo>
                    <a:cubicBezTo>
                      <a:pt x="83" y="170"/>
                      <a:pt x="83" y="170"/>
                      <a:pt x="83" y="170"/>
                    </a:cubicBezTo>
                    <a:cubicBezTo>
                      <a:pt x="84" y="171"/>
                      <a:pt x="84" y="173"/>
                      <a:pt x="83" y="174"/>
                    </a:cubicBezTo>
                    <a:cubicBezTo>
                      <a:pt x="82" y="175"/>
                      <a:pt x="80" y="175"/>
                      <a:pt x="79" y="174"/>
                    </a:cubicBezTo>
                    <a:cubicBezTo>
                      <a:pt x="69" y="164"/>
                      <a:pt x="69" y="164"/>
                      <a:pt x="69" y="164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65" y="188"/>
                      <a:pt x="65" y="188"/>
                      <a:pt x="65" y="188"/>
                    </a:cubicBezTo>
                    <a:cubicBezTo>
                      <a:pt x="66" y="189"/>
                      <a:pt x="66" y="191"/>
                      <a:pt x="65" y="192"/>
                    </a:cubicBezTo>
                    <a:cubicBezTo>
                      <a:pt x="64" y="193"/>
                      <a:pt x="62" y="193"/>
                      <a:pt x="61" y="192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37" y="196"/>
                      <a:pt x="37" y="196"/>
                      <a:pt x="37" y="196"/>
                    </a:cubicBezTo>
                    <a:cubicBezTo>
                      <a:pt x="47" y="206"/>
                      <a:pt x="47" y="206"/>
                      <a:pt x="47" y="206"/>
                    </a:cubicBezTo>
                    <a:cubicBezTo>
                      <a:pt x="48" y="207"/>
                      <a:pt x="48" y="209"/>
                      <a:pt x="47" y="210"/>
                    </a:cubicBezTo>
                    <a:cubicBezTo>
                      <a:pt x="46" y="211"/>
                      <a:pt x="44" y="211"/>
                      <a:pt x="43" y="210"/>
                    </a:cubicBezTo>
                    <a:cubicBezTo>
                      <a:pt x="33" y="200"/>
                      <a:pt x="33" y="200"/>
                      <a:pt x="33" y="200"/>
                    </a:cubicBezTo>
                    <a:cubicBezTo>
                      <a:pt x="32" y="202"/>
                      <a:pt x="32" y="202"/>
                      <a:pt x="32" y="202"/>
                    </a:cubicBezTo>
                    <a:cubicBezTo>
                      <a:pt x="30" y="204"/>
                      <a:pt x="27" y="204"/>
                      <a:pt x="26" y="202"/>
                    </a:cubicBezTo>
                    <a:cubicBezTo>
                      <a:pt x="24" y="200"/>
                      <a:pt x="24" y="198"/>
                      <a:pt x="26" y="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DFD955CB-FE49-4282-9103-9016AB2A2969}"/>
                </a:ext>
              </a:extLst>
            </p:cNvPr>
            <p:cNvSpPr txBox="1"/>
            <p:nvPr/>
          </p:nvSpPr>
          <p:spPr>
            <a:xfrm>
              <a:off x="1467374" y="253365"/>
              <a:ext cx="1954659" cy="528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ผลงานเด่น</a:t>
              </a:r>
            </a:p>
          </p:txBody>
        </p:sp>
      </p:grpSp>
      <p:sp>
        <p:nvSpPr>
          <p:cNvPr id="47" name="Rectangle 27">
            <a:extLst/>
          </p:cNvPr>
          <p:cNvSpPr/>
          <p:nvPr/>
        </p:nvSpPr>
        <p:spPr>
          <a:xfrm>
            <a:off x="0" y="6185716"/>
            <a:ext cx="12192000" cy="6867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sp>
        <p:nvSpPr>
          <p:cNvPr id="48" name="ลูกศร: เครื่องหมายบั้ง 17">
            <a:extLst>
              <a:ext uri="{FF2B5EF4-FFF2-40B4-BE49-F238E27FC236}">
                <a16:creationId xmlns:a16="http://schemas.microsoft.com/office/drawing/2014/main" xmlns="" id="{80AD2C87-2530-48CF-94B4-6E1836898F82}"/>
              </a:ext>
            </a:extLst>
          </p:cNvPr>
          <p:cNvSpPr/>
          <p:nvPr/>
        </p:nvSpPr>
        <p:spPr>
          <a:xfrm>
            <a:off x="3831632" y="272756"/>
            <a:ext cx="558923" cy="712754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4" name="TextBox 2">
            <a:extLst>
              <a:ext uri="{FF2B5EF4-FFF2-40B4-BE49-F238E27FC236}">
                <a16:creationId xmlns:a16="http://schemas.microsoft.com/office/drawing/2014/main" xmlns="" id="{2E3D6317-91DF-4299-8B36-D84132460BAE}"/>
              </a:ext>
            </a:extLst>
          </p:cNvPr>
          <p:cNvSpPr txBox="1"/>
          <p:nvPr/>
        </p:nvSpPr>
        <p:spPr>
          <a:xfrm>
            <a:off x="6415315" y="4652424"/>
            <a:ext cx="5547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 บ้านไร่ และ หนองขาหย่าง มีการจัดการ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ใช้ยา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ปฏิชีวนะในบาดแผลสดจากอุบัติเหตุอย่างมีประสิทธิภาพ (ร้อยละ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12.68 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13.42 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ตามลำดับ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xmlns="" id="{455EA196-8A4C-42DA-9AEC-6A798E35D136}"/>
              </a:ext>
            </a:extLst>
          </p:cNvPr>
          <p:cNvSpPr txBox="1"/>
          <p:nvPr/>
        </p:nvSpPr>
        <p:spPr>
          <a:xfrm>
            <a:off x="57573" y="4678035"/>
            <a:ext cx="6165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ผู้บริหาร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ระดับสูงให้ความสำคัญและมอบ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นโยบายมี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การกำกับติดตามประเมินผลอย่างต่อเนื่อง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Picture 3">
            <a:extLst>
              <a:ext uri="{FF2B5EF4-FFF2-40B4-BE49-F238E27FC236}">
                <a16:creationId xmlns:a16="http://schemas.microsoft.com/office/drawing/2014/main" xmlns="" id="{B85A4B25-E43D-415D-8B1C-9F170BDEC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78" y="1471673"/>
            <a:ext cx="5672665" cy="3191790"/>
          </a:xfrm>
          <a:prstGeom prst="rect">
            <a:avLst/>
          </a:prstGeom>
        </p:spPr>
      </p:pic>
      <p:pic>
        <p:nvPicPr>
          <p:cNvPr id="57" name="Picture 5">
            <a:extLst>
              <a:ext uri="{FF2B5EF4-FFF2-40B4-BE49-F238E27FC236}">
                <a16:creationId xmlns:a16="http://schemas.microsoft.com/office/drawing/2014/main" xmlns="" id="{311BDB39-6428-4FFD-9487-AA1B2FEF3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3" y="1471672"/>
            <a:ext cx="5672665" cy="31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782" y="1681800"/>
            <a:ext cx="59860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(ปรับตัวชี้วัดปี 2562)</a:t>
            </a:r>
          </a:p>
        </p:txBody>
      </p:sp>
      <p:graphicFrame>
        <p:nvGraphicFramePr>
          <p:cNvPr id="23" name="ตาราง 22">
            <a:extLst>
              <a:ext uri="{FF2B5EF4-FFF2-40B4-BE49-F238E27FC236}">
                <a16:creationId xmlns="" xmlns:a16="http://schemas.microsoft.com/office/drawing/2014/main" id="{02E7D905-E54F-487A-9FA7-667A63BC8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82066"/>
              </p:ext>
            </p:extLst>
          </p:nvPr>
        </p:nvGraphicFramePr>
        <p:xfrm>
          <a:off x="6295294" y="1691527"/>
          <a:ext cx="5824732" cy="37505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15262">
                  <a:extLst>
                    <a:ext uri="{9D8B030D-6E8A-4147-A177-3AD203B41FA5}">
                      <a16:colId xmlns="" xmlns:a16="http://schemas.microsoft.com/office/drawing/2014/main" val="1933757441"/>
                    </a:ext>
                  </a:extLst>
                </a:gridCol>
                <a:gridCol w="1054735">
                  <a:extLst>
                    <a:ext uri="{9D8B030D-6E8A-4147-A177-3AD203B41FA5}">
                      <a16:colId xmlns="" xmlns:a16="http://schemas.microsoft.com/office/drawing/2014/main" val="3688766927"/>
                    </a:ext>
                  </a:extLst>
                </a:gridCol>
                <a:gridCol w="1054735">
                  <a:extLst>
                    <a:ext uri="{9D8B030D-6E8A-4147-A177-3AD203B41FA5}">
                      <a16:colId xmlns="" xmlns:a16="http://schemas.microsoft.com/office/drawing/2014/main" val="59854370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สรุปคะแนนการดำเนินงาน 5 กิจกรรมสำคัญ</a:t>
                      </a:r>
                      <a:endParaRPr 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3412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th-TH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th-TH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 1</a:t>
                      </a:r>
                      <a:endParaRPr 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th-TH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 2</a:t>
                      </a:r>
                      <a:endParaRPr 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4326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กลไกการจัดการ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AMR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อย่างบูรณาการ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7216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การเฝ้าระวังเชื้อดื้อยาทางห้องปฏิบัติการ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46384249"/>
                  </a:ext>
                </a:extLst>
              </a:tr>
              <a:tr h="5102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การควบคุมกำกับดูแลการใช้ยา</a:t>
                      </a:r>
                      <a:r>
                        <a:rPr lang="th-TH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</a:t>
                      </a:r>
                      <a:r>
                        <a:rPr lang="th-TH" sz="14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รพ.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3895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การเฝ้าระวัง ป้องกันและควบคุม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การติดเชื้อใน ร.พ.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84633479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การวิเคราะห์สถานการณ์ปัญหา และระบบจัดการ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AMR 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ของโรงพยาบาล และนำไปสู่มาตรการแก้ปัญหา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AMR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อย่างบูรณาการ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4179939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 (คะแนนเต็ม 500 คะแนน)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277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322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850008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ข้อบังคับ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basic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ทุกข้อ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&gt; 0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)ใช่ </a:t>
                      </a:r>
                      <a:b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 ) ไม่ใช่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)ใช่ </a:t>
                      </a:r>
                      <a:b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 ) ไม่ใช่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28574027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 ข้อบังคับ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Intermediate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</a:t>
                      </a:r>
                      <a:r>
                        <a:rPr lang="th-TH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0 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)ใช่ </a:t>
                      </a:r>
                      <a:b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 ) ไม่ใช่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)ใช่ </a:t>
                      </a:r>
                      <a:b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 ) ไม่ใช่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1716959"/>
                  </a:ext>
                </a:extLst>
              </a:tr>
            </a:tbl>
          </a:graphicData>
        </a:graphic>
      </p:graphicFrame>
      <p:sp>
        <p:nvSpPr>
          <p:cNvPr id="19" name="กล่องข้อความ 6"/>
          <p:cNvSpPr txBox="1"/>
          <p:nvPr/>
        </p:nvSpPr>
        <p:spPr>
          <a:xfrm>
            <a:off x="110783" y="926960"/>
            <a:ext cx="11999747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ร้อยละของโรงพยาบาลที่มีระบบจัดการการดื้อยาต้านจุลชีพอย่างบูรณาการ (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AMR)</a:t>
            </a:r>
            <a:endParaRPr lang="th-TH" sz="2000" b="1" dirty="0">
              <a:solidFill>
                <a:schemeClr val="bg1"/>
              </a:solidFill>
              <a:latin typeface="Tahoma" pitchFamily="34" charset="0"/>
              <a:ea typeface="Arial Unicode MS" panose="020B0604020202020204" pitchFamily="34" charset="-128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(เป้าหมาย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ระดับ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Intermediate</a:t>
            </a: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ไม่น้อยกว่าร้อยละ 20)</a:t>
            </a:r>
          </a:p>
        </p:txBody>
      </p:sp>
      <p:pic>
        <p:nvPicPr>
          <p:cNvPr id="20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74484"/>
            <a:ext cx="829697" cy="831500"/>
          </a:xfrm>
          <a:prstGeom prst="rect">
            <a:avLst/>
          </a:prstGeom>
        </p:spPr>
      </p:pic>
      <p:sp>
        <p:nvSpPr>
          <p:cNvPr id="21" name="ลูกศร: รูปห้าเหลี่ยม 15">
            <a:extLst>
              <a:ext uri="{FF2B5EF4-FFF2-40B4-BE49-F238E27FC236}">
                <a16:creationId xmlns:a16="http://schemas.microsoft.com/office/drawing/2014/main" xmlns="" id="{E2D2B7C3-A713-42E3-99F9-EC410E458FB6}"/>
              </a:ext>
            </a:extLst>
          </p:cNvPr>
          <p:cNvSpPr/>
          <p:nvPr/>
        </p:nvSpPr>
        <p:spPr>
          <a:xfrm>
            <a:off x="723494" y="173686"/>
            <a:ext cx="3541635" cy="719318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 sz="180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ลูกศร: เครื่องหมายบั้ง 17">
            <a:extLst>
              <a:ext uri="{FF2B5EF4-FFF2-40B4-BE49-F238E27FC236}">
                <a16:creationId xmlns:a16="http://schemas.microsoft.com/office/drawing/2014/main" xmlns="" id="{59ED50BB-290D-4E8C-8EDB-B8FCCE82377F}"/>
              </a:ext>
            </a:extLst>
          </p:cNvPr>
          <p:cNvSpPr/>
          <p:nvPr/>
        </p:nvSpPr>
        <p:spPr>
          <a:xfrm>
            <a:off x="4032751" y="173686"/>
            <a:ext cx="419836" cy="719318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1225163" y="209747"/>
            <a:ext cx="235833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สาขา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AMR</a:t>
            </a:r>
            <a:endParaRPr lang="th-TH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7" name="Group 17"/>
          <p:cNvGrpSpPr/>
          <p:nvPr/>
        </p:nvGrpSpPr>
        <p:grpSpPr>
          <a:xfrm>
            <a:off x="132605" y="18303"/>
            <a:ext cx="1195790" cy="1148651"/>
            <a:chOff x="3748088" y="1658938"/>
            <a:chExt cx="4699000" cy="4702175"/>
          </a:xfrm>
        </p:grpSpPr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5" name="Freeform 25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6"/>
          <p:cNvGrpSpPr/>
          <p:nvPr/>
        </p:nvGrpSpPr>
        <p:grpSpPr>
          <a:xfrm>
            <a:off x="4727517" y="5800299"/>
            <a:ext cx="7383012" cy="1031647"/>
            <a:chOff x="3946802" y="2613676"/>
            <a:chExt cx="6293032" cy="1794300"/>
          </a:xfrm>
        </p:grpSpPr>
        <p:sp>
          <p:nvSpPr>
            <p:cNvPr id="37" name="Arrow: Pentagon 14">
              <a:extLst>
                <a:ext uri="{FF2B5EF4-FFF2-40B4-BE49-F238E27FC236}">
                  <a16:creationId xmlns:a16="http://schemas.microsoft.com/office/drawing/2014/main" xmlns="" id="{25556BA6-DD5F-40D9-9215-2D812CFDE1B3}"/>
                </a:ext>
              </a:extLst>
            </p:cNvPr>
            <p:cNvSpPr/>
            <p:nvPr/>
          </p:nvSpPr>
          <p:spPr>
            <a:xfrm>
              <a:off x="3946802" y="3133096"/>
              <a:ext cx="1939904" cy="880451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คะแนนการดำเนินงาน </a:t>
              </a:r>
            </a:p>
            <a:p>
              <a:pPr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กิจกรรมสำคัญ</a:t>
              </a:r>
            </a:p>
          </p:txBody>
        </p:sp>
        <p:sp>
          <p:nvSpPr>
            <p:cNvPr id="38" name="Arrow: Chevron 15">
              <a:extLst>
                <a:ext uri="{FF2B5EF4-FFF2-40B4-BE49-F238E27FC236}">
                  <a16:creationId xmlns:a16="http://schemas.microsoft.com/office/drawing/2014/main" xmlns="" id="{DFE657B3-5714-4C6A-A69D-C6ACAAD261B1}"/>
                </a:ext>
              </a:extLst>
            </p:cNvPr>
            <p:cNvSpPr/>
            <p:nvPr/>
          </p:nvSpPr>
          <p:spPr>
            <a:xfrm>
              <a:off x="5717741" y="2613676"/>
              <a:ext cx="4522093" cy="1794300"/>
            </a:xfrm>
            <a:prstGeom prst="chevron">
              <a:avLst>
                <a:gd name="adj" fmla="val 226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ระดับ </a:t>
              </a:r>
              <a:r>
                <a:rPr lang="en-US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Intermediate</a:t>
              </a:r>
              <a:r>
                <a:rPr lang="en-US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 panose="020B0604020202020204" pitchFamily="34" charset="0"/>
                </a:rPr>
                <a:t> : </a:t>
              </a: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250–349 คะแนน </a:t>
              </a:r>
              <a:endPara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และข้อบังคับ </a:t>
              </a:r>
              <a:r>
                <a:rPr lang="en-US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Basic</a:t>
              </a: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และ</a:t>
              </a:r>
              <a:r>
                <a:rPr lang="en-US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Intermediate &gt; 0 </a:t>
              </a: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คะแนน</a:t>
              </a:r>
            </a:p>
            <a:p>
              <a:pPr>
                <a:lnSpc>
                  <a:spcPct val="115000"/>
                </a:lnSpc>
              </a:pP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ระดับ </a:t>
              </a:r>
              <a:r>
                <a:rPr lang="en-US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Advance : </a:t>
              </a: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350 - 500 คะแนน </a:t>
              </a:r>
            </a:p>
            <a:p>
              <a:pPr>
                <a:lnSpc>
                  <a:spcPct val="115000"/>
                </a:lnSpc>
              </a:pP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และข้อบังคับ </a:t>
              </a:r>
              <a:r>
                <a:rPr lang="en-US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Basic</a:t>
              </a: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และ</a:t>
              </a:r>
              <a:r>
                <a:rPr lang="en-US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Intermediate &gt; 0 </a:t>
              </a:r>
              <a:r>
                <a:rPr lang="th-TH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คะแนน</a:t>
              </a:r>
              <a:endPara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1" name="กล่องข้อความ 50">
            <a:extLst>
              <a:ext uri="{FF2B5EF4-FFF2-40B4-BE49-F238E27FC236}">
                <a16:creationId xmlns="" xmlns:a16="http://schemas.microsoft.com/office/drawing/2014/main" id="{E7AF9AB8-60EE-47CA-89C8-B0F7A8A8C682}"/>
              </a:ext>
            </a:extLst>
          </p:cNvPr>
          <p:cNvSpPr txBox="1"/>
          <p:nvPr/>
        </p:nvSpPr>
        <p:spPr>
          <a:xfrm>
            <a:off x="6122737" y="5454968"/>
            <a:ext cx="5985934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จังหวัดอุทัยธานีได้</a:t>
            </a:r>
            <a:r>
              <a:rPr lang="th-TH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362 อยู่ใน</a:t>
            </a:r>
            <a:r>
              <a:rPr lang="th-TH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</a:t>
            </a:r>
            <a:r>
              <a:rPr lang="en-US" sz="1300" b="1" dirty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b="1" dirty="0" smtClean="0">
                <a:solidFill>
                  <a:srgbClr val="0290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Intermediate </a:t>
            </a:r>
            <a:r>
              <a:rPr lang="th-TH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ผ่านเกณฑ์ตัวชี้วัด)</a:t>
            </a:r>
          </a:p>
        </p:txBody>
      </p:sp>
      <p:graphicFrame>
        <p:nvGraphicFramePr>
          <p:cNvPr id="39" name="แผนภูมิ 38">
            <a:extLst>
              <a:ext uri="{FF2B5EF4-FFF2-40B4-BE49-F238E27FC236}">
                <a16:creationId xmlns:a16="http://schemas.microsoft.com/office/drawing/2014/main" xmlns="" id="{971375A9-BA27-4D7A-B1B2-937672162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630772"/>
              </p:ext>
            </p:extLst>
          </p:nvPr>
        </p:nvGraphicFramePr>
        <p:xfrm>
          <a:off x="274309" y="2393003"/>
          <a:ext cx="5821692" cy="408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1" name="ตัวเชื่อมต่อตรง 40">
            <a:extLst>
              <a:ext uri="{FF2B5EF4-FFF2-40B4-BE49-F238E27FC236}">
                <a16:creationId xmlns:a16="http://schemas.microsoft.com/office/drawing/2014/main" xmlns="" id="{E13A7A20-0AF6-422E-9B01-8BD45B8D025F}"/>
              </a:ext>
            </a:extLst>
          </p:cNvPr>
          <p:cNvCxnSpPr>
            <a:cxnSpLocks/>
          </p:cNvCxnSpPr>
          <p:nvPr/>
        </p:nvCxnSpPr>
        <p:spPr>
          <a:xfrm>
            <a:off x="738464" y="3984649"/>
            <a:ext cx="38335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กล่องข้อความ 6">
            <a:extLst>
              <a:ext uri="{FF2B5EF4-FFF2-40B4-BE49-F238E27FC236}">
                <a16:creationId xmlns:a16="http://schemas.microsoft.com/office/drawing/2014/main" xmlns="" id="{BC37C70F-3610-43D8-B559-27C219534453}"/>
              </a:ext>
            </a:extLst>
          </p:cNvPr>
          <p:cNvSpPr txBox="1"/>
          <p:nvPr/>
        </p:nvSpPr>
        <p:spPr>
          <a:xfrm>
            <a:off x="4265129" y="3869233"/>
            <a:ext cx="1980127" cy="2308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latin typeface="Tahoma" panose="020B0604030504040204" pitchFamily="34" charset="0"/>
                <a:cs typeface="Tahoma" panose="020B0604030504040204" pitchFamily="34" charset="0"/>
              </a:rPr>
              <a:t>Intermediate : 250-349 </a:t>
            </a:r>
            <a:r>
              <a:rPr lang="th-TH" sz="900" b="1" dirty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cxnSp>
        <p:nvCxnSpPr>
          <p:cNvPr id="43" name="ตัวเชื่อมต่อตรง 42">
            <a:extLst>
              <a:ext uri="{FF2B5EF4-FFF2-40B4-BE49-F238E27FC236}">
                <a16:creationId xmlns:a16="http://schemas.microsoft.com/office/drawing/2014/main" xmlns="" id="{6A68DEF4-12B5-4491-B1C3-D09D12A98208}"/>
              </a:ext>
            </a:extLst>
          </p:cNvPr>
          <p:cNvCxnSpPr>
            <a:cxnSpLocks/>
          </p:cNvCxnSpPr>
          <p:nvPr/>
        </p:nvCxnSpPr>
        <p:spPr>
          <a:xfrm flipV="1">
            <a:off x="738464" y="3411028"/>
            <a:ext cx="3681840" cy="3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4" name="กล่องข้อความ 6">
            <a:extLst>
              <a:ext uri="{FF2B5EF4-FFF2-40B4-BE49-F238E27FC236}">
                <a16:creationId xmlns:a16="http://schemas.microsoft.com/office/drawing/2014/main" xmlns="" id="{E30470AB-550A-47A2-ABA0-09F278327D38}"/>
              </a:ext>
            </a:extLst>
          </p:cNvPr>
          <p:cNvSpPr txBox="1"/>
          <p:nvPr/>
        </p:nvSpPr>
        <p:spPr>
          <a:xfrm>
            <a:off x="4420304" y="3295612"/>
            <a:ext cx="1675695" cy="2308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latin typeface="Tahoma" panose="020B0604030504040204" pitchFamily="34" charset="0"/>
                <a:cs typeface="Tahoma" panose="020B0604030504040204" pitchFamily="34" charset="0"/>
              </a:rPr>
              <a:t>Advance : 350-500 </a:t>
            </a:r>
            <a:r>
              <a:rPr lang="th-TH" sz="900" b="1" dirty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5DBD3C36-A7E8-4336-A1F3-8BCB7AE83D4A}"/>
              </a:ext>
            </a:extLst>
          </p:cNvPr>
          <p:cNvSpPr/>
          <p:nvPr/>
        </p:nvSpPr>
        <p:spPr>
          <a:xfrm>
            <a:off x="3631126" y="3310125"/>
            <a:ext cx="583965" cy="2177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29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006" y="105304"/>
            <a:ext cx="829589" cy="831392"/>
          </a:xfrm>
          <a:prstGeom prst="rect">
            <a:avLst/>
          </a:prstGeom>
        </p:spPr>
      </p:pic>
      <p:grpSp>
        <p:nvGrpSpPr>
          <p:cNvPr id="51" name="Group 1"/>
          <p:cNvGrpSpPr/>
          <p:nvPr/>
        </p:nvGrpSpPr>
        <p:grpSpPr>
          <a:xfrm>
            <a:off x="645349" y="154946"/>
            <a:ext cx="4813270" cy="719224"/>
            <a:chOff x="706648" y="192175"/>
            <a:chExt cx="4430395" cy="719318"/>
          </a:xfrm>
        </p:grpSpPr>
        <p:sp>
          <p:nvSpPr>
            <p:cNvPr id="52" name="ลูกศร: รูปห้าเหลี่ยม 15">
              <a:extLst>
                <a:ext uri="{FF2B5EF4-FFF2-40B4-BE49-F238E27FC236}">
                  <a16:creationId xmlns:a16="http://schemas.microsoft.com/office/drawing/2014/main" xmlns="" id="{E2D2B7C3-A713-42E3-99F9-EC410E458FB6}"/>
                </a:ext>
              </a:extLst>
            </p:cNvPr>
            <p:cNvSpPr/>
            <p:nvPr/>
          </p:nvSpPr>
          <p:spPr>
            <a:xfrm>
              <a:off x="706648" y="192175"/>
              <a:ext cx="3989906" cy="719318"/>
            </a:xfrm>
            <a:prstGeom prst="homePlate">
              <a:avLst/>
            </a:prstGeom>
            <a:solidFill>
              <a:srgbClr val="2B8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th-TH" sz="180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3" name="ลูกศร: เครื่องหมายบั้ง 17">
              <a:extLst>
                <a:ext uri="{FF2B5EF4-FFF2-40B4-BE49-F238E27FC236}">
                  <a16:creationId xmlns:a16="http://schemas.microsoft.com/office/drawing/2014/main" xmlns="" id="{59ED50BB-290D-4E8C-8EDB-B8FCCE82377F}"/>
                </a:ext>
              </a:extLst>
            </p:cNvPr>
            <p:cNvSpPr/>
            <p:nvPr/>
          </p:nvSpPr>
          <p:spPr>
            <a:xfrm>
              <a:off x="4364954" y="192175"/>
              <a:ext cx="772089" cy="719318"/>
            </a:xfrm>
            <a:prstGeom prst="chevron">
              <a:avLst>
                <a:gd name="adj" fmla="val 68421"/>
              </a:avLst>
            </a:prstGeom>
            <a:solidFill>
              <a:srgbClr val="45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th-TH" sz="180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4" name="Group 20"/>
          <p:cNvGrpSpPr/>
          <p:nvPr/>
        </p:nvGrpSpPr>
        <p:grpSpPr>
          <a:xfrm>
            <a:off x="224188" y="39745"/>
            <a:ext cx="1195789" cy="1148501"/>
            <a:chOff x="3748088" y="1658938"/>
            <a:chExt cx="4699000" cy="4702175"/>
          </a:xfrm>
        </p:grpSpPr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8" name="Freeform 24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0" name="Freeform 26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" name="Freeform 27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" name="Freeform 28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9"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3" name="TextBox 2"/>
          <p:cNvSpPr txBox="1"/>
          <p:nvPr/>
        </p:nvSpPr>
        <p:spPr>
          <a:xfrm>
            <a:off x="1535891" y="188745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Key Success</a:t>
            </a:r>
            <a:endParaRPr lang="th-TH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Rectangle 9">
            <a:extLst>
              <a:ext uri="{FF2B5EF4-FFF2-40B4-BE49-F238E27FC236}">
                <a16:creationId xmlns="" xmlns:a16="http://schemas.microsoft.com/office/drawing/2014/main" id="{438B7419-DDD4-482E-9D59-5A2199B43CB2}"/>
              </a:ext>
            </a:extLst>
          </p:cNvPr>
          <p:cNvSpPr/>
          <p:nvPr/>
        </p:nvSpPr>
        <p:spPr>
          <a:xfrm>
            <a:off x="794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grpSp>
        <p:nvGrpSpPr>
          <p:cNvPr id="89" name="กลุ่ม 4">
            <a:extLst>
              <a:ext uri="{FF2B5EF4-FFF2-40B4-BE49-F238E27FC236}">
                <a16:creationId xmlns="" xmlns:a16="http://schemas.microsoft.com/office/drawing/2014/main" id="{E026BEA9-F873-4ED4-A47D-3A79E51D9BC5}"/>
              </a:ext>
            </a:extLst>
          </p:cNvPr>
          <p:cNvGrpSpPr/>
          <p:nvPr/>
        </p:nvGrpSpPr>
        <p:grpSpPr>
          <a:xfrm>
            <a:off x="875007" y="2898817"/>
            <a:ext cx="10230873" cy="1263000"/>
            <a:chOff x="609599" y="2498310"/>
            <a:chExt cx="7917941" cy="1379551"/>
          </a:xfrm>
        </p:grpSpPr>
        <p:grpSp>
          <p:nvGrpSpPr>
            <p:cNvPr id="90" name="กลุ่ม 14">
              <a:extLst>
                <a:ext uri="{FF2B5EF4-FFF2-40B4-BE49-F238E27FC236}">
                  <a16:creationId xmlns="" xmlns:a16="http://schemas.microsoft.com/office/drawing/2014/main" id="{2F2D792A-E3B2-467D-A853-F2C96C8132AD}"/>
                </a:ext>
              </a:extLst>
            </p:cNvPr>
            <p:cNvGrpSpPr/>
            <p:nvPr/>
          </p:nvGrpSpPr>
          <p:grpSpPr>
            <a:xfrm flipH="1">
              <a:off x="609599" y="2502829"/>
              <a:ext cx="7093438" cy="1375032"/>
              <a:chOff x="2097428" y="2566446"/>
              <a:chExt cx="6184243" cy="1164194"/>
            </a:xfrm>
          </p:grpSpPr>
          <p:sp>
            <p:nvSpPr>
              <p:cNvPr id="94" name="สี่เหลี่ยมผืนผ้า: มุมมน 11">
                <a:extLst>
                  <a:ext uri="{FF2B5EF4-FFF2-40B4-BE49-F238E27FC236}">
                    <a16:creationId xmlns="" xmlns:a16="http://schemas.microsoft.com/office/drawing/2014/main" id="{C14B5132-6B4F-49AE-9F17-9E6F17883FE1}"/>
                  </a:ext>
                </a:extLst>
              </p:cNvPr>
              <p:cNvSpPr/>
              <p:nvPr/>
            </p:nvSpPr>
            <p:spPr>
              <a:xfrm>
                <a:off x="2319021" y="2670900"/>
                <a:ext cx="5962650" cy="1059740"/>
              </a:xfrm>
              <a:prstGeom prst="roundRect">
                <a:avLst/>
              </a:prstGeom>
              <a:solidFill>
                <a:srgbClr val="08A0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5" name="สี่เหลี่ยมผืนผ้า: มุมมน 12">
                <a:extLst>
                  <a:ext uri="{FF2B5EF4-FFF2-40B4-BE49-F238E27FC236}">
                    <a16:creationId xmlns="" xmlns:a16="http://schemas.microsoft.com/office/drawing/2014/main" id="{1160C611-9B6F-4A6B-B4F9-E40F0B51D584}"/>
                  </a:ext>
                </a:extLst>
              </p:cNvPr>
              <p:cNvSpPr/>
              <p:nvPr/>
            </p:nvSpPr>
            <p:spPr>
              <a:xfrm>
                <a:off x="2223769" y="2670900"/>
                <a:ext cx="5962650" cy="1059740"/>
              </a:xfrm>
              <a:prstGeom prst="roundRect">
                <a:avLst/>
              </a:prstGeom>
              <a:solidFill>
                <a:srgbClr val="48C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96" name="สี่เหลี่ยมผืนผ้า: มุมมน 13">
                <a:extLst>
                  <a:ext uri="{FF2B5EF4-FFF2-40B4-BE49-F238E27FC236}">
                    <a16:creationId xmlns="" xmlns:a16="http://schemas.microsoft.com/office/drawing/2014/main" id="{DE5BF48A-E401-446A-9A8E-F25CEC725549}"/>
                  </a:ext>
                </a:extLst>
              </p:cNvPr>
              <p:cNvSpPr/>
              <p:nvPr/>
            </p:nvSpPr>
            <p:spPr>
              <a:xfrm>
                <a:off x="2097428" y="2566446"/>
                <a:ext cx="6092165" cy="1078139"/>
              </a:xfrm>
              <a:prstGeom prst="round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b="1" dirty="0" smtClean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กำหนด</a:t>
                </a:r>
                <a:r>
                  <a:rPr lang="th-TH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เป้าหมาย และกิจกรรมการพัฒนาที่ชัดเจน</a:t>
                </a: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1" name="วงรี 15">
              <a:extLst>
                <a:ext uri="{FF2B5EF4-FFF2-40B4-BE49-F238E27FC236}">
                  <a16:creationId xmlns="" xmlns:a16="http://schemas.microsoft.com/office/drawing/2014/main" id="{A1F1DF24-DC07-4B49-80AB-58B85609C9DA}"/>
                </a:ext>
              </a:extLst>
            </p:cNvPr>
            <p:cNvSpPr/>
            <p:nvPr/>
          </p:nvSpPr>
          <p:spPr>
            <a:xfrm>
              <a:off x="7245765" y="2498310"/>
              <a:ext cx="1281775" cy="128634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8A0E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สี่เหลี่ยมผืนผ้า 30">
              <a:extLst>
                <a:ext uri="{FF2B5EF4-FFF2-40B4-BE49-F238E27FC236}">
                  <a16:creationId xmlns="" xmlns:a16="http://schemas.microsoft.com/office/drawing/2014/main" id="{6B975A8D-9FC4-466D-860E-8542AA0FD6B3}"/>
                </a:ext>
              </a:extLst>
            </p:cNvPr>
            <p:cNvSpPr/>
            <p:nvPr/>
          </p:nvSpPr>
          <p:spPr>
            <a:xfrm>
              <a:off x="1000328" y="2716540"/>
              <a:ext cx="5798923" cy="406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54">
                <a:lnSpc>
                  <a:spcPct val="90000"/>
                </a:lnSpc>
                <a:defRPr/>
              </a:pPr>
              <a:endParaRPr lang="en-US" sz="2600" b="1" kern="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3" name="กล่องข้อความ 34">
              <a:extLst>
                <a:ext uri="{FF2B5EF4-FFF2-40B4-BE49-F238E27FC236}">
                  <a16:creationId xmlns="" xmlns:a16="http://schemas.microsoft.com/office/drawing/2014/main" id="{E90C92FB-A582-4947-8227-3FDE024BE6EF}"/>
                </a:ext>
              </a:extLst>
            </p:cNvPr>
            <p:cNvSpPr txBox="1"/>
            <p:nvPr/>
          </p:nvSpPr>
          <p:spPr>
            <a:xfrm>
              <a:off x="7630878" y="2812248"/>
              <a:ext cx="475339" cy="9049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599" b="1" dirty="0">
                  <a:solidFill>
                    <a:srgbClr val="08A0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th-TH" sz="5999" b="1" dirty="0">
                <a:solidFill>
                  <a:srgbClr val="48C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7" name="กลุ่ม 1">
            <a:extLst>
              <a:ext uri="{FF2B5EF4-FFF2-40B4-BE49-F238E27FC236}">
                <a16:creationId xmlns="" xmlns:a16="http://schemas.microsoft.com/office/drawing/2014/main" id="{4E8D839A-84AD-48A4-A455-A8F4CC6F994A}"/>
              </a:ext>
            </a:extLst>
          </p:cNvPr>
          <p:cNvGrpSpPr/>
          <p:nvPr/>
        </p:nvGrpSpPr>
        <p:grpSpPr>
          <a:xfrm>
            <a:off x="1324792" y="1325500"/>
            <a:ext cx="9650253" cy="1233563"/>
            <a:chOff x="835953" y="557303"/>
            <a:chExt cx="7468385" cy="1430406"/>
          </a:xfrm>
        </p:grpSpPr>
        <p:grpSp>
          <p:nvGrpSpPr>
            <p:cNvPr id="98" name="กลุ่ม 28">
              <a:extLst>
                <a:ext uri="{FF2B5EF4-FFF2-40B4-BE49-F238E27FC236}">
                  <a16:creationId xmlns="" xmlns:a16="http://schemas.microsoft.com/office/drawing/2014/main" id="{531A640F-68EB-4763-9CAC-71D861D93F7A}"/>
                </a:ext>
              </a:extLst>
            </p:cNvPr>
            <p:cNvGrpSpPr/>
            <p:nvPr/>
          </p:nvGrpSpPr>
          <p:grpSpPr>
            <a:xfrm>
              <a:off x="1596353" y="557303"/>
              <a:ext cx="6707985" cy="1430406"/>
              <a:chOff x="1949089" y="1341241"/>
              <a:chExt cx="6072411" cy="941949"/>
            </a:xfrm>
          </p:grpSpPr>
          <p:sp>
            <p:nvSpPr>
              <p:cNvPr id="102" name="สี่เหลี่ยมผืนผ้า: มุมมน 10">
                <a:extLst>
                  <a:ext uri="{FF2B5EF4-FFF2-40B4-BE49-F238E27FC236}">
                    <a16:creationId xmlns="" xmlns:a16="http://schemas.microsoft.com/office/drawing/2014/main" id="{7F94BFD5-3216-48C8-8147-D40F53E1724D}"/>
                  </a:ext>
                </a:extLst>
              </p:cNvPr>
              <p:cNvSpPr/>
              <p:nvPr/>
            </p:nvSpPr>
            <p:spPr>
              <a:xfrm>
                <a:off x="2058850" y="1375680"/>
                <a:ext cx="5962650" cy="907510"/>
              </a:xfrm>
              <a:prstGeom prst="roundRect">
                <a:avLst/>
              </a:prstGeom>
              <a:solidFill>
                <a:srgbClr val="D89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3" name="สี่เหลี่ยมผืนผ้า: มุมมน 8">
                <a:extLst>
                  <a:ext uri="{FF2B5EF4-FFF2-40B4-BE49-F238E27FC236}">
                    <a16:creationId xmlns="" xmlns:a16="http://schemas.microsoft.com/office/drawing/2014/main" id="{17B1E263-6F54-4610-BA8A-F7AF556144F6}"/>
                  </a:ext>
                </a:extLst>
              </p:cNvPr>
              <p:cNvSpPr/>
              <p:nvPr/>
            </p:nvSpPr>
            <p:spPr>
              <a:xfrm>
                <a:off x="1949089" y="1341241"/>
                <a:ext cx="5962650" cy="903507"/>
              </a:xfrm>
              <a:prstGeom prst="roundRect">
                <a:avLst/>
              </a:prstGeom>
              <a:solidFill>
                <a:srgbClr val="FDAF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4" name="สี่เหลี่ยมผืนผ้า: มุมมน 7">
                <a:extLst>
                  <a:ext uri="{FF2B5EF4-FFF2-40B4-BE49-F238E27FC236}">
                    <a16:creationId xmlns="" xmlns:a16="http://schemas.microsoft.com/office/drawing/2014/main" id="{8431EC03-030C-4FA6-A799-EBD928D41B57}"/>
                  </a:ext>
                </a:extLst>
              </p:cNvPr>
              <p:cNvSpPr/>
              <p:nvPr/>
            </p:nvSpPr>
            <p:spPr>
              <a:xfrm>
                <a:off x="1961819" y="1375681"/>
                <a:ext cx="5962650" cy="845116"/>
              </a:xfrm>
              <a:prstGeom prst="round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    มีทีมคณะกรรมการ 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AMR </a:t>
                </a:r>
                <a:r>
                  <a:rPr lang="th-TH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ที่เข้มแข็ง </a:t>
                </a:r>
                <a:r>
                  <a:rPr lang="th-TH" b="1" dirty="0" smtClean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และ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b="1" dirty="0" smtClean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   พัฒนางานอย่าง</a:t>
                </a:r>
                <a:r>
                  <a:rPr lang="th-TH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ต่อเนื่อง</a:t>
                </a: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9" name="วงรี 9">
              <a:extLst>
                <a:ext uri="{FF2B5EF4-FFF2-40B4-BE49-F238E27FC236}">
                  <a16:creationId xmlns="" xmlns:a16="http://schemas.microsoft.com/office/drawing/2014/main" id="{D7DBBBB1-A8CC-4528-A81E-46537004A758}"/>
                </a:ext>
              </a:extLst>
            </p:cNvPr>
            <p:cNvSpPr/>
            <p:nvPr/>
          </p:nvSpPr>
          <p:spPr>
            <a:xfrm>
              <a:off x="835953" y="598945"/>
              <a:ext cx="1074524" cy="120716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DAF0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0" name="สี่เหลี่ยมผืนผ้า 29">
              <a:extLst>
                <a:ext uri="{FF2B5EF4-FFF2-40B4-BE49-F238E27FC236}">
                  <a16:creationId xmlns="" xmlns:a16="http://schemas.microsoft.com/office/drawing/2014/main" id="{20D5B78E-9AC4-413B-88A1-140246A94868}"/>
                </a:ext>
              </a:extLst>
            </p:cNvPr>
            <p:cNvSpPr/>
            <p:nvPr/>
          </p:nvSpPr>
          <p:spPr>
            <a:xfrm>
              <a:off x="2133600" y="634712"/>
              <a:ext cx="6024700" cy="380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54">
                <a:lnSpc>
                  <a:spcPct val="90000"/>
                </a:lnSpc>
                <a:defRPr/>
              </a:pPr>
              <a:endParaRPr lang="en-US" sz="2600" kern="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101" name="กล่องข้อความ 33">
              <a:extLst>
                <a:ext uri="{FF2B5EF4-FFF2-40B4-BE49-F238E27FC236}">
                  <a16:creationId xmlns="" xmlns:a16="http://schemas.microsoft.com/office/drawing/2014/main" id="{6C999642-431F-405C-B79D-F126C46D3F12}"/>
                </a:ext>
              </a:extLst>
            </p:cNvPr>
            <p:cNvSpPr txBox="1"/>
            <p:nvPr/>
          </p:nvSpPr>
          <p:spPr>
            <a:xfrm>
              <a:off x="1135552" y="904815"/>
              <a:ext cx="475327" cy="8659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599" b="1" dirty="0">
                  <a:solidFill>
                    <a:srgbClr val="FDAF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th-TH" sz="6599" b="1" dirty="0">
                <a:solidFill>
                  <a:srgbClr val="FDAF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5" name="กลุ่ม 1">
            <a:extLst>
              <a:ext uri="{FF2B5EF4-FFF2-40B4-BE49-F238E27FC236}">
                <a16:creationId xmlns="" xmlns:a16="http://schemas.microsoft.com/office/drawing/2014/main" id="{4E8D839A-84AD-48A4-A455-A8F4CC6F994A}"/>
              </a:ext>
            </a:extLst>
          </p:cNvPr>
          <p:cNvGrpSpPr/>
          <p:nvPr/>
        </p:nvGrpSpPr>
        <p:grpSpPr>
          <a:xfrm>
            <a:off x="1187756" y="4445096"/>
            <a:ext cx="9881035" cy="1244720"/>
            <a:chOff x="657345" y="609600"/>
            <a:chExt cx="7646994" cy="1378108"/>
          </a:xfrm>
        </p:grpSpPr>
        <p:grpSp>
          <p:nvGrpSpPr>
            <p:cNvPr id="106" name="กลุ่ม 28">
              <a:extLst>
                <a:ext uri="{FF2B5EF4-FFF2-40B4-BE49-F238E27FC236}">
                  <a16:creationId xmlns="" xmlns:a16="http://schemas.microsoft.com/office/drawing/2014/main" id="{531A640F-68EB-4763-9CAC-71D861D93F7A}"/>
                </a:ext>
              </a:extLst>
            </p:cNvPr>
            <p:cNvGrpSpPr/>
            <p:nvPr/>
          </p:nvGrpSpPr>
          <p:grpSpPr>
            <a:xfrm>
              <a:off x="1610416" y="609600"/>
              <a:ext cx="6693923" cy="1378108"/>
              <a:chOff x="1961819" y="1375680"/>
              <a:chExt cx="6059681" cy="907510"/>
            </a:xfrm>
          </p:grpSpPr>
          <p:sp>
            <p:nvSpPr>
              <p:cNvPr id="110" name="สี่เหลี่ยมผืนผ้า: มุมมน 10">
                <a:extLst>
                  <a:ext uri="{FF2B5EF4-FFF2-40B4-BE49-F238E27FC236}">
                    <a16:creationId xmlns="" xmlns:a16="http://schemas.microsoft.com/office/drawing/2014/main" id="{7F94BFD5-3216-48C8-8147-D40F53E1724D}"/>
                  </a:ext>
                </a:extLst>
              </p:cNvPr>
              <p:cNvSpPr/>
              <p:nvPr/>
            </p:nvSpPr>
            <p:spPr>
              <a:xfrm>
                <a:off x="2058850" y="1375680"/>
                <a:ext cx="5962650" cy="907510"/>
              </a:xfrm>
              <a:prstGeom prst="roundRect">
                <a:avLst/>
              </a:prstGeom>
              <a:solidFill>
                <a:srgbClr val="D89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1" name="สี่เหลี่ยมผืนผ้า: มุมมน 8">
                <a:extLst>
                  <a:ext uri="{FF2B5EF4-FFF2-40B4-BE49-F238E27FC236}">
                    <a16:creationId xmlns="" xmlns:a16="http://schemas.microsoft.com/office/drawing/2014/main" id="{17B1E263-6F54-4610-BA8A-F7AF556144F6}"/>
                  </a:ext>
                </a:extLst>
              </p:cNvPr>
              <p:cNvSpPr/>
              <p:nvPr/>
            </p:nvSpPr>
            <p:spPr>
              <a:xfrm>
                <a:off x="1963600" y="1375681"/>
                <a:ext cx="5962650" cy="903507"/>
              </a:xfrm>
              <a:prstGeom prst="roundRect">
                <a:avLst/>
              </a:prstGeom>
              <a:solidFill>
                <a:srgbClr val="FDAF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2" name="สี่เหลี่ยมผืนผ้า: มุมมน 7">
                <a:extLst>
                  <a:ext uri="{FF2B5EF4-FFF2-40B4-BE49-F238E27FC236}">
                    <a16:creationId xmlns="" xmlns:a16="http://schemas.microsoft.com/office/drawing/2014/main" id="{8431EC03-030C-4FA6-A799-EBD928D41B57}"/>
                  </a:ext>
                </a:extLst>
              </p:cNvPr>
              <p:cNvSpPr/>
              <p:nvPr/>
            </p:nvSpPr>
            <p:spPr>
              <a:xfrm>
                <a:off x="1961819" y="1375681"/>
                <a:ext cx="5962650" cy="845116"/>
              </a:xfrm>
              <a:prstGeom prst="round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6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ประชุม หารือและ</a:t>
                </a:r>
                <a:r>
                  <a:rPr lang="th-TH" sz="2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วิเคราะห์</a:t>
                </a:r>
                <a:r>
                  <a:rPr lang="th-TH" sz="26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สถานการณ์อย่างสม่ำเสมอ </a:t>
                </a:r>
                <a:endParaRPr lang="th-TH" sz="2600" b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7" name="วงรี 9">
              <a:extLst>
                <a:ext uri="{FF2B5EF4-FFF2-40B4-BE49-F238E27FC236}">
                  <a16:creationId xmlns="" xmlns:a16="http://schemas.microsoft.com/office/drawing/2014/main" id="{D7DBBBB1-A8CC-4528-A81E-46537004A758}"/>
                </a:ext>
              </a:extLst>
            </p:cNvPr>
            <p:cNvSpPr/>
            <p:nvPr/>
          </p:nvSpPr>
          <p:spPr>
            <a:xfrm>
              <a:off x="657345" y="685800"/>
              <a:ext cx="1203328" cy="120716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DAF0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8" name="สี่เหลี่ยมผืนผ้า 29">
              <a:extLst>
                <a:ext uri="{FF2B5EF4-FFF2-40B4-BE49-F238E27FC236}">
                  <a16:creationId xmlns="" xmlns:a16="http://schemas.microsoft.com/office/drawing/2014/main" id="{20D5B78E-9AC4-413B-88A1-140246A94868}"/>
                </a:ext>
              </a:extLst>
            </p:cNvPr>
            <p:cNvSpPr/>
            <p:nvPr/>
          </p:nvSpPr>
          <p:spPr>
            <a:xfrm>
              <a:off x="2133600" y="634712"/>
              <a:ext cx="6024700" cy="380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54">
                <a:lnSpc>
                  <a:spcPct val="90000"/>
                </a:lnSpc>
                <a:defRPr/>
              </a:pPr>
              <a:endParaRPr lang="en-US" sz="2600" kern="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109" name="กล่องข้อความ 33">
              <a:extLst>
                <a:ext uri="{FF2B5EF4-FFF2-40B4-BE49-F238E27FC236}">
                  <a16:creationId xmlns="" xmlns:a16="http://schemas.microsoft.com/office/drawing/2014/main" id="{6C999642-431F-405C-B79D-F126C46D3F12}"/>
                </a:ext>
              </a:extLst>
            </p:cNvPr>
            <p:cNvSpPr txBox="1"/>
            <p:nvPr/>
          </p:nvSpPr>
          <p:spPr>
            <a:xfrm>
              <a:off x="1027428" y="936070"/>
              <a:ext cx="475389" cy="86501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599" b="1" dirty="0">
                  <a:solidFill>
                    <a:srgbClr val="FDAF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th-TH" sz="6599" b="1" dirty="0">
                <a:solidFill>
                  <a:srgbClr val="FDAF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8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438B7419-DDD4-482E-9D59-5A2199B43CB2}"/>
              </a:ext>
            </a:extLst>
          </p:cNvPr>
          <p:cNvSpPr/>
          <p:nvPr/>
        </p:nvSpPr>
        <p:spPr>
          <a:xfrm>
            <a:off x="794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xmlns="" id="{3433EF1A-B211-4E5A-82AF-679B57FAC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47402"/>
              </p:ext>
            </p:extLst>
          </p:nvPr>
        </p:nvGraphicFramePr>
        <p:xfrm>
          <a:off x="312243" y="750198"/>
          <a:ext cx="11567513" cy="50218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94630">
                  <a:extLst>
                    <a:ext uri="{9D8B030D-6E8A-4147-A177-3AD203B41FA5}">
                      <a16:colId xmlns:a16="http://schemas.microsoft.com/office/drawing/2014/main" xmlns="" val="3869954119"/>
                    </a:ext>
                  </a:extLst>
                </a:gridCol>
                <a:gridCol w="6072883">
                  <a:extLst>
                    <a:ext uri="{9D8B030D-6E8A-4147-A177-3AD203B41FA5}">
                      <a16:colId xmlns:a16="http://schemas.microsoft.com/office/drawing/2014/main" xmlns="" val="2584272749"/>
                    </a:ext>
                  </a:extLst>
                </a:gridCol>
              </a:tblGrid>
              <a:tr h="6760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ปัญหา/อุปสรรค</a:t>
                      </a:r>
                    </a:p>
                  </a:txBody>
                  <a:tcPr marL="91428" marR="91428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ข้อเสนอแนะ</a:t>
                      </a:r>
                    </a:p>
                  </a:txBody>
                  <a:tcPr marL="91428" marR="91428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4488254"/>
                  </a:ext>
                </a:extLst>
              </a:tr>
              <a:tr h="4345836">
                <a:tc>
                  <a:txBody>
                    <a:bodyPr/>
                    <a:lstStyle/>
                    <a:p>
                      <a:pPr marL="457200" lvl="0" indent="-457200">
                        <a:buAutoNum type="arabicPeriod"/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ขาดการเชื่อมโยงข้อมูลด้วยระบบ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IT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ที่มีประสิทธิภาพ</a:t>
                      </a:r>
                    </a:p>
                    <a:p>
                      <a:pPr marL="457200" lvl="0" indent="-457200">
                        <a:buAutoNum type="arabicPeriod"/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ขาดเครื่องมืออัตโนมัติในการทดสอบความไวของเชื้อต่อยา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ควรใช้กรอบการทำงาน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Integrated AMR Management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(IAM)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เป็นแนวทางในการดำเนินงาน ให้สอดคล้องกับแผนยุทธศาสตร์การจัดการการดื้อยาต้านจุลชีพประเทศไทย พ.ศ. 2560-2564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ควรสนับสนุนด้าน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IT 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เพื่อช่วยในการสื่อสารสถานการณ์ดื้อยาภายในโรงพยาบาลให้มีประสิทธิภาพยิ่งขึ้น และสนับสนุนให้ระบบสารสนเทศของโรงพยาบาล(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hosxp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มีการเชื่อมโยงกับระบบผลเพาะเชื้อต่อความไวของยาปฎิชีวนะ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ควรพัฒนาระบบรายงานความไวของเชื้อต่อระดับยา (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MIC)</a:t>
                      </a:r>
                      <a:endParaRPr lang="th-TH" sz="20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9317792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323" y="134332"/>
            <a:ext cx="829589" cy="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" y="214312"/>
            <a:ext cx="12199619" cy="64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ลูกศร: รูปห้าเหลี่ยม 15">
            <a:extLst>
              <a:ext uri="{FF2B5EF4-FFF2-40B4-BE49-F238E27FC236}">
                <a16:creationId xmlns="" xmlns:a16="http://schemas.microsoft.com/office/drawing/2014/main" id="{E2D2B7C3-A713-42E3-99F9-EC410E458FB6}"/>
              </a:ext>
            </a:extLst>
          </p:cNvPr>
          <p:cNvSpPr/>
          <p:nvPr/>
        </p:nvSpPr>
        <p:spPr>
          <a:xfrm>
            <a:off x="671523" y="435066"/>
            <a:ext cx="4269188" cy="719318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 sz="180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ลูกศร: เครื่องหมายบั้ง 17">
            <a:extLst>
              <a:ext uri="{FF2B5EF4-FFF2-40B4-BE49-F238E27FC236}">
                <a16:creationId xmlns="" xmlns:a16="http://schemas.microsoft.com/office/drawing/2014/main" id="{59ED50BB-290D-4E8C-8EDB-B8FCCE82377F}"/>
              </a:ext>
            </a:extLst>
          </p:cNvPr>
          <p:cNvSpPr/>
          <p:nvPr/>
        </p:nvSpPr>
        <p:spPr>
          <a:xfrm>
            <a:off x="4651151" y="420275"/>
            <a:ext cx="579120" cy="719318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927" y="402300"/>
            <a:ext cx="3087705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defRPr/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สาขาวัณโรค</a:t>
            </a:r>
            <a:endParaRPr lang="th-TH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973" y="55374"/>
            <a:ext cx="829697" cy="831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3561B3D2-FFC6-4691-87A2-3A1C1410DD9D}"/>
              </a:ext>
            </a:extLst>
          </p:cNvPr>
          <p:cNvSpPr/>
          <p:nvPr/>
        </p:nvSpPr>
        <p:spPr>
          <a:xfrm>
            <a:off x="6790154" y="179667"/>
            <a:ext cx="4456819" cy="20242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เป้าหมาย/</a:t>
            </a:r>
            <a:br>
              <a:rPr lang="th-TH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ประเด็นตรวจราชการ</a:t>
            </a:r>
            <a:endParaRPr lang="en-US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1444" y="2395682"/>
            <a:ext cx="10435194" cy="1726626"/>
            <a:chOff x="184955" y="3875830"/>
            <a:chExt cx="9443839" cy="1726626"/>
          </a:xfrm>
        </p:grpSpPr>
        <p:sp>
          <p:nvSpPr>
            <p:cNvPr id="5" name="Arrow: Pentagon 4">
              <a:extLst>
                <a:ext uri="{FF2B5EF4-FFF2-40B4-BE49-F238E27FC236}">
                  <a16:creationId xmlns="" xmlns:a16="http://schemas.microsoft.com/office/drawing/2014/main" id="{0CE4C918-C28A-4E39-8815-1DE4FE7746F3}"/>
                </a:ext>
              </a:extLst>
            </p:cNvPr>
            <p:cNvSpPr/>
            <p:nvPr/>
          </p:nvSpPr>
          <p:spPr>
            <a:xfrm>
              <a:off x="184955" y="3875830"/>
              <a:ext cx="7115439" cy="1726626"/>
            </a:xfrm>
            <a:prstGeom prst="homePlat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th-TH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อัตราความสำเร็จการรักษา</a:t>
              </a:r>
              <a:r>
                <a:rPr lang="th-TH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ผู้ป่วยวัณ</a:t>
              </a:r>
              <a:r>
                <a:rPr lang="th-TH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โรคปอดรายใหม่ 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="" xmlns:a16="http://schemas.microsoft.com/office/drawing/2014/main" id="{9764F2AF-A925-49C9-BC54-53E3F694679B}"/>
                </a:ext>
              </a:extLst>
            </p:cNvPr>
            <p:cNvSpPr/>
            <p:nvPr/>
          </p:nvSpPr>
          <p:spPr>
            <a:xfrm>
              <a:off x="7150608" y="3904488"/>
              <a:ext cx="2478186" cy="1669311"/>
            </a:xfrm>
            <a:prstGeom prst="chevron">
              <a:avLst>
                <a:gd name="adj" fmla="val 22611"/>
              </a:avLst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altLang="en-US" sz="32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&gt; </a:t>
              </a:r>
              <a:r>
                <a:rPr lang="th-TH" altLang="en-US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ร้อยละ </a:t>
              </a:r>
              <a:r>
                <a:rPr lang="th-TH" altLang="en-US" sz="32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85</a:t>
              </a:r>
              <a:endParaRPr lang="th-TH" alt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1444" y="4284456"/>
            <a:ext cx="10620551" cy="1726626"/>
            <a:chOff x="184955" y="1897311"/>
            <a:chExt cx="10007161" cy="1726626"/>
          </a:xfrm>
        </p:grpSpPr>
        <p:sp>
          <p:nvSpPr>
            <p:cNvPr id="15" name="Arrow: Pentagon 14">
              <a:extLst>
                <a:ext uri="{FF2B5EF4-FFF2-40B4-BE49-F238E27FC236}">
                  <a16:creationId xmlns="" xmlns:a16="http://schemas.microsoft.com/office/drawing/2014/main" id="{25556BA6-DD5F-40D9-9215-2D812CFDE1B3}"/>
                </a:ext>
              </a:extLst>
            </p:cNvPr>
            <p:cNvSpPr/>
            <p:nvPr/>
          </p:nvSpPr>
          <p:spPr>
            <a:xfrm>
              <a:off x="184955" y="1897311"/>
              <a:ext cx="7408282" cy="1726626"/>
            </a:xfrm>
            <a:prstGeom prst="homePlat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th-TH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ร้อยละความครอบคลุมการรักษา</a:t>
              </a:r>
              <a:r>
                <a:rPr lang="th-TH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ผู้ป่วย</a:t>
              </a:r>
              <a:r>
                <a:rPr lang="th-TH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วัณ</a:t>
              </a:r>
              <a:r>
                <a:rPr lang="th-TH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โรคราย</a:t>
              </a:r>
              <a:r>
                <a:rPr lang="th-TH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ใหม่และกลับเป็นซ้ำ </a:t>
              </a: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="" xmlns:a16="http://schemas.microsoft.com/office/drawing/2014/main" id="{DFE657B3-5714-4C6A-A69D-C6ACAAD261B1}"/>
                </a:ext>
              </a:extLst>
            </p:cNvPr>
            <p:cNvSpPr/>
            <p:nvPr/>
          </p:nvSpPr>
          <p:spPr>
            <a:xfrm>
              <a:off x="7332837" y="1945944"/>
              <a:ext cx="2859279" cy="1669311"/>
            </a:xfrm>
            <a:prstGeom prst="chevron">
              <a:avLst>
                <a:gd name="adj" fmla="val 22611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altLang="en-US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 panose="020B0604020202020204" pitchFamily="34" charset="0"/>
                </a:rPr>
                <a:t>&gt; ร้อยละ 82.5</a:t>
              </a:r>
              <a:endParaRPr lang="th-TH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7687" y="179666"/>
            <a:ext cx="1195946" cy="1148651"/>
            <a:chOff x="3748088" y="1658938"/>
            <a:chExt cx="4699000" cy="4702175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" name="Rectangle 9">
            <a:extLst>
              <a:ext uri="{FF2B5EF4-FFF2-40B4-BE49-F238E27FC236}">
                <a16:creationId xmlns="" xmlns:a16="http://schemas.microsoft.com/office/drawing/2014/main" id="{438B7419-DDD4-482E-9D59-5A2199B43CB2}"/>
              </a:ext>
            </a:extLst>
          </p:cNvPr>
          <p:cNvSpPr/>
          <p:nvPr/>
        </p:nvSpPr>
        <p:spPr>
          <a:xfrm>
            <a:off x="794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9074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Freeform 1078"/>
          <p:cNvSpPr>
            <a:spLocks/>
          </p:cNvSpPr>
          <p:nvPr/>
        </p:nvSpPr>
        <p:spPr bwMode="auto">
          <a:xfrm>
            <a:off x="3676652" y="5451479"/>
            <a:ext cx="2428875" cy="587375"/>
          </a:xfrm>
          <a:custGeom>
            <a:avLst/>
            <a:gdLst>
              <a:gd name="T0" fmla="*/ 2147483646 w 1530"/>
              <a:gd name="T1" fmla="*/ 0 h 370"/>
              <a:gd name="T2" fmla="*/ 2147483646 w 1530"/>
              <a:gd name="T3" fmla="*/ 0 h 370"/>
              <a:gd name="T4" fmla="*/ 0 w 1530"/>
              <a:gd name="T5" fmla="*/ 2147483646 h 370"/>
              <a:gd name="T6" fmla="*/ 2147483646 w 1530"/>
              <a:gd name="T7" fmla="*/ 2147483646 h 370"/>
              <a:gd name="T8" fmla="*/ 0 w 1530"/>
              <a:gd name="T9" fmla="*/ 2147483646 h 370"/>
              <a:gd name="T10" fmla="*/ 2147483646 w 1530"/>
              <a:gd name="T11" fmla="*/ 0 h 370"/>
              <a:gd name="T12" fmla="*/ 2147483646 w 1530"/>
              <a:gd name="T13" fmla="*/ 0 h 370"/>
              <a:gd name="T14" fmla="*/ 2147483646 w 1530"/>
              <a:gd name="T15" fmla="*/ 0 h 3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0" h="370">
                <a:moveTo>
                  <a:pt x="1530" y="0"/>
                </a:moveTo>
                <a:lnTo>
                  <a:pt x="369" y="0"/>
                </a:lnTo>
                <a:lnTo>
                  <a:pt x="0" y="370"/>
                </a:lnTo>
                <a:lnTo>
                  <a:pt x="1530" y="370"/>
                </a:lnTo>
                <a:lnTo>
                  <a:pt x="0" y="370"/>
                </a:lnTo>
                <a:lnTo>
                  <a:pt x="369" y="0"/>
                </a:lnTo>
                <a:lnTo>
                  <a:pt x="1530" y="0"/>
                </a:lnTo>
                <a:close/>
              </a:path>
            </a:pathLst>
          </a:custGeom>
          <a:solidFill>
            <a:srgbClr val="243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237" name="Freeform 1079"/>
          <p:cNvSpPr>
            <a:spLocks/>
          </p:cNvSpPr>
          <p:nvPr/>
        </p:nvSpPr>
        <p:spPr bwMode="auto">
          <a:xfrm>
            <a:off x="3676652" y="5451479"/>
            <a:ext cx="2428875" cy="587375"/>
          </a:xfrm>
          <a:custGeom>
            <a:avLst/>
            <a:gdLst>
              <a:gd name="T0" fmla="*/ 2147483646 w 1530"/>
              <a:gd name="T1" fmla="*/ 0 h 370"/>
              <a:gd name="T2" fmla="*/ 2147483646 w 1530"/>
              <a:gd name="T3" fmla="*/ 0 h 370"/>
              <a:gd name="T4" fmla="*/ 0 w 1530"/>
              <a:gd name="T5" fmla="*/ 2147483646 h 370"/>
              <a:gd name="T6" fmla="*/ 2147483646 w 1530"/>
              <a:gd name="T7" fmla="*/ 2147483646 h 370"/>
              <a:gd name="T8" fmla="*/ 0 w 1530"/>
              <a:gd name="T9" fmla="*/ 2147483646 h 370"/>
              <a:gd name="T10" fmla="*/ 2147483646 w 1530"/>
              <a:gd name="T11" fmla="*/ 0 h 370"/>
              <a:gd name="T12" fmla="*/ 2147483646 w 1530"/>
              <a:gd name="T13" fmla="*/ 0 h 370"/>
              <a:gd name="T14" fmla="*/ 2147483646 w 1530"/>
              <a:gd name="T15" fmla="*/ 0 h 3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0" h="370">
                <a:moveTo>
                  <a:pt x="1530" y="0"/>
                </a:moveTo>
                <a:lnTo>
                  <a:pt x="369" y="0"/>
                </a:lnTo>
                <a:lnTo>
                  <a:pt x="0" y="370"/>
                </a:lnTo>
                <a:lnTo>
                  <a:pt x="1530" y="370"/>
                </a:lnTo>
                <a:lnTo>
                  <a:pt x="0" y="370"/>
                </a:lnTo>
                <a:lnTo>
                  <a:pt x="369" y="0"/>
                </a:lnTo>
                <a:lnTo>
                  <a:pt x="15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254" name="Picture 51"/>
          <p:cNvSpPr>
            <a:spLocks noChangeAspect="1"/>
          </p:cNvSpPr>
          <p:nvPr/>
        </p:nvSpPr>
        <p:spPr bwMode="auto">
          <a:xfrm>
            <a:off x="11133140" y="104775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241351" y="350796"/>
            <a:ext cx="644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มาตรการ/กระบวนการ/กิจกรรมในการแก้ไข</a:t>
            </a:r>
          </a:p>
        </p:txBody>
      </p:sp>
      <p:sp>
        <p:nvSpPr>
          <p:cNvPr id="26" name="ชื่อเรื่อง 1"/>
          <p:cNvSpPr txBox="1">
            <a:spLocks/>
          </p:cNvSpPr>
          <p:nvPr/>
        </p:nvSpPr>
        <p:spPr>
          <a:xfrm>
            <a:off x="2" y="1"/>
            <a:ext cx="12192000" cy="7079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สถานการณ์ในภาพรวม</a:t>
            </a:r>
            <a:endParaRPr lang="th-TH" sz="3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6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40" y="31035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3240246832"/>
              </p:ext>
            </p:extLst>
          </p:nvPr>
        </p:nvGraphicFramePr>
        <p:xfrm>
          <a:off x="398260" y="720020"/>
          <a:ext cx="11210233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055" y="1025988"/>
            <a:ext cx="6707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th-TH" sz="3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9838" y="2078039"/>
            <a:ext cx="6707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h-TH" sz="3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5601" y="3085846"/>
            <a:ext cx="6707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3.</a:t>
            </a:r>
            <a:endParaRPr lang="th-TH" sz="3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8273" y="4108377"/>
            <a:ext cx="6707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h-TH" sz="3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716" y="5112076"/>
            <a:ext cx="67072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5.</a:t>
            </a:r>
            <a:endParaRPr lang="th-TH" sz="3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438B7419-DDD4-482E-9D59-5A2199B43CB2}"/>
              </a:ext>
            </a:extLst>
          </p:cNvPr>
          <p:cNvSpPr/>
          <p:nvPr/>
        </p:nvSpPr>
        <p:spPr>
          <a:xfrm>
            <a:off x="794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15632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กล่องข้อความ 6"/>
          <p:cNvSpPr txBox="1"/>
          <p:nvPr/>
        </p:nvSpPr>
        <p:spPr>
          <a:xfrm>
            <a:off x="110003" y="374326"/>
            <a:ext cx="11970501" cy="11141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endParaRPr lang="th-TH" sz="4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อัตราความสำเร็จการรักษา</a:t>
            </a:r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ผู้ป่วยวัณ</a:t>
            </a: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โรคปอดรายใหม่ </a:t>
            </a:r>
          </a:p>
          <a:p>
            <a:pPr lvl="0" algn="ctr">
              <a:spcBef>
                <a:spcPct val="20000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(เป้าหมาย ≥  85)</a:t>
            </a:r>
          </a:p>
          <a:p>
            <a:pPr lvl="0">
              <a:spcBef>
                <a:spcPct val="20000"/>
              </a:spcBef>
            </a:pPr>
            <a:endParaRPr lang="th-TH" sz="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516" y="23219"/>
            <a:ext cx="829805" cy="831500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340696" y="4129508"/>
            <a:ext cx="706797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  <a:endParaRPr lang="th-TH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340696" y="1548611"/>
            <a:ext cx="55563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ย้อนหลัง 3 ปี</a:t>
            </a:r>
            <a:endParaRPr lang="th-TH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5" name="แผนภูมิ 24"/>
          <p:cNvGraphicFramePr/>
          <p:nvPr>
            <p:extLst>
              <p:ext uri="{D42A27DB-BD31-4B8C-83A1-F6EECF244321}">
                <p14:modId xmlns:p14="http://schemas.microsoft.com/office/powerpoint/2010/main" val="209550614"/>
              </p:ext>
            </p:extLst>
          </p:nvPr>
        </p:nvGraphicFramePr>
        <p:xfrm>
          <a:off x="276699" y="4668981"/>
          <a:ext cx="10758036" cy="192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6" name="ตัวเชื่อมต่อตรง 25"/>
          <p:cNvCxnSpPr/>
          <p:nvPr/>
        </p:nvCxnSpPr>
        <p:spPr>
          <a:xfrm>
            <a:off x="792084" y="5029644"/>
            <a:ext cx="11232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กล่องข้อความ 6"/>
          <p:cNvSpPr txBox="1"/>
          <p:nvPr/>
        </p:nvSpPr>
        <p:spPr>
          <a:xfrm>
            <a:off x="10587799" y="4753163"/>
            <a:ext cx="1442522" cy="2308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00" b="1" dirty="0"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900" b="1" dirty="0">
                <a:latin typeface="Tahoma" panose="020B0604030504040204" pitchFamily="34" charset="0"/>
                <a:cs typeface="Tahoma" panose="020B0604030504040204" pitchFamily="34" charset="0"/>
              </a:rPr>
              <a:t> ≥</a:t>
            </a:r>
            <a:r>
              <a:rPr lang="th-TH" sz="900" b="1" dirty="0">
                <a:latin typeface="Tahoma" panose="020B0604030504040204" pitchFamily="34" charset="0"/>
                <a:cs typeface="Tahoma" panose="020B0604030504040204" pitchFamily="34" charset="0"/>
              </a:rPr>
              <a:t> 85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9285529" y="4168222"/>
            <a:ext cx="264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*ข้อมูล ณ </a:t>
            </a:r>
            <a:r>
              <a:rPr 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</a:t>
            </a:r>
            <a:r>
              <a:rPr lang="th-TH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.ค. 2562</a:t>
            </a:r>
            <a:endParaRPr lang="th-TH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วงรี 16"/>
          <p:cNvSpPr/>
          <p:nvPr/>
        </p:nvSpPr>
        <p:spPr>
          <a:xfrm>
            <a:off x="2347415" y="4780459"/>
            <a:ext cx="914400" cy="193769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graphicFrame>
        <p:nvGraphicFramePr>
          <p:cNvPr id="18" name="แผนภูมิ 17"/>
          <p:cNvGraphicFramePr/>
          <p:nvPr>
            <p:extLst>
              <p:ext uri="{D42A27DB-BD31-4B8C-83A1-F6EECF244321}">
                <p14:modId xmlns:p14="http://schemas.microsoft.com/office/powerpoint/2010/main" val="231577046"/>
              </p:ext>
            </p:extLst>
          </p:nvPr>
        </p:nvGraphicFramePr>
        <p:xfrm>
          <a:off x="274344" y="2058033"/>
          <a:ext cx="11713302" cy="202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ตัวเชื่อมต่อตรง 18"/>
          <p:cNvCxnSpPr/>
          <p:nvPr/>
        </p:nvCxnSpPr>
        <p:spPr>
          <a:xfrm>
            <a:off x="745031" y="2426395"/>
            <a:ext cx="1101743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6"/>
          <p:cNvSpPr txBox="1"/>
          <p:nvPr/>
        </p:nvSpPr>
        <p:spPr>
          <a:xfrm>
            <a:off x="10313473" y="2155600"/>
            <a:ext cx="1442522" cy="2308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9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≥</a:t>
            </a:r>
            <a:r>
              <a:rPr lang="th-TH" sz="9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85</a:t>
            </a: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3353556" y="4555310"/>
            <a:ext cx="2802194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5234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80" y="3942551"/>
            <a:ext cx="706797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  <a:endParaRPr lang="th-TH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80" y="1305743"/>
            <a:ext cx="55563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ย้อนหลัง 3 ปี</a:t>
            </a:r>
            <a:endParaRPr lang="th-TH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กล่องข้อความ 6"/>
          <p:cNvSpPr txBox="1"/>
          <p:nvPr/>
        </p:nvSpPr>
        <p:spPr>
          <a:xfrm>
            <a:off x="110003" y="271082"/>
            <a:ext cx="11970501" cy="9664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endParaRPr lang="th-TH" sz="4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Arial Unicode MS" panose="020B0604020202020204" pitchFamily="34" charset="-128"/>
                <a:cs typeface="Tahoma" pitchFamily="34" charset="0"/>
              </a:rPr>
              <a:t>ร้อย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Arial Unicode MS" panose="020B0604020202020204" pitchFamily="34" charset="-128"/>
                <a:cs typeface="Tahoma" pitchFamily="34" charset="0"/>
              </a:rPr>
              <a:t>ละความครอบคลุมการรักษาผู้ป่วยวัณโรครายใหม่และกลับเป็นซ้ำ 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 ≥  </a:t>
            </a:r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82.5)</a:t>
            </a:r>
            <a:endParaRPr lang="th-TH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endParaRPr lang="th-TH" sz="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516" y="37967"/>
            <a:ext cx="829805" cy="831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93239" y="4050685"/>
            <a:ext cx="264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*ข้อมูล ณ </a:t>
            </a:r>
            <a:r>
              <a:rPr lang="en-US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</a:t>
            </a:r>
            <a:r>
              <a:rPr lang="th-TH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.ค. 2562</a:t>
            </a:r>
            <a:endParaRPr lang="th-TH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" name="แผนภูมิ 16"/>
          <p:cNvGraphicFramePr/>
          <p:nvPr>
            <p:extLst>
              <p:ext uri="{D42A27DB-BD31-4B8C-83A1-F6EECF244321}">
                <p14:modId xmlns:p14="http://schemas.microsoft.com/office/powerpoint/2010/main" val="1292111268"/>
              </p:ext>
            </p:extLst>
          </p:nvPr>
        </p:nvGraphicFramePr>
        <p:xfrm>
          <a:off x="261951" y="4469177"/>
          <a:ext cx="10758036" cy="216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ตัวเชื่อมต่อตรง 17"/>
          <p:cNvCxnSpPr/>
          <p:nvPr/>
        </p:nvCxnSpPr>
        <p:spPr>
          <a:xfrm>
            <a:off x="763102" y="4892103"/>
            <a:ext cx="113054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กล่องข้อความ 6"/>
          <p:cNvSpPr txBox="1"/>
          <p:nvPr/>
        </p:nvSpPr>
        <p:spPr>
          <a:xfrm>
            <a:off x="10597291" y="4614036"/>
            <a:ext cx="1442522" cy="2308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9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≥</a:t>
            </a:r>
            <a:r>
              <a:rPr lang="en-US" sz="9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82.5</a:t>
            </a:r>
            <a:endParaRPr lang="th-TH" sz="9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2333767" y="5021227"/>
            <a:ext cx="914400" cy="166443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graphicFrame>
        <p:nvGraphicFramePr>
          <p:cNvPr id="20" name="แผนภูมิ 19"/>
          <p:cNvGraphicFramePr/>
          <p:nvPr>
            <p:extLst>
              <p:ext uri="{D42A27DB-BD31-4B8C-83A1-F6EECF244321}">
                <p14:modId xmlns:p14="http://schemas.microsoft.com/office/powerpoint/2010/main" val="3489104328"/>
              </p:ext>
            </p:extLst>
          </p:nvPr>
        </p:nvGraphicFramePr>
        <p:xfrm>
          <a:off x="274344" y="1765877"/>
          <a:ext cx="11713302" cy="202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1" name="ตัวเชื่อมต่อตรง 20"/>
          <p:cNvCxnSpPr/>
          <p:nvPr/>
        </p:nvCxnSpPr>
        <p:spPr>
          <a:xfrm>
            <a:off x="788573" y="2167571"/>
            <a:ext cx="110174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กล่องข้อความ 6"/>
          <p:cNvSpPr txBox="1"/>
          <p:nvPr/>
        </p:nvSpPr>
        <p:spPr>
          <a:xfrm>
            <a:off x="10313473" y="1892004"/>
            <a:ext cx="1442522" cy="2308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9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≥</a:t>
            </a:r>
            <a:r>
              <a:rPr lang="th-TH" sz="9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82.5</a:t>
            </a:r>
          </a:p>
        </p:txBody>
      </p:sp>
      <p:sp>
        <p:nvSpPr>
          <p:cNvPr id="27" name="วงรี 26"/>
          <p:cNvSpPr/>
          <p:nvPr/>
        </p:nvSpPr>
        <p:spPr>
          <a:xfrm>
            <a:off x="723908" y="2078200"/>
            <a:ext cx="1609859" cy="180870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3353556" y="4410170"/>
            <a:ext cx="2802194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14354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8077" y="965129"/>
            <a:ext cx="11696992" cy="1139442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pPr marL="0" lvl="0" indent="530225">
              <a:buNone/>
            </a:pPr>
            <a:r>
              <a:rPr lang="th-TH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มีระบบ</a:t>
            </a:r>
            <a:r>
              <a:rPr lang="th-TH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</a:t>
            </a:r>
            <a:r>
              <a:rPr lang="th-TH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รดูแลรักษา</a:t>
            </a:r>
            <a:r>
              <a:rPr lang="th-TH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</a:t>
            </a:r>
            <a:r>
              <a:rPr lang="th-TH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ต่อและติดตามผู้ป่วยวัณโรคใน</a:t>
            </a:r>
            <a:r>
              <a:rPr lang="th-TH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พื้นที่ดี </a:t>
            </a:r>
            <a:r>
              <a:rPr lang="th-TH" sz="2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อัตราการขาดยาเป็น</a:t>
            </a:r>
            <a:r>
              <a:rPr lang="th-TH" sz="2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ศูนย์และ</a:t>
            </a:r>
            <a:r>
              <a:rPr lang="th-TH" sz="2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อัตราความสำเร็จในการรักษาผู้ป่วยวัณ</a:t>
            </a:r>
            <a:r>
              <a:rPr lang="th-TH" sz="2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 </a:t>
            </a:r>
            <a:r>
              <a:rPr lang="en-US" sz="2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 Success Rate </a:t>
            </a:r>
            <a:r>
              <a:rPr lang="th-TH" sz="2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สูง</a:t>
            </a:r>
            <a:r>
              <a:rPr lang="en-US" sz="2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2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และมี</a:t>
            </a:r>
            <a:r>
              <a:rPr lang="th-TH" sz="22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2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ส่งทดสอบความไวต่อยาในกลุ่มผู้ป่วย </a:t>
            </a:r>
            <a:r>
              <a:rPr lang="en-US" sz="22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Re-Treatment </a:t>
            </a:r>
            <a:r>
              <a:rPr lang="th-TH" sz="22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ได้ตามเป้าหมาย (100 </a:t>
            </a:r>
            <a:r>
              <a:rPr lang="en-US" sz="22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endParaRPr lang="en-US" sz="2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516" y="37967"/>
            <a:ext cx="829805" cy="831500"/>
          </a:xfrm>
          <a:prstGeom prst="rect">
            <a:avLst/>
          </a:prstGeom>
        </p:spPr>
      </p:pic>
      <p:grpSp>
        <p:nvGrpSpPr>
          <p:cNvPr id="8" name="Group 1"/>
          <p:cNvGrpSpPr/>
          <p:nvPr/>
        </p:nvGrpSpPr>
        <p:grpSpPr>
          <a:xfrm>
            <a:off x="588663" y="158546"/>
            <a:ext cx="4151102" cy="719318"/>
            <a:chOff x="706648" y="192175"/>
            <a:chExt cx="4334071" cy="719318"/>
          </a:xfrm>
        </p:grpSpPr>
        <p:sp>
          <p:nvSpPr>
            <p:cNvPr id="9" name="ลูกศร: รูปห้าเหลี่ยม 15">
              <a:extLst>
                <a:ext uri="{FF2B5EF4-FFF2-40B4-BE49-F238E27FC236}">
                  <a16:creationId xmlns:a16="http://schemas.microsoft.com/office/drawing/2014/main" xmlns="" id="{E2D2B7C3-A713-42E3-99F9-EC410E458FB6}"/>
                </a:ext>
              </a:extLst>
            </p:cNvPr>
            <p:cNvSpPr/>
            <p:nvPr/>
          </p:nvSpPr>
          <p:spPr>
            <a:xfrm>
              <a:off x="706648" y="192175"/>
              <a:ext cx="3989906" cy="719318"/>
            </a:xfrm>
            <a:prstGeom prst="homePlate">
              <a:avLst/>
            </a:prstGeom>
            <a:solidFill>
              <a:srgbClr val="2B8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ลูกศร: เครื่องหมายบั้ง 17">
              <a:extLst>
                <a:ext uri="{FF2B5EF4-FFF2-40B4-BE49-F238E27FC236}">
                  <a16:creationId xmlns:a16="http://schemas.microsoft.com/office/drawing/2014/main" xmlns="" id="{59ED50BB-290D-4E8C-8EDB-B8FCCE82377F}"/>
                </a:ext>
              </a:extLst>
            </p:cNvPr>
            <p:cNvSpPr/>
            <p:nvPr/>
          </p:nvSpPr>
          <p:spPr>
            <a:xfrm>
              <a:off x="4268629" y="192175"/>
              <a:ext cx="772090" cy="719318"/>
            </a:xfrm>
            <a:prstGeom prst="chevron">
              <a:avLst>
                <a:gd name="adj" fmla="val 68421"/>
              </a:avLst>
            </a:prstGeom>
            <a:solidFill>
              <a:srgbClr val="45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32867" y="46019"/>
            <a:ext cx="1195945" cy="1148651"/>
            <a:chOff x="3748088" y="1658938"/>
            <a:chExt cx="4699000" cy="4702175"/>
          </a:xfrm>
        </p:grpSpPr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41">
            <a:extLst>
              <a:ext uri="{FF2B5EF4-FFF2-40B4-BE49-F238E27FC236}">
                <a16:creationId xmlns:a16="http://schemas.microsoft.com/office/drawing/2014/main" xmlns="" id="{88436442-C76C-4905-870D-DBA7A128E771}"/>
              </a:ext>
            </a:extLst>
          </p:cNvPr>
          <p:cNvSpPr txBox="1"/>
          <p:nvPr/>
        </p:nvSpPr>
        <p:spPr>
          <a:xfrm>
            <a:off x="1335230" y="185155"/>
            <a:ext cx="26917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Success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3" name="ตาราง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70727"/>
              </p:ext>
            </p:extLst>
          </p:nvPr>
        </p:nvGraphicFramePr>
        <p:xfrm>
          <a:off x="317021" y="2139834"/>
          <a:ext cx="11713300" cy="39851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56650"/>
                <a:gridCol w="5856650"/>
              </a:tblGrid>
              <a:tr h="605723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ข้อค้นพบ</a:t>
                      </a:r>
                      <a:endParaRPr lang="th-TH" sz="3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ข้อเสนอแนะ</a:t>
                      </a:r>
                      <a:endParaRPr lang="th-TH" sz="3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79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ความครอบคลุมการรักษาผู้ป่วยวัณโรครายใหม่และกลับเป็นซ้ำยังต่ำกว่า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 ปี 2562 </a:t>
                      </a:r>
                      <a:r>
                        <a:rPr kumimoji="0" lang="en-US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</a:t>
                      </a:r>
                      <a:r>
                        <a:rPr kumimoji="0" lang="th-TH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82.5 </a:t>
                      </a:r>
                      <a:r>
                        <a:rPr kumimoji="0" lang="en-US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kumimoji="0" lang="th-TH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en-US" sz="2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th-TH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 </a:t>
                      </a:r>
                      <a:r>
                        <a:rPr kumimoji="0" lang="en-US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= </a:t>
                      </a:r>
                      <a:r>
                        <a:rPr kumimoji="0" lang="th-TH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44.3 </a:t>
                      </a:r>
                      <a:r>
                        <a:rPr kumimoji="0" lang="en-US" sz="2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kumimoji="0" lang="th-TH" sz="2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91452" marR="914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th-TH" sz="2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เร่งรัดค้นหาผู้ป่วยวัณโรคให้มากขึ้นโดยเพิ่มการคัดกรองผู้สัมผัสโรคร่วมบ้าน</a:t>
                      </a:r>
                      <a:r>
                        <a:rPr lang="th-TH" sz="21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ผู้สัมผัสใกล้ชิด </a:t>
                      </a:r>
                      <a:r>
                        <a:rPr lang="th-TH" sz="2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และกลุ่มสูงอายุ ให้เข้ารับการรักษาที่เร็ว</a:t>
                      </a:r>
                      <a:r>
                        <a:rPr lang="en-US" sz="2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ลดการเสียชีวิต</a:t>
                      </a:r>
                      <a:r>
                        <a:rPr lang="th-TH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โดยเฉพาะในพื้นที่ที่ยังมีความครอบคลุมการรักษาฯ (</a:t>
                      </a:r>
                      <a:r>
                        <a:rPr lang="en-US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 Treatment Coverage) </a:t>
                      </a:r>
                      <a:r>
                        <a:rPr lang="th-TH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ต่ำมาก ได้แก่ </a:t>
                      </a:r>
                      <a:r>
                        <a:rPr lang="th-TH" sz="21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ทัพทัน </a:t>
                      </a:r>
                      <a:r>
                        <a:rPr lang="th-TH" sz="21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ห้วยคต</a:t>
                      </a:r>
                      <a:r>
                        <a:rPr lang="th-TH" sz="21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บ้านไร่ สว่างอารมณ์ หนองขา</a:t>
                      </a:r>
                      <a:r>
                        <a:rPr lang="th-TH" sz="21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หย่าง</a:t>
                      </a:r>
                      <a:r>
                        <a:rPr lang="th-TH" sz="21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และลานสัก</a:t>
                      </a:r>
                      <a:endParaRPr lang="en-US" sz="2100" b="1" kern="1200" baseline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eaLnBrk="1" hangingPunct="1"/>
                      <a:endParaRPr lang="th-TH" sz="800" b="1" kern="1200" baseline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วิเคราะห์ผู้ป่วยวัณโรค </a:t>
                      </a:r>
                      <a:r>
                        <a:rPr lang="en-US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Case Walk in</a:t>
                      </a:r>
                      <a:r>
                        <a:rPr lang="th-TH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ที่ขึ้นทะเบียนรักษาเพื่อกำหนดกลุ่มเสี่ยงในการคัดกรอง ค้นหาผู้ป่วยวัณโรคเพิ่มขึ้น</a:t>
                      </a:r>
                      <a:endParaRPr lang="th-TH" sz="21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2" marR="914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แผนภูมิ 23"/>
          <p:cNvGraphicFramePr/>
          <p:nvPr>
            <p:extLst>
              <p:ext uri="{D42A27DB-BD31-4B8C-83A1-F6EECF244321}">
                <p14:modId xmlns:p14="http://schemas.microsoft.com/office/powerpoint/2010/main" val="667372889"/>
              </p:ext>
            </p:extLst>
          </p:nvPr>
        </p:nvGraphicFramePr>
        <p:xfrm>
          <a:off x="338077" y="3913141"/>
          <a:ext cx="5943600" cy="20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9">
            <a:extLst>
              <a:ext uri="{FF2B5EF4-FFF2-40B4-BE49-F238E27FC236}">
                <a16:creationId xmlns="" xmlns:a16="http://schemas.microsoft.com/office/drawing/2014/main" id="{438B7419-DDD4-482E-9D59-5A2199B43CB2}"/>
              </a:ext>
            </a:extLst>
          </p:cNvPr>
          <p:cNvSpPr/>
          <p:nvPr/>
        </p:nvSpPr>
        <p:spPr>
          <a:xfrm>
            <a:off x="794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7419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138" y="4235124"/>
            <a:ext cx="70670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7138" y="1719177"/>
            <a:ext cx="749284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ย้อนหลัง 3 ปี</a:t>
            </a: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4024199001"/>
              </p:ext>
            </p:extLst>
          </p:nvPr>
        </p:nvGraphicFramePr>
        <p:xfrm>
          <a:off x="965511" y="2217849"/>
          <a:ext cx="11064039" cy="191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กล่องข้อความ 6"/>
          <p:cNvSpPr txBox="1"/>
          <p:nvPr/>
        </p:nvSpPr>
        <p:spPr>
          <a:xfrm>
            <a:off x="110783" y="761525"/>
            <a:ext cx="11968943" cy="8894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th-TH" sz="3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57188">
              <a:spcBef>
                <a:spcPct val="20000"/>
              </a:spcBef>
            </a:pPr>
            <a:r>
              <a:rPr lang="th-TH" sz="2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ร้อยละผู้ติดยาเสพติดที่บำบัดครบตามเกณฑ์ที่กำหนดของแต่ละระบบและได้รับการติดตาม             ต่อเนื่อง 1 ปี (</a:t>
            </a:r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Retention rate) </a:t>
            </a:r>
            <a:r>
              <a:rPr lang="th-TH" sz="2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(เป้าหมาย ร้อยละ 20)</a:t>
            </a:r>
          </a:p>
          <a:p>
            <a:pPr>
              <a:spcBef>
                <a:spcPct val="20000"/>
              </a:spcBef>
            </a:pPr>
            <a:endParaRPr lang="th-TH" sz="3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1380630" y="3496186"/>
            <a:ext cx="10548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6"/>
          <p:cNvSpPr txBox="1"/>
          <p:nvPr/>
        </p:nvSpPr>
        <p:spPr>
          <a:xfrm>
            <a:off x="10123021" y="3158485"/>
            <a:ext cx="1842401" cy="30777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 20</a:t>
            </a:r>
          </a:p>
        </p:txBody>
      </p:sp>
      <p:graphicFrame>
        <p:nvGraphicFramePr>
          <p:cNvPr id="21" name="แผนภูมิ 20"/>
          <p:cNvGraphicFramePr/>
          <p:nvPr>
            <p:extLst>
              <p:ext uri="{D42A27DB-BD31-4B8C-83A1-F6EECF244321}">
                <p14:modId xmlns:p14="http://schemas.microsoft.com/office/powerpoint/2010/main" val="2135076351"/>
              </p:ext>
            </p:extLst>
          </p:nvPr>
        </p:nvGraphicFramePr>
        <p:xfrm>
          <a:off x="277457" y="4575880"/>
          <a:ext cx="10756636" cy="219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ตัวเชื่อมต่อตรง 18"/>
          <p:cNvCxnSpPr/>
          <p:nvPr/>
        </p:nvCxnSpPr>
        <p:spPr>
          <a:xfrm>
            <a:off x="756870" y="6022642"/>
            <a:ext cx="11196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23219"/>
            <a:ext cx="829697" cy="831500"/>
          </a:xfrm>
          <a:prstGeom prst="rect">
            <a:avLst/>
          </a:prstGeom>
        </p:spPr>
      </p:pic>
      <p:sp>
        <p:nvSpPr>
          <p:cNvPr id="20" name="กล่องข้อความ 6"/>
          <p:cNvSpPr txBox="1"/>
          <p:nvPr/>
        </p:nvSpPr>
        <p:spPr>
          <a:xfrm>
            <a:off x="10884606" y="5454748"/>
            <a:ext cx="1070240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 20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525215" y="4891102"/>
            <a:ext cx="3207928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  <p:sp>
        <p:nvSpPr>
          <p:cNvPr id="23" name="ลูกศร: รูปห้าเหลี่ยม 15">
            <a:extLst>
              <a:ext uri="{FF2B5EF4-FFF2-40B4-BE49-F238E27FC236}">
                <a16:creationId xmlns="" xmlns:a16="http://schemas.microsoft.com/office/drawing/2014/main" id="{E2D2B7C3-A713-42E3-99F9-EC410E458FB6}"/>
              </a:ext>
            </a:extLst>
          </p:cNvPr>
          <p:cNvSpPr/>
          <p:nvPr/>
        </p:nvSpPr>
        <p:spPr>
          <a:xfrm>
            <a:off x="797152" y="171390"/>
            <a:ext cx="3927248" cy="546726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ลูกศร: เครื่องหมายบั้ง 17">
            <a:extLst>
              <a:ext uri="{FF2B5EF4-FFF2-40B4-BE49-F238E27FC236}">
                <a16:creationId xmlns="" xmlns:a16="http://schemas.microsoft.com/office/drawing/2014/main" id="{59ED50BB-290D-4E8C-8EDB-B8FCCE82377F}"/>
              </a:ext>
            </a:extLst>
          </p:cNvPr>
          <p:cNvSpPr/>
          <p:nvPr/>
        </p:nvSpPr>
        <p:spPr>
          <a:xfrm>
            <a:off x="4492381" y="167029"/>
            <a:ext cx="464038" cy="546726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5" name="Group 17"/>
          <p:cNvGrpSpPr/>
          <p:nvPr/>
        </p:nvGrpSpPr>
        <p:grpSpPr>
          <a:xfrm>
            <a:off x="223423" y="-17337"/>
            <a:ext cx="1073522" cy="756977"/>
            <a:chOff x="3748088" y="1658938"/>
            <a:chExt cx="4699000" cy="4702175"/>
          </a:xfrm>
        </p:grpSpPr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355674" y="98837"/>
            <a:ext cx="3136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สาขา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ยาเสพติด</a:t>
            </a:r>
          </a:p>
        </p:txBody>
      </p:sp>
      <p:sp>
        <p:nvSpPr>
          <p:cNvPr id="2" name="วงรี 1"/>
          <p:cNvSpPr/>
          <p:nvPr/>
        </p:nvSpPr>
        <p:spPr>
          <a:xfrm>
            <a:off x="2368218" y="5542689"/>
            <a:ext cx="842268" cy="12581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9941181" y="3920518"/>
            <a:ext cx="218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ระบบรายงาน </a:t>
            </a:r>
            <a:r>
              <a:rPr lang="th-TH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บสต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สิงหาคม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518217939"/>
              </p:ext>
            </p:extLst>
          </p:nvPr>
        </p:nvGraphicFramePr>
        <p:xfrm>
          <a:off x="275103" y="1764305"/>
          <a:ext cx="11711777" cy="243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68546" y="4380497"/>
            <a:ext cx="70670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195" y="1407618"/>
            <a:ext cx="55556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ย้อนหลัง 3 ปี</a:t>
            </a:r>
          </a:p>
        </p:txBody>
      </p:sp>
      <p:sp>
        <p:nvSpPr>
          <p:cNvPr id="16" name="กล่องข้อความ 6"/>
          <p:cNvSpPr txBox="1"/>
          <p:nvPr/>
        </p:nvSpPr>
        <p:spPr>
          <a:xfrm>
            <a:off x="125531" y="462343"/>
            <a:ext cx="11968943" cy="8710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th-TH" sz="3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71463">
              <a:spcBef>
                <a:spcPct val="20000"/>
              </a:spcBef>
            </a:pPr>
            <a:r>
              <a:rPr lang="th-TH" sz="2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ร้อยละผู้ใช้ ผู้เสพที่บำบัดครบตามเกณฑ์ที่กำหนดของแต่ละระบบ หยุดเสพต่อเนื่องหลังจำหน่าย          จากการบำบัด 3 เดือน</a:t>
            </a:r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Remission rate</a:t>
            </a:r>
            <a:r>
              <a:rPr lang="th-TH" sz="2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เป้าหมาย ร้อยละ 40</a:t>
            </a:r>
          </a:p>
          <a:p>
            <a:pPr>
              <a:spcBef>
                <a:spcPct val="20000"/>
              </a:spcBef>
            </a:pPr>
            <a:endParaRPr lang="th-TH" sz="3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760014" y="3033048"/>
            <a:ext cx="11088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6"/>
          <p:cNvSpPr txBox="1"/>
          <p:nvPr/>
        </p:nvSpPr>
        <p:spPr>
          <a:xfrm>
            <a:off x="10656034" y="3065322"/>
            <a:ext cx="1177135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 40</a:t>
            </a:r>
          </a:p>
        </p:txBody>
      </p:sp>
      <p:graphicFrame>
        <p:nvGraphicFramePr>
          <p:cNvPr id="21" name="แผนภูมิ 20"/>
          <p:cNvGraphicFramePr/>
          <p:nvPr>
            <p:extLst>
              <p:ext uri="{D42A27DB-BD31-4B8C-83A1-F6EECF244321}">
                <p14:modId xmlns:p14="http://schemas.microsoft.com/office/powerpoint/2010/main" val="1195170088"/>
              </p:ext>
            </p:extLst>
          </p:nvPr>
        </p:nvGraphicFramePr>
        <p:xfrm>
          <a:off x="277457" y="4779326"/>
          <a:ext cx="10756636" cy="188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ตัวเชื่อมต่อตรง 18"/>
          <p:cNvCxnSpPr/>
          <p:nvPr/>
        </p:nvCxnSpPr>
        <p:spPr>
          <a:xfrm>
            <a:off x="842132" y="5716950"/>
            <a:ext cx="111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23219"/>
            <a:ext cx="829697" cy="831500"/>
          </a:xfrm>
          <a:prstGeom prst="rect">
            <a:avLst/>
          </a:prstGeom>
        </p:spPr>
      </p:pic>
      <p:sp>
        <p:nvSpPr>
          <p:cNvPr id="20" name="กล่องข้อความ 6"/>
          <p:cNvSpPr txBox="1"/>
          <p:nvPr/>
        </p:nvSpPr>
        <p:spPr>
          <a:xfrm>
            <a:off x="10815531" y="5166150"/>
            <a:ext cx="1126958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 40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3299881" y="4932051"/>
            <a:ext cx="2802194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2357436" y="5237590"/>
            <a:ext cx="938607" cy="1516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034666" y="1735384"/>
            <a:ext cx="1267968" cy="2430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Box 2"/>
          <p:cNvSpPr txBox="1"/>
          <p:nvPr/>
        </p:nvSpPr>
        <p:spPr>
          <a:xfrm>
            <a:off x="9882189" y="4112242"/>
            <a:ext cx="218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ระบบรายงาน </a:t>
            </a:r>
            <a:r>
              <a:rPr lang="th-TH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บสต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สิงหาคม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ไดอะแกรม 10"/>
          <p:cNvGraphicFramePr/>
          <p:nvPr>
            <p:extLst/>
          </p:nvPr>
        </p:nvGraphicFramePr>
        <p:xfrm>
          <a:off x="296799" y="1373192"/>
          <a:ext cx="11317857" cy="502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853" y="72031"/>
            <a:ext cx="829697" cy="831500"/>
          </a:xfrm>
          <a:prstGeom prst="rect">
            <a:avLst/>
          </a:prstGeom>
        </p:spPr>
      </p:pic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396815" y="181684"/>
            <a:ext cx="5903973" cy="784993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การดำเนินงาน ปี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2562 :</a:t>
            </a:r>
            <a:endParaRPr lang="th-TH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1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22668"/>
              </p:ext>
            </p:extLst>
          </p:nvPr>
        </p:nvGraphicFramePr>
        <p:xfrm>
          <a:off x="296799" y="930046"/>
          <a:ext cx="11723751" cy="5261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TextBox 24"/>
          <p:cNvSpPr txBox="1"/>
          <p:nvPr/>
        </p:nvSpPr>
        <p:spPr>
          <a:xfrm>
            <a:off x="453087" y="1369325"/>
            <a:ext cx="769763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1.</a:t>
            </a:r>
            <a:endParaRPr kumimoji="0" lang="th-TH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453087" y="3261553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.</a:t>
            </a:r>
            <a:endParaRPr kumimoji="0" lang="th-TH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523C247-5DB1-4576-8386-725C898546A0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xmlns="" id="{28959C19-7A56-4181-B86D-70FC59233B97}"/>
              </a:ext>
            </a:extLst>
          </p:cNvPr>
          <p:cNvSpPr txBox="1"/>
          <p:nvPr/>
        </p:nvSpPr>
        <p:spPr>
          <a:xfrm>
            <a:off x="453087" y="4778019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.</a:t>
            </a:r>
            <a:endParaRPr kumimoji="0" lang="th-TH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ตาราง 17">
            <a:extLst>
              <a:ext uri="{FF2B5EF4-FFF2-40B4-BE49-F238E27FC236}">
                <a16:creationId xmlns="" xmlns:a16="http://schemas.microsoft.com/office/drawing/2014/main" id="{3ACAF92C-111D-4A71-B00D-C348A2E6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37845"/>
              </p:ext>
            </p:extLst>
          </p:nvPr>
        </p:nvGraphicFramePr>
        <p:xfrm>
          <a:off x="4825219" y="1613167"/>
          <a:ext cx="7140810" cy="1889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0810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1889447">
                <a:tc>
                  <a:txBody>
                    <a:bodyPr/>
                    <a:lstStyle/>
                    <a:p>
                      <a:pPr marL="1171575" indent="-117157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2000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61062" y="325565"/>
            <a:ext cx="3590925" cy="1034389"/>
            <a:chOff x="1319687" y="1016304"/>
            <a:chExt cx="3590925" cy="1034389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19687" y="1035450"/>
              <a:ext cx="3590925" cy="1015243"/>
            </a:xfrm>
            <a:custGeom>
              <a:avLst/>
              <a:gdLst>
                <a:gd name="T0" fmla="*/ 2147483646 w 876"/>
                <a:gd name="T1" fmla="*/ 0 h 242"/>
                <a:gd name="T2" fmla="*/ 2147483646 w 876"/>
                <a:gd name="T3" fmla="*/ 0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2147483646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2147483646 w 876"/>
                <a:gd name="T27" fmla="*/ 0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6" h="242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66831" y="1016304"/>
              <a:ext cx="34836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ahoma" pitchFamily="34" charset="0"/>
                  <a:cs typeface="Tahoma" pitchFamily="34" charset="0"/>
                </a:rPr>
                <a:t>ปัญหา/อุปสรรค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23926" y="344711"/>
            <a:ext cx="3592512" cy="1027802"/>
            <a:chOff x="398774" y="5476398"/>
            <a:chExt cx="3592512" cy="1027802"/>
          </a:xfrm>
          <a:solidFill>
            <a:srgbClr val="002060"/>
          </a:solidFill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 flipV="1">
              <a:off x="398774" y="5520156"/>
              <a:ext cx="3592512" cy="984044"/>
            </a:xfrm>
            <a:custGeom>
              <a:avLst/>
              <a:gdLst>
                <a:gd name="T0" fmla="*/ 2147483646 w 876"/>
                <a:gd name="T1" fmla="*/ 2147483646 h 242"/>
                <a:gd name="T2" fmla="*/ 2147483646 w 876"/>
                <a:gd name="T3" fmla="*/ 2147483646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0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6" h="242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2229" y="5476398"/>
              <a:ext cx="2685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cs typeface="Tahoma" pitchFamily="34" charset="0"/>
                </a:rPr>
                <a:t>ข้อเสนอแนะ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16" y="158350"/>
            <a:ext cx="829697" cy="831500"/>
          </a:xfrm>
          <a:prstGeom prst="rect">
            <a:avLst/>
          </a:prstGeom>
        </p:spPr>
      </p:pic>
      <p:sp>
        <p:nvSpPr>
          <p:cNvPr id="16" name="ลูกศร: เครื่องหมายบั้ง 15">
            <a:extLst>
              <a:ext uri="{FF2B5EF4-FFF2-40B4-BE49-F238E27FC236}">
                <a16:creationId xmlns="" xmlns:a16="http://schemas.microsoft.com/office/drawing/2014/main" id="{25AFCCE3-DBF1-4FD1-A064-07A0A0C0D0DE}"/>
              </a:ext>
            </a:extLst>
          </p:cNvPr>
          <p:cNvSpPr/>
          <p:nvPr/>
        </p:nvSpPr>
        <p:spPr>
          <a:xfrm>
            <a:off x="142881" y="1613168"/>
            <a:ext cx="6051442" cy="943695"/>
          </a:xfrm>
          <a:prstGeom prst="chevron">
            <a:avLst>
              <a:gd name="adj" fmla="val 219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780" y="1677665"/>
            <a:ext cx="54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ผู้ป่วย</a:t>
            </a:r>
            <a:r>
              <a:rPr lang="th-TH" sz="24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ยาเสพติด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บำบัดไม่ต่อเนื่อง ติดตามมารักษาไม่ครอบคลุมทั้งหมด</a:t>
            </a:r>
            <a:endParaRPr lang="th-TH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523C247-5DB1-4576-8386-725C898546A0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sp>
        <p:nvSpPr>
          <p:cNvPr id="18" name="ลูกศร: เครื่องหมายบั้ง 15">
            <a:extLst>
              <a:ext uri="{FF2B5EF4-FFF2-40B4-BE49-F238E27FC236}">
                <a16:creationId xmlns="" xmlns:a16="http://schemas.microsoft.com/office/drawing/2014/main" id="{25AFCCE3-DBF1-4FD1-A064-07A0A0C0D0DE}"/>
              </a:ext>
            </a:extLst>
          </p:cNvPr>
          <p:cNvSpPr/>
          <p:nvPr/>
        </p:nvSpPr>
        <p:spPr>
          <a:xfrm>
            <a:off x="138117" y="2572698"/>
            <a:ext cx="6051442" cy="916999"/>
          </a:xfrm>
          <a:prstGeom prst="chevron">
            <a:avLst>
              <a:gd name="adj" fmla="val 2198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71034" y="2650800"/>
            <a:ext cx="5675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.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บำบัดครบตามเกณฑ์แล้ว แต่กลับไปเสพซ้ำเนื่องจากอยู่ในสภาพแวดล้อมเดิม</a:t>
            </a:r>
            <a:endParaRPr lang="th-TH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240241" y="1655896"/>
            <a:ext cx="56905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spc="-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2200" b="1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การดำเนินงานจากทุกหน่วยงานภายใน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จังหวัดในการบำบัดฟื้นฟูสมรรถภาพผู้ติด     ผู้เสพยาโดยกำหนด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แนวทางการ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ปฏิบัติและผลลัพธ์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ที่เป็นรูปธรรมร่วมกันอย่างชัดเจน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6" name="ตาราง 17">
            <a:extLst>
              <a:ext uri="{FF2B5EF4-FFF2-40B4-BE49-F238E27FC236}">
                <a16:creationId xmlns="" xmlns:a16="http://schemas.microsoft.com/office/drawing/2014/main" id="{3ACAF92C-111D-4A71-B00D-C348A2E6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761473"/>
              </p:ext>
            </p:extLst>
          </p:nvPr>
        </p:nvGraphicFramePr>
        <p:xfrm>
          <a:off x="4817964" y="3656442"/>
          <a:ext cx="7140810" cy="958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0810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958210">
                <a:tc>
                  <a:txBody>
                    <a:bodyPr/>
                    <a:lstStyle/>
                    <a:p>
                      <a:pPr marL="1171575" indent="-117157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2000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sp>
        <p:nvSpPr>
          <p:cNvPr id="27" name="ลูกศร: เครื่องหมายบั้ง 15">
            <a:extLst>
              <a:ext uri="{FF2B5EF4-FFF2-40B4-BE49-F238E27FC236}">
                <a16:creationId xmlns="" xmlns:a16="http://schemas.microsoft.com/office/drawing/2014/main" id="{25AFCCE3-DBF1-4FD1-A064-07A0A0C0D0DE}"/>
              </a:ext>
            </a:extLst>
          </p:cNvPr>
          <p:cNvSpPr/>
          <p:nvPr/>
        </p:nvSpPr>
        <p:spPr>
          <a:xfrm>
            <a:off x="135626" y="3670956"/>
            <a:ext cx="6051442" cy="943695"/>
          </a:xfrm>
          <a:prstGeom prst="chevron">
            <a:avLst>
              <a:gd name="adj" fmla="val 2198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434525" y="3735453"/>
            <a:ext cx="54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. 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การบำบัดรักษาแบบ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CBTx</a:t>
            </a: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ยังไม่</a:t>
            </a:r>
            <a:r>
              <a:rPr lang="th-TH" sz="2400" b="1" dirty="0" err="1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บูรณา</a:t>
            </a: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การร่วมกันระหว่างหน่วยงาน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405723" y="4546157"/>
            <a:ext cx="56752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noProof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. </a:t>
            </a:r>
            <a:r>
              <a:rPr kumimoji="0" lang="th-TH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การบันทึกข้อมูลมีหลายฐานข้อมูลในการติดตามและข้อมูล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HDC </a:t>
            </a:r>
            <a:r>
              <a:rPr kumimoji="0" lang="th-TH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ดูได้ไม่ทั้งหมด</a:t>
            </a:r>
            <a:endParaRPr lang="th-TH" sz="23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6232986" y="3786254"/>
            <a:ext cx="569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th-TH" sz="2000" b="1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อบรมให้ความรู้ สร้างแนวทาง </a:t>
            </a:r>
            <a:r>
              <a:rPr lang="en-US" sz="2000" b="1" spc="-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CBTx</a:t>
            </a:r>
            <a:r>
              <a:rPr lang="th-TH" sz="2000" b="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ร่วมกันระหว่าง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ฝ่ายปกครอง สาธารณสุข และฝ่ายปราบปราม</a:t>
            </a:r>
          </a:p>
        </p:txBody>
      </p:sp>
      <p:graphicFrame>
        <p:nvGraphicFramePr>
          <p:cNvPr id="33" name="ตาราง 17">
            <a:extLst>
              <a:ext uri="{FF2B5EF4-FFF2-40B4-BE49-F238E27FC236}">
                <a16:creationId xmlns="" xmlns:a16="http://schemas.microsoft.com/office/drawing/2014/main" id="{3ACAF92C-111D-4A71-B00D-C348A2E6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90024"/>
              </p:ext>
            </p:extLst>
          </p:nvPr>
        </p:nvGraphicFramePr>
        <p:xfrm>
          <a:off x="4817968" y="4836126"/>
          <a:ext cx="7140810" cy="974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0810">
                  <a:extLst>
                    <a:ext uri="{9D8B030D-6E8A-4147-A177-3AD203B41FA5}">
                      <a16:colId xmlns="" xmlns:a16="http://schemas.microsoft.com/office/drawing/2014/main" val="997005678"/>
                    </a:ext>
                  </a:extLst>
                </a:gridCol>
              </a:tblGrid>
              <a:tr h="974595">
                <a:tc>
                  <a:txBody>
                    <a:bodyPr/>
                    <a:lstStyle/>
                    <a:p>
                      <a:pPr marL="1171575" indent="-117157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2000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216000" marR="1440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954888"/>
                  </a:ext>
                </a:extLst>
              </a:tr>
            </a:tbl>
          </a:graphicData>
        </a:graphic>
      </p:graphicFrame>
      <p:sp>
        <p:nvSpPr>
          <p:cNvPr id="34" name="ลูกศร: เครื่องหมายบั้ง 15">
            <a:extLst>
              <a:ext uri="{FF2B5EF4-FFF2-40B4-BE49-F238E27FC236}">
                <a16:creationId xmlns="" xmlns:a16="http://schemas.microsoft.com/office/drawing/2014/main" id="{25AFCCE3-DBF1-4FD1-A064-07A0A0C0D0DE}"/>
              </a:ext>
            </a:extLst>
          </p:cNvPr>
          <p:cNvSpPr/>
          <p:nvPr/>
        </p:nvSpPr>
        <p:spPr>
          <a:xfrm>
            <a:off x="123606" y="4844973"/>
            <a:ext cx="6051442" cy="965748"/>
          </a:xfrm>
          <a:prstGeom prst="chevron">
            <a:avLst>
              <a:gd name="adj" fmla="val 2198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456523" y="4908561"/>
            <a:ext cx="5675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noProof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.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บุคลากร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มีภารกิจหลายงาน 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ส่งผลให้การ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ทำงานเกี่ยวกับข้อมูลไม่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ต่อเนื่อง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6232990" y="4893370"/>
            <a:ext cx="5690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th-TH" sz="2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จัดหา</a:t>
            </a:r>
            <a:r>
              <a:rPr lang="th-TH" sz="2400" b="1" dirty="0" smtClean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อัตรากำลัง </a:t>
            </a:r>
            <a:r>
              <a:rPr lang="th-TH" sz="2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จนท</a:t>
            </a:r>
            <a:r>
              <a:rPr lang="th-TH" sz="2400" b="1" dirty="0" smtClean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</a:t>
            </a:r>
            <a:r>
              <a:rPr lang="th-TH" sz="2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ดูแล</a:t>
            </a:r>
            <a:r>
              <a:rPr lang="th-TH" sz="2400" b="1" dirty="0" smtClean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ข้อมูลและประสานงาน</a:t>
            </a:r>
            <a:r>
              <a:rPr lang="th-TH" sz="2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เรื่อง</a:t>
            </a:r>
            <a:r>
              <a:rPr lang="th-TH" sz="2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ยาเสพติด</a:t>
            </a:r>
            <a:r>
              <a:rPr lang="th-TH" sz="2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โดยตรง</a:t>
            </a:r>
          </a:p>
        </p:txBody>
      </p:sp>
    </p:spTree>
    <p:extLst>
      <p:ext uri="{BB962C8B-B14F-4D97-AF65-F5344CB8AC3E}">
        <p14:creationId xmlns:p14="http://schemas.microsoft.com/office/powerpoint/2010/main" val="20413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A85347AC-5A96-4126-AA48-277C44ABB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917" y="133986"/>
            <a:ext cx="985301" cy="1009361"/>
          </a:xfrm>
          <a:prstGeom prst="rect">
            <a:avLst/>
          </a:prstGeom>
        </p:spPr>
      </p:pic>
      <p:sp>
        <p:nvSpPr>
          <p:cNvPr id="77" name="ลูกศร: รูปห้าเหลี่ยม 15">
            <a:extLst>
              <a:ext uri="{FF2B5EF4-FFF2-40B4-BE49-F238E27FC236}">
                <a16:creationId xmlns:a16="http://schemas.microsoft.com/office/drawing/2014/main" xmlns="" id="{E2D2B7C3-A713-42E3-99F9-EC410E458FB6}"/>
              </a:ext>
            </a:extLst>
          </p:cNvPr>
          <p:cNvSpPr/>
          <p:nvPr/>
        </p:nvSpPr>
        <p:spPr>
          <a:xfrm>
            <a:off x="678809" y="260636"/>
            <a:ext cx="6304077" cy="719318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 sz="180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ลูกศร: เครื่องหมายบั้ง 17">
            <a:extLst>
              <a:ext uri="{FF2B5EF4-FFF2-40B4-BE49-F238E27FC236}">
                <a16:creationId xmlns:a16="http://schemas.microsoft.com/office/drawing/2014/main" xmlns="" id="{59ED50BB-290D-4E8C-8EDB-B8FCCE82377F}"/>
              </a:ext>
            </a:extLst>
          </p:cNvPr>
          <p:cNvSpPr/>
          <p:nvPr/>
        </p:nvSpPr>
        <p:spPr>
          <a:xfrm>
            <a:off x="6693364" y="260636"/>
            <a:ext cx="579045" cy="719318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TextBox 2"/>
          <p:cNvSpPr txBox="1"/>
          <p:nvPr/>
        </p:nvSpPr>
        <p:spPr>
          <a:xfrm>
            <a:off x="1461298" y="296698"/>
            <a:ext cx="513153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สาขาสุขภาพจิต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และจิตเวช</a:t>
            </a:r>
          </a:p>
        </p:txBody>
      </p:sp>
      <p:grpSp>
        <p:nvGrpSpPr>
          <p:cNvPr id="84" name="Group 17"/>
          <p:cNvGrpSpPr/>
          <p:nvPr/>
        </p:nvGrpSpPr>
        <p:grpSpPr>
          <a:xfrm>
            <a:off x="105151" y="5238"/>
            <a:ext cx="1195790" cy="1148651"/>
            <a:chOff x="3748088" y="1658938"/>
            <a:chExt cx="4699000" cy="4702175"/>
          </a:xfrm>
        </p:grpSpPr>
        <p:sp>
          <p:nvSpPr>
            <p:cNvPr id="85" name="Freeform 18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7" name="Freeform 19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1" name="Freeform 22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" name="Freeform 23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" name="Freeform 24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4" name="Freeform 25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7" name="กล่องข้อความ 6"/>
          <p:cNvSpPr txBox="1"/>
          <p:nvPr/>
        </p:nvSpPr>
        <p:spPr>
          <a:xfrm>
            <a:off x="1878303" y="1078900"/>
            <a:ext cx="8136633" cy="4308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th-TH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ตัวชี้วัด </a:t>
            </a:r>
            <a:r>
              <a:rPr lang="th-TH" sz="2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อัตราการฆ่าตัวตายสำเร็จ ไม่เกิน 6.3 ต่อแสนประชากร</a:t>
            </a:r>
          </a:p>
        </p:txBody>
      </p:sp>
      <p:sp>
        <p:nvSpPr>
          <p:cNvPr id="68" name="TextBox 38"/>
          <p:cNvSpPr txBox="1"/>
          <p:nvPr/>
        </p:nvSpPr>
        <p:spPr>
          <a:xfrm>
            <a:off x="105151" y="1585621"/>
            <a:ext cx="118800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ย้อนหลัง 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ปี</a:t>
            </a:r>
            <a:endParaRPr lang="th-TH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39"/>
          <p:cNvSpPr txBox="1"/>
          <p:nvPr/>
        </p:nvSpPr>
        <p:spPr>
          <a:xfrm>
            <a:off x="105151" y="4278337"/>
            <a:ext cx="118876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สถานการณ์ / ผลงาน ปี 2562 </a:t>
            </a: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เดือน) เปรียบเทียบแยกรายเขต ภาพรวมประเทศ</a:t>
            </a:r>
          </a:p>
        </p:txBody>
      </p:sp>
      <p:sp>
        <p:nvSpPr>
          <p:cNvPr id="73" name="Rectangle 16">
            <a:extLst>
              <a:ext uri="{FF2B5EF4-FFF2-40B4-BE49-F238E27FC236}">
                <a16:creationId xmlns="" xmlns:a16="http://schemas.microsoft.com/office/drawing/2014/main" id="{C523C247-5DB1-4576-8386-725C898546A0}"/>
              </a:ext>
            </a:extLst>
          </p:cNvPr>
          <p:cNvSpPr/>
          <p:nvPr/>
        </p:nvSpPr>
        <p:spPr>
          <a:xfrm>
            <a:off x="0" y="6321832"/>
            <a:ext cx="12192000" cy="5498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graphicFrame>
        <p:nvGraphicFramePr>
          <p:cNvPr id="21" name="แผนภูมิ 20"/>
          <p:cNvGraphicFramePr/>
          <p:nvPr>
            <p:extLst>
              <p:ext uri="{D42A27DB-BD31-4B8C-83A1-F6EECF244321}">
                <p14:modId xmlns:p14="http://schemas.microsoft.com/office/powerpoint/2010/main" val="44100147"/>
              </p:ext>
            </p:extLst>
          </p:nvPr>
        </p:nvGraphicFramePr>
        <p:xfrm>
          <a:off x="437225" y="1981603"/>
          <a:ext cx="11375136" cy="227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วงรี 22"/>
          <p:cNvSpPr/>
          <p:nvPr/>
        </p:nvSpPr>
        <p:spPr>
          <a:xfrm>
            <a:off x="748696" y="2259031"/>
            <a:ext cx="1609876" cy="202984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graphicFrame>
        <p:nvGraphicFramePr>
          <p:cNvPr id="24" name="แผนภูมิ 23"/>
          <p:cNvGraphicFramePr/>
          <p:nvPr>
            <p:extLst>
              <p:ext uri="{D42A27DB-BD31-4B8C-83A1-F6EECF244321}">
                <p14:modId xmlns:p14="http://schemas.microsoft.com/office/powerpoint/2010/main" val="3816833532"/>
              </p:ext>
            </p:extLst>
          </p:nvPr>
        </p:nvGraphicFramePr>
        <p:xfrm>
          <a:off x="428514" y="4615522"/>
          <a:ext cx="10107168" cy="172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ตัวเชื่อมต่อตรง 24"/>
          <p:cNvCxnSpPr/>
          <p:nvPr/>
        </p:nvCxnSpPr>
        <p:spPr>
          <a:xfrm>
            <a:off x="748696" y="5199528"/>
            <a:ext cx="9684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กล่องข้อความ 25"/>
          <p:cNvSpPr txBox="1"/>
          <p:nvPr/>
        </p:nvSpPr>
        <p:spPr>
          <a:xfrm>
            <a:off x="2788502" y="4723543"/>
            <a:ext cx="2802194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42199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9094738" y="1501000"/>
            <a:ext cx="3031354" cy="4704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9114878" y="793114"/>
            <a:ext cx="3006545" cy="7078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204262" y="1483020"/>
            <a:ext cx="2797625" cy="470442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169076" y="774995"/>
            <a:ext cx="2832811" cy="7080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30032" y="1496052"/>
            <a:ext cx="2893693" cy="470442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110524" y="785286"/>
            <a:ext cx="2913202" cy="7078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2" y="1486830"/>
            <a:ext cx="2826522" cy="470442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600" y="766763"/>
            <a:ext cx="2857363" cy="7064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15074"/>
            <a:ext cx="12192000" cy="542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75978" y="862652"/>
            <a:ext cx="24780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782" y="849789"/>
            <a:ext cx="2857894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063384" y="876410"/>
            <a:ext cx="3031354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จำนวนผู้ป่วย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467081" y="892179"/>
            <a:ext cx="23764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อัตราตาย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26865" y="3806977"/>
            <a:ext cx="184543" cy="147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36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209" y="34023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070419" y="766763"/>
            <a:ext cx="2972825" cy="5420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B53888D-BC69-4979-9427-E9DD0827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18519"/>
              </p:ext>
            </p:extLst>
          </p:nvPr>
        </p:nvGraphicFramePr>
        <p:xfrm>
          <a:off x="110530" y="1505388"/>
          <a:ext cx="2805725" cy="4678383"/>
        </p:xfrm>
        <a:graphic>
          <a:graphicData uri="http://schemas.openxmlformats.org/drawingml/2006/table">
            <a:tbl>
              <a:tblPr firstRow="1" bandRow="1"/>
              <a:tblGrid>
                <a:gridCol w="2805725">
                  <a:extLst>
                    <a:ext uri="{9D8B030D-6E8A-4147-A177-3AD203B41FA5}">
                      <a16:colId xmlns="" xmlns:a16="http://schemas.microsoft.com/office/drawing/2014/main" val="3649916314"/>
                    </a:ext>
                  </a:extLst>
                </a:gridCol>
              </a:tblGrid>
              <a:tr h="1303869">
                <a:tc>
                  <a:txBody>
                    <a:bodyPr/>
                    <a:lstStyle/>
                    <a:p>
                      <a:pPr algn="ctr"/>
                      <a:r>
                        <a:rPr lang="th-TH" sz="18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คัดกรอง</a:t>
                      </a:r>
                      <a:r>
                        <a:rPr lang="th-TH" sz="1800" b="1" u="sng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u="sng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DM/HT </a:t>
                      </a:r>
                      <a:endParaRPr lang="th-TH" sz="1800" b="1" u="sng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1800" b="1" u="sng" spc="-7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ในประชากร อายุ </a:t>
                      </a:r>
                      <a:r>
                        <a:rPr lang="en-US" sz="1800" b="1" u="sng" spc="-7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35 </a:t>
                      </a:r>
                      <a:r>
                        <a:rPr lang="th-TH" sz="1800" b="1" u="sng" spc="-7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endParaRPr lang="en-US" sz="1800" b="1" u="none" spc="-7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   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139,128/</a:t>
                      </a:r>
                      <a:r>
                        <a:rPr lang="th-TH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120,984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732793"/>
                  </a:ext>
                </a:extLst>
              </a:tr>
              <a:tr h="1517645">
                <a:tc>
                  <a:txBody>
                    <a:bodyPr/>
                    <a:lstStyle/>
                    <a:p>
                      <a:pPr algn="ctr"/>
                      <a:endParaRPr lang="en-US" sz="1000" b="1" u="sng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1800" b="1" u="sng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ประเมิน </a:t>
                      </a:r>
                      <a:r>
                        <a:rPr lang="en-US" sz="1800" b="1" u="sng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CVD Risk</a:t>
                      </a:r>
                    </a:p>
                    <a:p>
                      <a:pPr algn="ctr"/>
                      <a:endParaRPr lang="en-US" sz="1000" b="1" u="sng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2561    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85.44</a:t>
                      </a:r>
                      <a:r>
                        <a:rPr lang="th-TH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       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85.15</a:t>
                      </a:r>
                      <a:endParaRPr lang="en-US" sz="1800" b="1" i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2732319"/>
                  </a:ext>
                </a:extLst>
              </a:tr>
              <a:tr h="9586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sng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สูบ</a:t>
                      </a:r>
                      <a:r>
                        <a:rPr lang="th-TH" sz="20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บุหรี่</a:t>
                      </a:r>
                      <a:r>
                        <a:rPr lang="en-US" sz="20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10,885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7" marR="91427" marT="45723" marB="45723" anchor="ctr"/>
                </a:tc>
                <a:extLst>
                  <a:ext uri="{0D108BD9-81ED-4DB2-BD59-A6C34878D82A}">
                    <a16:rowId xmlns="" xmlns:a16="http://schemas.microsoft.com/office/drawing/2014/main" val="1511542478"/>
                  </a:ext>
                </a:extLst>
              </a:tr>
              <a:tr h="898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เข้าบำบัด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.13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7" marR="91427" marT="45723" marB="45723" anchor="ctr"/>
                </a:tc>
                <a:extLst>
                  <a:ext uri="{0D108BD9-81ED-4DB2-BD59-A6C34878D82A}">
                    <a16:rowId xmlns="" xmlns:a16="http://schemas.microsoft.com/office/drawing/2014/main" val="3104551473"/>
                  </a:ext>
                </a:extLst>
              </a:tr>
            </a:tbl>
          </a:graphicData>
        </a:graphic>
      </p:graphicFrame>
      <p:sp>
        <p:nvSpPr>
          <p:cNvPr id="30" name="Right Arrow 3">
            <a:extLst>
              <a:ext uri="{FF2B5EF4-FFF2-40B4-BE49-F238E27FC236}">
                <a16:creationId xmlns="" xmlns:a16="http://schemas.microsoft.com/office/drawing/2014/main" id="{A38995C4-2C41-406A-B3F0-850595E21277}"/>
              </a:ext>
            </a:extLst>
          </p:cNvPr>
          <p:cNvSpPr/>
          <p:nvPr/>
        </p:nvSpPr>
        <p:spPr>
          <a:xfrm>
            <a:off x="1226865" y="3516607"/>
            <a:ext cx="184543" cy="147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F4D8520-AB17-4610-B188-15C4CAD00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11185"/>
              </p:ext>
            </p:extLst>
          </p:nvPr>
        </p:nvGraphicFramePr>
        <p:xfrm>
          <a:off x="3130032" y="1510519"/>
          <a:ext cx="2893693" cy="4689952"/>
        </p:xfrm>
        <a:graphic>
          <a:graphicData uri="http://schemas.openxmlformats.org/drawingml/2006/table">
            <a:tbl>
              <a:tblPr firstRow="1" bandRow="1"/>
              <a:tblGrid>
                <a:gridCol w="2893693">
                  <a:extLst>
                    <a:ext uri="{9D8B030D-6E8A-4147-A177-3AD203B41FA5}">
                      <a16:colId xmlns="" xmlns:a16="http://schemas.microsoft.com/office/drawing/2014/main" val="2386545272"/>
                    </a:ext>
                  </a:extLst>
                </a:gridCol>
              </a:tblGrid>
              <a:tr h="936813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th-TH" sz="3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2562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1621006"/>
                  </a:ext>
                </a:extLst>
              </a:tr>
              <a:tr h="8941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baseline="0" dirty="0" smtClean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สว่างอารมณ์ </a:t>
                      </a:r>
                      <a:endParaRPr lang="en-US" sz="1800" b="1" i="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DM </a:t>
                      </a:r>
                      <a:r>
                        <a:rPr lang="th-TH" sz="18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28.77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(40)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1599990"/>
                  </a:ext>
                </a:extLst>
              </a:tr>
              <a:tr h="9374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dirty="0" smtClean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หนองฉาง</a:t>
                      </a:r>
                      <a:endParaRPr lang="en-US" sz="1800" b="1" i="0" dirty="0">
                        <a:solidFill>
                          <a:schemeClr val="accen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HT </a:t>
                      </a:r>
                      <a:r>
                        <a:rPr lang="th-TH" sz="18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41.63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(50)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1573156"/>
                  </a:ext>
                </a:extLst>
              </a:tr>
              <a:tr h="1921562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เลิกบุหรี่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0.92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051404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AE5D5C3E-62DF-4AA3-BCE4-8A0189D66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92410"/>
              </p:ext>
            </p:extLst>
          </p:nvPr>
        </p:nvGraphicFramePr>
        <p:xfrm>
          <a:off x="6175485" y="1557323"/>
          <a:ext cx="2829288" cy="4643148"/>
        </p:xfrm>
        <a:graphic>
          <a:graphicData uri="http://schemas.openxmlformats.org/drawingml/2006/table">
            <a:tbl>
              <a:tblPr firstRow="1" bandRow="1"/>
              <a:tblGrid>
                <a:gridCol w="2829288">
                  <a:extLst>
                    <a:ext uri="{9D8B030D-6E8A-4147-A177-3AD203B41FA5}">
                      <a16:colId xmlns="" xmlns:a16="http://schemas.microsoft.com/office/drawing/2014/main" val="1820103222"/>
                    </a:ext>
                  </a:extLst>
                </a:gridCol>
              </a:tblGrid>
              <a:tr h="4028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9828857"/>
                  </a:ext>
                </a:extLst>
              </a:tr>
              <a:tr h="1084516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Ischemic 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</a:p>
                    <a:p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2561         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en-US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534</a:t>
                      </a:r>
                      <a:endParaRPr lang="en-US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ปี 2562           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423</a:t>
                      </a:r>
                      <a:endParaRPr lang="en-US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6832385"/>
                  </a:ext>
                </a:extLst>
              </a:tr>
              <a:tr h="1084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Hemorrhagic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           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156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           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732464"/>
                  </a:ext>
                </a:extLst>
              </a:tr>
              <a:tr h="986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STEMI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           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98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           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58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0121188"/>
                  </a:ext>
                </a:extLst>
              </a:tr>
              <a:tr h="1084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CKD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       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6,760          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       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7,002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4108415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2D6BF7D2-0945-4143-9D2F-19C1E0AAC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5671"/>
              </p:ext>
            </p:extLst>
          </p:nvPr>
        </p:nvGraphicFramePr>
        <p:xfrm>
          <a:off x="9092835" y="1516769"/>
          <a:ext cx="3006545" cy="4694267"/>
        </p:xfrm>
        <a:graphic>
          <a:graphicData uri="http://schemas.openxmlformats.org/drawingml/2006/table">
            <a:tbl>
              <a:tblPr firstRow="1" bandRow="1"/>
              <a:tblGrid>
                <a:gridCol w="3006545">
                  <a:extLst>
                    <a:ext uri="{9D8B030D-6E8A-4147-A177-3AD203B41FA5}">
                      <a16:colId xmlns="" xmlns:a16="http://schemas.microsoft.com/office/drawing/2014/main" val="1820103222"/>
                    </a:ext>
                  </a:extLst>
                </a:gridCol>
              </a:tblGrid>
              <a:tr h="454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STROKE  </a:t>
                      </a:r>
                      <a:r>
                        <a:rPr lang="en-US" sz="2000" b="1" dirty="0" smtClean="0">
                          <a:solidFill>
                            <a:srgbClr val="02902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5.61 </a:t>
                      </a:r>
                      <a:r>
                        <a:rPr lang="en-US" sz="2000" b="1" dirty="0">
                          <a:solidFill>
                            <a:srgbClr val="02902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9828857"/>
                  </a:ext>
                </a:extLst>
              </a:tr>
              <a:tr h="1076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Ischemic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         </a:t>
                      </a:r>
                      <a:r>
                        <a:rPr lang="en-US" sz="1800" b="1" baseline="0" dirty="0" smtClean="0">
                          <a:solidFill>
                            <a:srgbClr val="02902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2.99 </a:t>
                      </a:r>
                      <a:r>
                        <a:rPr lang="en-US" sz="1800" b="1" baseline="0" dirty="0">
                          <a:solidFill>
                            <a:srgbClr val="02902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        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5.20 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6832385"/>
                  </a:ext>
                </a:extLst>
              </a:tr>
              <a:tr h="1090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Hemorrhagic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        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41.02 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         </a:t>
                      </a:r>
                      <a:r>
                        <a:rPr lang="en-US" sz="1800" b="1" baseline="0" dirty="0" smtClean="0">
                          <a:solidFill>
                            <a:srgbClr val="02902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15.31</a:t>
                      </a:r>
                      <a:r>
                        <a:rPr lang="en-US" sz="1800" b="1" dirty="0" smtClean="0">
                          <a:solidFill>
                            <a:srgbClr val="02902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2902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732464"/>
                  </a:ext>
                </a:extLst>
              </a:tr>
              <a:tr h="964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STEMI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      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14.28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US" sz="1800" b="1" baseline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       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02902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5.17 </a:t>
                      </a:r>
                      <a:r>
                        <a:rPr lang="en-US" sz="1800" b="1" dirty="0" smtClean="0">
                          <a:solidFill>
                            <a:srgbClr val="02902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US" sz="1800" b="1" dirty="0">
                        <a:solidFill>
                          <a:srgbClr val="02902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0121188"/>
                  </a:ext>
                </a:extLst>
              </a:tr>
              <a:tr h="1084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CKD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ปี 2561 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63.19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ปี 2562 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62.04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41084157"/>
                  </a:ext>
                </a:extLst>
              </a:tr>
            </a:tbl>
          </a:graphicData>
        </a:graphic>
      </p:graphicFrame>
      <p:sp>
        <p:nvSpPr>
          <p:cNvPr id="38" name="Oval 37"/>
          <p:cNvSpPr/>
          <p:nvPr/>
        </p:nvSpPr>
        <p:spPr>
          <a:xfrm>
            <a:off x="8972391" y="614299"/>
            <a:ext cx="3321508" cy="5725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xmlns="" id="{0643776F-C19D-400C-BF3D-695150BD33DF}"/>
              </a:ext>
            </a:extLst>
          </p:cNvPr>
          <p:cNvSpPr txBox="1"/>
          <p:nvPr/>
        </p:nvSpPr>
        <p:spPr>
          <a:xfrm>
            <a:off x="0" y="212609"/>
            <a:ext cx="424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HDC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กระทรวงสาธารณสุข ณ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สิงหาคม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2562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Data center </a:t>
            </a:r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อุทัยธานี ณ 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กรกฎาคม 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60" y="120489"/>
            <a:ext cx="870703" cy="831500"/>
          </a:xfrm>
          <a:prstGeom prst="rect">
            <a:avLst/>
          </a:prstGeom>
        </p:spPr>
      </p:pic>
      <p:grpSp>
        <p:nvGrpSpPr>
          <p:cNvPr id="35" name="กลุ่ม 4">
            <a:extLst>
              <a:ext uri="{FF2B5EF4-FFF2-40B4-BE49-F238E27FC236}">
                <a16:creationId xmlns="" xmlns:a16="http://schemas.microsoft.com/office/drawing/2014/main" id="{E026BEA9-F873-4ED4-A47D-3A79E51D9BC5}"/>
              </a:ext>
            </a:extLst>
          </p:cNvPr>
          <p:cNvGrpSpPr/>
          <p:nvPr/>
        </p:nvGrpSpPr>
        <p:grpSpPr>
          <a:xfrm>
            <a:off x="1691518" y="2367153"/>
            <a:ext cx="10007422" cy="1057340"/>
            <a:chOff x="560931" y="272077"/>
            <a:chExt cx="10744400" cy="2135758"/>
          </a:xfrm>
        </p:grpSpPr>
        <p:grpSp>
          <p:nvGrpSpPr>
            <p:cNvPr id="36" name="กลุ่ม 14">
              <a:extLst>
                <a:ext uri="{FF2B5EF4-FFF2-40B4-BE49-F238E27FC236}">
                  <a16:creationId xmlns="" xmlns:a16="http://schemas.microsoft.com/office/drawing/2014/main" id="{2F2D792A-E3B2-467D-A853-F2C96C8132AD}"/>
                </a:ext>
              </a:extLst>
            </p:cNvPr>
            <p:cNvGrpSpPr/>
            <p:nvPr/>
          </p:nvGrpSpPr>
          <p:grpSpPr>
            <a:xfrm flipH="1">
              <a:off x="560931" y="272077"/>
              <a:ext cx="10057719" cy="2116519"/>
              <a:chOff x="-444478" y="677742"/>
              <a:chExt cx="8768577" cy="1791986"/>
            </a:xfrm>
          </p:grpSpPr>
          <p:sp>
            <p:nvSpPr>
              <p:cNvPr id="40" name="สี่เหลี่ยมผืนผ้า: มุมมน 11">
                <a:extLst>
                  <a:ext uri="{FF2B5EF4-FFF2-40B4-BE49-F238E27FC236}">
                    <a16:creationId xmlns="" xmlns:a16="http://schemas.microsoft.com/office/drawing/2014/main" id="{C14B5132-6B4F-49AE-9F17-9E6F17883FE1}"/>
                  </a:ext>
                </a:extLst>
              </p:cNvPr>
              <p:cNvSpPr/>
              <p:nvPr/>
            </p:nvSpPr>
            <p:spPr>
              <a:xfrm>
                <a:off x="-444478" y="677742"/>
                <a:ext cx="8768577" cy="1791986"/>
              </a:xfrm>
              <a:prstGeom prst="roundRect">
                <a:avLst/>
              </a:prstGeom>
              <a:solidFill>
                <a:srgbClr val="08A0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สี่เหลี่ยมผืนผ้า: มุมมน 12">
                <a:extLst>
                  <a:ext uri="{FF2B5EF4-FFF2-40B4-BE49-F238E27FC236}">
                    <a16:creationId xmlns="" xmlns:a16="http://schemas.microsoft.com/office/drawing/2014/main" id="{1160C611-9B6F-4A6B-B4F9-E40F0B51D584}"/>
                  </a:ext>
                </a:extLst>
              </p:cNvPr>
              <p:cNvSpPr/>
              <p:nvPr/>
            </p:nvSpPr>
            <p:spPr>
              <a:xfrm>
                <a:off x="-350083" y="798863"/>
                <a:ext cx="8603968" cy="1619812"/>
              </a:xfrm>
              <a:prstGeom prst="roundRect">
                <a:avLst/>
              </a:prstGeom>
              <a:solidFill>
                <a:srgbClr val="48C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สี่เหลี่ยมผืนผ้า: มุมมน 13">
                <a:extLst>
                  <a:ext uri="{FF2B5EF4-FFF2-40B4-BE49-F238E27FC236}">
                    <a16:creationId xmlns="" xmlns:a16="http://schemas.microsoft.com/office/drawing/2014/main" id="{DE5BF48A-E401-446A-9A8E-F25CEC725549}"/>
                  </a:ext>
                </a:extLst>
              </p:cNvPr>
              <p:cNvSpPr/>
              <p:nvPr/>
            </p:nvSpPr>
            <p:spPr>
              <a:xfrm>
                <a:off x="26157" y="988698"/>
                <a:ext cx="8134110" cy="1246956"/>
              </a:xfrm>
              <a:prstGeom prst="round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รพ.เครือข่ายมีความมุ่งมั่น เข้มแข็ง ระบบบริการทั้งเชิงรุกและเชิงรับ</a:t>
                </a:r>
              </a:p>
            </p:txBody>
          </p:sp>
        </p:grpSp>
        <p:sp>
          <p:nvSpPr>
            <p:cNvPr id="37" name="วงรี 15">
              <a:extLst>
                <a:ext uri="{FF2B5EF4-FFF2-40B4-BE49-F238E27FC236}">
                  <a16:creationId xmlns="" xmlns:a16="http://schemas.microsoft.com/office/drawing/2014/main" id="{A1F1DF24-DC07-4B49-80AB-58B85609C9DA}"/>
                </a:ext>
              </a:extLst>
            </p:cNvPr>
            <p:cNvSpPr/>
            <p:nvPr/>
          </p:nvSpPr>
          <p:spPr>
            <a:xfrm>
              <a:off x="10157659" y="485111"/>
              <a:ext cx="1147672" cy="152391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8A0E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9" name="กล่องข้อความ 34">
              <a:extLst>
                <a:ext uri="{FF2B5EF4-FFF2-40B4-BE49-F238E27FC236}">
                  <a16:creationId xmlns="" xmlns:a16="http://schemas.microsoft.com/office/drawing/2014/main" id="{E90C92FB-A582-4947-8227-3FDE024BE6EF}"/>
                </a:ext>
              </a:extLst>
            </p:cNvPr>
            <p:cNvSpPr txBox="1"/>
            <p:nvPr/>
          </p:nvSpPr>
          <p:spPr>
            <a:xfrm>
              <a:off x="10397891" y="374914"/>
              <a:ext cx="659508" cy="20329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600" b="1" dirty="0">
                  <a:solidFill>
                    <a:srgbClr val="08A0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th-TH" sz="6000" b="1" dirty="0">
                <a:solidFill>
                  <a:srgbClr val="48C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กลุ่ม 1">
            <a:extLst>
              <a:ext uri="{FF2B5EF4-FFF2-40B4-BE49-F238E27FC236}">
                <a16:creationId xmlns="" xmlns:a16="http://schemas.microsoft.com/office/drawing/2014/main" id="{4E8D839A-84AD-48A4-A455-A8F4CC6F994A}"/>
              </a:ext>
            </a:extLst>
          </p:cNvPr>
          <p:cNvGrpSpPr/>
          <p:nvPr/>
        </p:nvGrpSpPr>
        <p:grpSpPr>
          <a:xfrm>
            <a:off x="591251" y="3697329"/>
            <a:ext cx="9999250" cy="1077770"/>
            <a:chOff x="598819" y="554837"/>
            <a:chExt cx="7768251" cy="1316842"/>
          </a:xfrm>
        </p:grpSpPr>
        <p:grpSp>
          <p:nvGrpSpPr>
            <p:cNvPr id="44" name="กลุ่ม 28">
              <a:extLst>
                <a:ext uri="{FF2B5EF4-FFF2-40B4-BE49-F238E27FC236}">
                  <a16:creationId xmlns="" xmlns:a16="http://schemas.microsoft.com/office/drawing/2014/main" id="{531A640F-68EB-4763-9CAC-71D861D93F7A}"/>
                </a:ext>
              </a:extLst>
            </p:cNvPr>
            <p:cNvGrpSpPr/>
            <p:nvPr/>
          </p:nvGrpSpPr>
          <p:grpSpPr>
            <a:xfrm>
              <a:off x="1147319" y="554837"/>
              <a:ext cx="7219751" cy="1290867"/>
              <a:chOff x="1542593" y="1339617"/>
              <a:chExt cx="6535683" cy="850060"/>
            </a:xfrm>
          </p:grpSpPr>
          <p:sp>
            <p:nvSpPr>
              <p:cNvPr id="48" name="สี่เหลี่ยมผืนผ้า: มุมมน 10">
                <a:extLst>
                  <a:ext uri="{FF2B5EF4-FFF2-40B4-BE49-F238E27FC236}">
                    <a16:creationId xmlns="" xmlns:a16="http://schemas.microsoft.com/office/drawing/2014/main" id="{7F94BFD5-3216-48C8-8147-D40F53E1724D}"/>
                  </a:ext>
                </a:extLst>
              </p:cNvPr>
              <p:cNvSpPr/>
              <p:nvPr/>
            </p:nvSpPr>
            <p:spPr>
              <a:xfrm>
                <a:off x="1542593" y="1339617"/>
                <a:ext cx="6535683" cy="850060"/>
              </a:xfrm>
              <a:prstGeom prst="roundRect">
                <a:avLst/>
              </a:prstGeom>
              <a:solidFill>
                <a:srgbClr val="D89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สี่เหลี่ยมผืนผ้า: มุมมน 8">
                <a:extLst>
                  <a:ext uri="{FF2B5EF4-FFF2-40B4-BE49-F238E27FC236}">
                    <a16:creationId xmlns="" xmlns:a16="http://schemas.microsoft.com/office/drawing/2014/main" id="{17B1E263-6F54-4610-BA8A-F7AF556144F6}"/>
                  </a:ext>
                </a:extLst>
              </p:cNvPr>
              <p:cNvSpPr/>
              <p:nvPr/>
            </p:nvSpPr>
            <p:spPr>
              <a:xfrm>
                <a:off x="1641716" y="1365885"/>
                <a:ext cx="6362096" cy="813997"/>
              </a:xfrm>
              <a:prstGeom prst="roundRect">
                <a:avLst/>
              </a:prstGeom>
              <a:solidFill>
                <a:srgbClr val="FDAF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วงรี 9">
              <a:extLst>
                <a:ext uri="{FF2B5EF4-FFF2-40B4-BE49-F238E27FC236}">
                  <a16:creationId xmlns="" xmlns:a16="http://schemas.microsoft.com/office/drawing/2014/main" id="{D7DBBBB1-A8CC-4528-A81E-46537004A758}"/>
                </a:ext>
              </a:extLst>
            </p:cNvPr>
            <p:cNvSpPr/>
            <p:nvPr/>
          </p:nvSpPr>
          <p:spPr>
            <a:xfrm>
              <a:off x="598819" y="703347"/>
              <a:ext cx="871797" cy="90779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DAF0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6" name="สี่เหลี่ยมผืนผ้า 29">
              <a:extLst>
                <a:ext uri="{FF2B5EF4-FFF2-40B4-BE49-F238E27FC236}">
                  <a16:creationId xmlns="" xmlns:a16="http://schemas.microsoft.com/office/drawing/2014/main" id="{20D5B78E-9AC4-413B-88A1-140246A94868}"/>
                </a:ext>
              </a:extLst>
            </p:cNvPr>
            <p:cNvSpPr/>
            <p:nvPr/>
          </p:nvSpPr>
          <p:spPr>
            <a:xfrm>
              <a:off x="2133600" y="634712"/>
              <a:ext cx="6024700" cy="471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90000"/>
                </a:lnSpc>
                <a:defRPr/>
              </a:pPr>
              <a:endParaRPr lang="en-US" sz="2600" kern="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47" name="กล่องข้อความ 33">
              <a:extLst>
                <a:ext uri="{FF2B5EF4-FFF2-40B4-BE49-F238E27FC236}">
                  <a16:creationId xmlns="" xmlns:a16="http://schemas.microsoft.com/office/drawing/2014/main" id="{6C999642-431F-405C-B79D-F126C46D3F12}"/>
                </a:ext>
              </a:extLst>
            </p:cNvPr>
            <p:cNvSpPr txBox="1"/>
            <p:nvPr/>
          </p:nvSpPr>
          <p:spPr>
            <a:xfrm>
              <a:off x="792744" y="642003"/>
              <a:ext cx="477218" cy="122967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600" b="1" dirty="0">
                  <a:solidFill>
                    <a:srgbClr val="FDAF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th-TH" sz="6600" b="1" dirty="0">
                <a:solidFill>
                  <a:srgbClr val="FDAF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" name="สี่เหลี่ยมผืนผ้า: มุมมน 7">
            <a:extLst>
              <a:ext uri="{FF2B5EF4-FFF2-40B4-BE49-F238E27FC236}">
                <a16:creationId xmlns="" xmlns:a16="http://schemas.microsoft.com/office/drawing/2014/main" id="{8431EC03-030C-4FA6-A799-EBD928D41B57}"/>
              </a:ext>
            </a:extLst>
          </p:cNvPr>
          <p:cNvSpPr/>
          <p:nvPr/>
        </p:nvSpPr>
        <p:spPr>
          <a:xfrm>
            <a:off x="1605760" y="1139158"/>
            <a:ext cx="8241585" cy="682406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แนวโน้มผู้ฆ่าตัวตายสำเร็จลดลง</a:t>
            </a:r>
          </a:p>
        </p:txBody>
      </p:sp>
      <p:grpSp>
        <p:nvGrpSpPr>
          <p:cNvPr id="59" name="Group 30"/>
          <p:cNvGrpSpPr>
            <a:grpSpLocks/>
          </p:cNvGrpSpPr>
          <p:nvPr/>
        </p:nvGrpSpPr>
        <p:grpSpPr bwMode="auto">
          <a:xfrm>
            <a:off x="415926" y="152400"/>
            <a:ext cx="4084638" cy="720725"/>
            <a:chOff x="757482" y="222431"/>
            <a:chExt cx="4064643" cy="719318"/>
          </a:xfrm>
        </p:grpSpPr>
        <p:sp>
          <p:nvSpPr>
            <p:cNvPr id="60" name="ลูกศร: รูปห้าเหลี่ยม 15"/>
            <p:cNvSpPr/>
            <p:nvPr/>
          </p:nvSpPr>
          <p:spPr>
            <a:xfrm>
              <a:off x="757482" y="222431"/>
              <a:ext cx="3838205" cy="719318"/>
            </a:xfrm>
            <a:prstGeom prst="homePlate">
              <a:avLst/>
            </a:prstGeom>
            <a:solidFill>
              <a:srgbClr val="2B8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solidFill>
                  <a:prstClr val="white"/>
                </a:solidFill>
              </a:endParaRPr>
            </a:p>
          </p:txBody>
        </p:sp>
        <p:sp>
          <p:nvSpPr>
            <p:cNvPr id="70" name="ลูกศร: เครื่องหมายบั้ง 17"/>
            <p:cNvSpPr/>
            <p:nvPr/>
          </p:nvSpPr>
          <p:spPr>
            <a:xfrm>
              <a:off x="4336900" y="222431"/>
              <a:ext cx="485225" cy="719318"/>
            </a:xfrm>
            <a:prstGeom prst="chevron">
              <a:avLst>
                <a:gd name="adj" fmla="val 68421"/>
              </a:avLst>
            </a:prstGeom>
            <a:solidFill>
              <a:srgbClr val="45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Group 36"/>
          <p:cNvGrpSpPr>
            <a:grpSpLocks/>
          </p:cNvGrpSpPr>
          <p:nvPr/>
        </p:nvGrpSpPr>
        <p:grpSpPr bwMode="auto">
          <a:xfrm>
            <a:off x="80963" y="104775"/>
            <a:ext cx="828675" cy="857250"/>
            <a:chOff x="3748088" y="1658938"/>
            <a:chExt cx="4699000" cy="4702175"/>
          </a:xfrm>
        </p:grpSpPr>
        <p:sp>
          <p:nvSpPr>
            <p:cNvPr id="72" name="Freeform 56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2147483646 w 590"/>
                <a:gd name="T1" fmla="*/ 0 h 391"/>
                <a:gd name="T2" fmla="*/ 2147483646 w 590"/>
                <a:gd name="T3" fmla="*/ 0 h 391"/>
                <a:gd name="T4" fmla="*/ 2147483646 w 590"/>
                <a:gd name="T5" fmla="*/ 29131315 h 391"/>
                <a:gd name="T6" fmla="*/ 29115175 w 590"/>
                <a:gd name="T7" fmla="*/ 2147483646 h 391"/>
                <a:gd name="T8" fmla="*/ 29115175 w 590"/>
                <a:gd name="T9" fmla="*/ 2147483646 h 391"/>
                <a:gd name="T10" fmla="*/ 2147483646 w 590"/>
                <a:gd name="T11" fmla="*/ 2147483646 h 391"/>
                <a:gd name="T12" fmla="*/ 2147483646 w 590"/>
                <a:gd name="T13" fmla="*/ 2147483646 h 391"/>
                <a:gd name="T14" fmla="*/ 2147483646 w 590"/>
                <a:gd name="T15" fmla="*/ 2147483646 h 391"/>
                <a:gd name="T16" fmla="*/ 2147483646 w 590"/>
                <a:gd name="T17" fmla="*/ 2147483646 h 391"/>
                <a:gd name="T18" fmla="*/ 2147483646 w 590"/>
                <a:gd name="T19" fmla="*/ 1208947673 h 391"/>
                <a:gd name="T20" fmla="*/ 2147483646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3" name="Freeform 57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1222104830 w 591"/>
                <a:gd name="T1" fmla="*/ 0 h 391"/>
                <a:gd name="T2" fmla="*/ 0 w 591"/>
                <a:gd name="T3" fmla="*/ 1208947673 h 391"/>
                <a:gd name="T4" fmla="*/ 0 w 591"/>
                <a:gd name="T5" fmla="*/ 2147483646 h 391"/>
                <a:gd name="T6" fmla="*/ 1222104830 w 591"/>
                <a:gd name="T7" fmla="*/ 2147483646 h 391"/>
                <a:gd name="T8" fmla="*/ 2147483646 w 591"/>
                <a:gd name="T9" fmla="*/ 2147483646 h 391"/>
                <a:gd name="T10" fmla="*/ 2147483646 w 591"/>
                <a:gd name="T11" fmla="*/ 2147483646 h 391"/>
                <a:gd name="T12" fmla="*/ 2147483646 w 591"/>
                <a:gd name="T13" fmla="*/ 2147483646 h 391"/>
                <a:gd name="T14" fmla="*/ 2147483646 w 591"/>
                <a:gd name="T15" fmla="*/ 2147483646 h 391"/>
                <a:gd name="T16" fmla="*/ 2147483646 w 591"/>
                <a:gd name="T17" fmla="*/ 29131315 h 391"/>
                <a:gd name="T18" fmla="*/ 2147483646 w 591"/>
                <a:gd name="T19" fmla="*/ 0 h 391"/>
                <a:gd name="T20" fmla="*/ 1222104830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4" name="Freeform 58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2147483646 w 391"/>
                <a:gd name="T1" fmla="*/ 0 h 591"/>
                <a:gd name="T2" fmla="*/ 1223515239 w 391"/>
                <a:gd name="T3" fmla="*/ 0 h 591"/>
                <a:gd name="T4" fmla="*/ 0 w 391"/>
                <a:gd name="T5" fmla="*/ 1223827834 h 591"/>
                <a:gd name="T6" fmla="*/ 0 w 391"/>
                <a:gd name="T7" fmla="*/ 2147483646 h 591"/>
                <a:gd name="T8" fmla="*/ 29131315 w 391"/>
                <a:gd name="T9" fmla="*/ 2147483646 h 591"/>
                <a:gd name="T10" fmla="*/ 2147483646 w 391"/>
                <a:gd name="T11" fmla="*/ 2147483646 h 591"/>
                <a:gd name="T12" fmla="*/ 2147483646 w 391"/>
                <a:gd name="T13" fmla="*/ 2147483646 h 591"/>
                <a:gd name="T14" fmla="*/ 2147483646 w 391"/>
                <a:gd name="T15" fmla="*/ 2147483646 h 591"/>
                <a:gd name="T16" fmla="*/ 2147483646 w 391"/>
                <a:gd name="T17" fmla="*/ 2147483646 h 591"/>
                <a:gd name="T18" fmla="*/ 2147483646 w 391"/>
                <a:gd name="T19" fmla="*/ 1223827834 h 591"/>
                <a:gd name="T20" fmla="*/ 2147483646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1223515239 w 391"/>
                <a:gd name="T1" fmla="*/ 2147483646 h 591"/>
                <a:gd name="T2" fmla="*/ 2147483646 w 391"/>
                <a:gd name="T3" fmla="*/ 2147483646 h 591"/>
                <a:gd name="T4" fmla="*/ 2147483646 w 391"/>
                <a:gd name="T5" fmla="*/ 2147483646 h 591"/>
                <a:gd name="T6" fmla="*/ 2147483646 w 391"/>
                <a:gd name="T7" fmla="*/ 2147483646 h 591"/>
                <a:gd name="T8" fmla="*/ 2147483646 w 391"/>
                <a:gd name="T9" fmla="*/ 2147483646 h 591"/>
                <a:gd name="T10" fmla="*/ 2147483646 w 391"/>
                <a:gd name="T11" fmla="*/ 43708293 h 591"/>
                <a:gd name="T12" fmla="*/ 2147483646 w 391"/>
                <a:gd name="T13" fmla="*/ 43708293 h 591"/>
                <a:gd name="T14" fmla="*/ 29131315 w 391"/>
                <a:gd name="T15" fmla="*/ 2147483646 h 591"/>
                <a:gd name="T16" fmla="*/ 0 w 391"/>
                <a:gd name="T17" fmla="*/ 2147483646 h 591"/>
                <a:gd name="T18" fmla="*/ 0 w 391"/>
                <a:gd name="T19" fmla="*/ 2147483646 h 591"/>
                <a:gd name="T20" fmla="*/ 1223515239 w 391"/>
                <a:gd name="T21" fmla="*/ 2147483646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6" name="Freeform 60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1366921696 w 189"/>
                <a:gd name="T1" fmla="*/ 0 h 188"/>
                <a:gd name="T2" fmla="*/ 0 w 189"/>
                <a:gd name="T3" fmla="*/ 1369356390 h 188"/>
                <a:gd name="T4" fmla="*/ 1366921696 w 189"/>
                <a:gd name="T5" fmla="*/ 2147483646 h 188"/>
                <a:gd name="T6" fmla="*/ 2147483646 w 189"/>
                <a:gd name="T7" fmla="*/ 1369356390 h 188"/>
                <a:gd name="T8" fmla="*/ 1366921696 w 189"/>
                <a:gd name="T9" fmla="*/ 0 h 188"/>
                <a:gd name="T10" fmla="*/ 2147483646 w 189"/>
                <a:gd name="T11" fmla="*/ 1631575114 h 188"/>
                <a:gd name="T12" fmla="*/ 1643214866 w 189"/>
                <a:gd name="T13" fmla="*/ 1631575114 h 188"/>
                <a:gd name="T14" fmla="*/ 1643214866 w 189"/>
                <a:gd name="T15" fmla="*/ 2147483646 h 188"/>
                <a:gd name="T16" fmla="*/ 1105168867 w 189"/>
                <a:gd name="T17" fmla="*/ 2147483646 h 188"/>
                <a:gd name="T18" fmla="*/ 1105168867 w 189"/>
                <a:gd name="T19" fmla="*/ 1631575114 h 188"/>
                <a:gd name="T20" fmla="*/ 479877009 w 189"/>
                <a:gd name="T21" fmla="*/ 1631575114 h 188"/>
                <a:gd name="T22" fmla="*/ 479877009 w 189"/>
                <a:gd name="T23" fmla="*/ 1092572927 h 188"/>
                <a:gd name="T24" fmla="*/ 1105168867 w 189"/>
                <a:gd name="T25" fmla="*/ 1092572927 h 188"/>
                <a:gd name="T26" fmla="*/ 1105168867 w 189"/>
                <a:gd name="T27" fmla="*/ 466163228 h 188"/>
                <a:gd name="T28" fmla="*/ 1643214866 w 189"/>
                <a:gd name="T29" fmla="*/ 466163228 h 188"/>
                <a:gd name="T30" fmla="*/ 1643214866 w 189"/>
                <a:gd name="T31" fmla="*/ 1092572927 h 188"/>
                <a:gd name="T32" fmla="*/ 2147483646 w 189"/>
                <a:gd name="T33" fmla="*/ 1092572927 h 188"/>
                <a:gd name="T34" fmla="*/ 2147483646 w 189"/>
                <a:gd name="T35" fmla="*/ 1631575114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7" name="Freeform 61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2147483646 w 224"/>
                <a:gd name="T1" fmla="*/ 131004571 h 181"/>
                <a:gd name="T2" fmla="*/ 1736426721 w 224"/>
                <a:gd name="T3" fmla="*/ 291123389 h 181"/>
                <a:gd name="T4" fmla="*/ 1561325220 w 224"/>
                <a:gd name="T5" fmla="*/ 291123389 h 181"/>
                <a:gd name="T6" fmla="*/ 904691726 w 224"/>
                <a:gd name="T7" fmla="*/ 72779893 h 181"/>
                <a:gd name="T8" fmla="*/ 72960550 w 224"/>
                <a:gd name="T9" fmla="*/ 975264307 h 181"/>
                <a:gd name="T10" fmla="*/ 321018782 w 224"/>
                <a:gd name="T11" fmla="*/ 1644850009 h 181"/>
                <a:gd name="T12" fmla="*/ 1561325220 w 224"/>
                <a:gd name="T13" fmla="*/ 2147483646 h 181"/>
                <a:gd name="T14" fmla="*/ 1780203052 w 224"/>
                <a:gd name="T15" fmla="*/ 2147483646 h 181"/>
                <a:gd name="T16" fmla="*/ 2147483646 w 224"/>
                <a:gd name="T17" fmla="*/ 2023312323 h 181"/>
                <a:gd name="T18" fmla="*/ 2147483646 w 224"/>
                <a:gd name="T19" fmla="*/ 960709091 h 181"/>
                <a:gd name="T20" fmla="*/ 2147483646 w 224"/>
                <a:gd name="T21" fmla="*/ 131004571 h 181"/>
                <a:gd name="T22" fmla="*/ 2147483646 w 224"/>
                <a:gd name="T23" fmla="*/ 1513845438 h 181"/>
                <a:gd name="T24" fmla="*/ 2147483646 w 224"/>
                <a:gd name="T25" fmla="*/ 1513845438 h 181"/>
                <a:gd name="T26" fmla="*/ 2147483646 w 224"/>
                <a:gd name="T27" fmla="*/ 1470175976 h 181"/>
                <a:gd name="T28" fmla="*/ 2147483646 w 224"/>
                <a:gd name="T29" fmla="*/ 1135383125 h 181"/>
                <a:gd name="T30" fmla="*/ 1721834611 w 224"/>
                <a:gd name="T31" fmla="*/ 2147483646 h 181"/>
                <a:gd name="T32" fmla="*/ 1663466171 w 224"/>
                <a:gd name="T33" fmla="*/ 2147483646 h 181"/>
                <a:gd name="T34" fmla="*/ 1663466171 w 224"/>
                <a:gd name="T35" fmla="*/ 2147483646 h 181"/>
                <a:gd name="T36" fmla="*/ 1605101550 w 224"/>
                <a:gd name="T37" fmla="*/ 2147483646 h 181"/>
                <a:gd name="T38" fmla="*/ 1269486838 w 224"/>
                <a:gd name="T39" fmla="*/ 684140918 h 181"/>
                <a:gd name="T40" fmla="*/ 948468056 w 224"/>
                <a:gd name="T41" fmla="*/ 1630294794 h 181"/>
                <a:gd name="T42" fmla="*/ 890099616 w 224"/>
                <a:gd name="T43" fmla="*/ 1688519471 h 181"/>
                <a:gd name="T44" fmla="*/ 525304503 w 224"/>
                <a:gd name="T45" fmla="*/ 1688519471 h 181"/>
                <a:gd name="T46" fmla="*/ 466939883 w 224"/>
                <a:gd name="T47" fmla="*/ 1615739578 h 181"/>
                <a:gd name="T48" fmla="*/ 525304503 w 224"/>
                <a:gd name="T49" fmla="*/ 1557514900 h 181"/>
                <a:gd name="T50" fmla="*/ 846327105 w 224"/>
                <a:gd name="T51" fmla="*/ 1557514900 h 181"/>
                <a:gd name="T52" fmla="*/ 1225714328 w 224"/>
                <a:gd name="T53" fmla="*/ 422131776 h 181"/>
                <a:gd name="T54" fmla="*/ 1284078948 w 224"/>
                <a:gd name="T55" fmla="*/ 378462313 h 181"/>
                <a:gd name="T56" fmla="*/ 1357039499 w 224"/>
                <a:gd name="T57" fmla="*/ 422131776 h 181"/>
                <a:gd name="T58" fmla="*/ 1707242501 w 224"/>
                <a:gd name="T59" fmla="*/ 2081537000 h 181"/>
                <a:gd name="T60" fmla="*/ 2147483646 w 224"/>
                <a:gd name="T61" fmla="*/ 975264307 h 181"/>
                <a:gd name="T62" fmla="*/ 2147483646 w 224"/>
                <a:gd name="T63" fmla="*/ 946153876 h 181"/>
                <a:gd name="T64" fmla="*/ 2147483646 w 224"/>
                <a:gd name="T65" fmla="*/ 975264307 h 181"/>
                <a:gd name="T66" fmla="*/ 2147483646 w 224"/>
                <a:gd name="T67" fmla="*/ 1382840867 h 181"/>
                <a:gd name="T68" fmla="*/ 2147483646 w 224"/>
                <a:gd name="T69" fmla="*/ 1382840867 h 181"/>
                <a:gd name="T70" fmla="*/ 2147483646 w 224"/>
                <a:gd name="T71" fmla="*/ 1441065545 h 181"/>
                <a:gd name="T72" fmla="*/ 2147483646 w 224"/>
                <a:gd name="T73" fmla="*/ 1513845438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8" name="Freeform 62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817372464 w 91"/>
                <a:gd name="T1" fmla="*/ 0 h 230"/>
                <a:gd name="T2" fmla="*/ 510860656 w 91"/>
                <a:gd name="T3" fmla="*/ 0 h 230"/>
                <a:gd name="T4" fmla="*/ 0 w 91"/>
                <a:gd name="T5" fmla="*/ 509907305 h 230"/>
                <a:gd name="T6" fmla="*/ 0 w 91"/>
                <a:gd name="T7" fmla="*/ 2147483646 h 230"/>
                <a:gd name="T8" fmla="*/ 510860656 w 91"/>
                <a:gd name="T9" fmla="*/ 2147483646 h 230"/>
                <a:gd name="T10" fmla="*/ 817372464 w 91"/>
                <a:gd name="T11" fmla="*/ 2147483646 h 230"/>
                <a:gd name="T12" fmla="*/ 1328233120 w 91"/>
                <a:gd name="T13" fmla="*/ 2147483646 h 230"/>
                <a:gd name="T14" fmla="*/ 1328233120 w 91"/>
                <a:gd name="T15" fmla="*/ 509907305 h 230"/>
                <a:gd name="T16" fmla="*/ 817372464 w 91"/>
                <a:gd name="T17" fmla="*/ 0 h 230"/>
                <a:gd name="T18" fmla="*/ 1182272387 w 91"/>
                <a:gd name="T19" fmla="*/ 1675405354 h 230"/>
                <a:gd name="T20" fmla="*/ 131362750 w 91"/>
                <a:gd name="T21" fmla="*/ 1675405354 h 230"/>
                <a:gd name="T22" fmla="*/ 131362750 w 91"/>
                <a:gd name="T23" fmla="*/ 568179917 h 230"/>
                <a:gd name="T24" fmla="*/ 540048982 w 91"/>
                <a:gd name="T25" fmla="*/ 131118149 h 230"/>
                <a:gd name="T26" fmla="*/ 773586155 w 91"/>
                <a:gd name="T27" fmla="*/ 131118149 h 230"/>
                <a:gd name="T28" fmla="*/ 1182272387 w 91"/>
                <a:gd name="T29" fmla="*/ 568179917 h 230"/>
                <a:gd name="T30" fmla="*/ 1182272387 w 91"/>
                <a:gd name="T31" fmla="*/ 167540535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9" name="Freeform 63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2147483646 w 228"/>
                <a:gd name="T1" fmla="*/ 1164687534 h 228"/>
                <a:gd name="T2" fmla="*/ 2147483646 w 228"/>
                <a:gd name="T3" fmla="*/ 232936744 h 228"/>
                <a:gd name="T4" fmla="*/ 2147483646 w 228"/>
                <a:gd name="T5" fmla="*/ 29116616 h 228"/>
                <a:gd name="T6" fmla="*/ 2140111340 w 228"/>
                <a:gd name="T7" fmla="*/ 538666935 h 228"/>
                <a:gd name="T8" fmla="*/ 174703512 w 228"/>
                <a:gd name="T9" fmla="*/ 2147483646 h 228"/>
                <a:gd name="T10" fmla="*/ 378523639 w 228"/>
                <a:gd name="T11" fmla="*/ 2147483646 h 228"/>
                <a:gd name="T12" fmla="*/ 262053360 w 228"/>
                <a:gd name="T13" fmla="*/ 2147483646 h 228"/>
                <a:gd name="T14" fmla="*/ 320290407 w 228"/>
                <a:gd name="T15" fmla="*/ 2147483646 h 228"/>
                <a:gd name="T16" fmla="*/ 655137215 w 228"/>
                <a:gd name="T17" fmla="*/ 2147483646 h 228"/>
                <a:gd name="T18" fmla="*/ 524110535 w 228"/>
                <a:gd name="T19" fmla="*/ 2147483646 h 228"/>
                <a:gd name="T20" fmla="*/ 713370447 w 228"/>
                <a:gd name="T21" fmla="*/ 2147483646 h 228"/>
                <a:gd name="T22" fmla="*/ 786163895 w 228"/>
                <a:gd name="T23" fmla="*/ 2147483646 h 228"/>
                <a:gd name="T24" fmla="*/ 844397127 w 228"/>
                <a:gd name="T25" fmla="*/ 2110994724 h 228"/>
                <a:gd name="T26" fmla="*/ 1179243934 w 228"/>
                <a:gd name="T27" fmla="*/ 2038201276 h 228"/>
                <a:gd name="T28" fmla="*/ 1048217254 w 228"/>
                <a:gd name="T29" fmla="*/ 1848937549 h 228"/>
                <a:gd name="T30" fmla="*/ 1237477166 w 228"/>
                <a:gd name="T31" fmla="*/ 1979968044 h 228"/>
                <a:gd name="T32" fmla="*/ 1310270614 w 228"/>
                <a:gd name="T33" fmla="*/ 1645117421 h 228"/>
                <a:gd name="T34" fmla="*/ 1368507661 w 228"/>
                <a:gd name="T35" fmla="*/ 1586884189 h 228"/>
                <a:gd name="T36" fmla="*/ 1703354469 w 228"/>
                <a:gd name="T37" fmla="*/ 1514090741 h 228"/>
                <a:gd name="T38" fmla="*/ 1572327789 w 228"/>
                <a:gd name="T39" fmla="*/ 1324830830 h 228"/>
                <a:gd name="T40" fmla="*/ 1761587701 w 228"/>
                <a:gd name="T41" fmla="*/ 1455857509 h 228"/>
                <a:gd name="T42" fmla="*/ 1834381149 w 228"/>
                <a:gd name="T43" fmla="*/ 1121010702 h 228"/>
                <a:gd name="T44" fmla="*/ 1892614381 w 228"/>
                <a:gd name="T45" fmla="*/ 1062777470 h 228"/>
                <a:gd name="T46" fmla="*/ 2147483646 w 228"/>
                <a:gd name="T47" fmla="*/ 989984022 h 228"/>
                <a:gd name="T48" fmla="*/ 2096434508 w 228"/>
                <a:gd name="T49" fmla="*/ 800720295 h 228"/>
                <a:gd name="T50" fmla="*/ 2147483646 w 228"/>
                <a:gd name="T51" fmla="*/ 931746975 h 228"/>
                <a:gd name="T52" fmla="*/ 2147483646 w 228"/>
                <a:gd name="T53" fmla="*/ 858957342 h 228"/>
                <a:gd name="T54" fmla="*/ 2147483646 w 228"/>
                <a:gd name="T55" fmla="*/ 1019100638 h 228"/>
                <a:gd name="T56" fmla="*/ 2147483646 w 228"/>
                <a:gd name="T57" fmla="*/ 1222920766 h 228"/>
                <a:gd name="T58" fmla="*/ 2147483646 w 228"/>
                <a:gd name="T59" fmla="*/ 1077333870 h 228"/>
                <a:gd name="T60" fmla="*/ 2147483646 w 228"/>
                <a:gd name="T61" fmla="*/ 1426740893 h 228"/>
                <a:gd name="T62" fmla="*/ 2147483646 w 228"/>
                <a:gd name="T63" fmla="*/ 1484974125 h 228"/>
                <a:gd name="T64" fmla="*/ 1848937549 w 228"/>
                <a:gd name="T65" fmla="*/ 1543207357 h 228"/>
                <a:gd name="T66" fmla="*/ 1994524445 w 228"/>
                <a:gd name="T67" fmla="*/ 1747027485 h 228"/>
                <a:gd name="T68" fmla="*/ 1790704317 w 228"/>
                <a:gd name="T69" fmla="*/ 1601444405 h 228"/>
                <a:gd name="T70" fmla="*/ 1732471085 w 228"/>
                <a:gd name="T71" fmla="*/ 1950847613 h 228"/>
                <a:gd name="T72" fmla="*/ 1674237853 w 228"/>
                <a:gd name="T73" fmla="*/ 2009084660 h 228"/>
                <a:gd name="T74" fmla="*/ 1324830830 w 228"/>
                <a:gd name="T75" fmla="*/ 2067317892 h 228"/>
                <a:gd name="T76" fmla="*/ 1470417725 w 228"/>
                <a:gd name="T77" fmla="*/ 2147483646 h 228"/>
                <a:gd name="T78" fmla="*/ 1266597598 w 228"/>
                <a:gd name="T79" fmla="*/ 2125551124 h 228"/>
                <a:gd name="T80" fmla="*/ 1208360550 w 228"/>
                <a:gd name="T81" fmla="*/ 2147483646 h 228"/>
                <a:gd name="T82" fmla="*/ 1150127318 w 228"/>
                <a:gd name="T83" fmla="*/ 2147483646 h 228"/>
                <a:gd name="T84" fmla="*/ 800720295 w 228"/>
                <a:gd name="T85" fmla="*/ 2147483646 h 228"/>
                <a:gd name="T86" fmla="*/ 946307190 w 228"/>
                <a:gd name="T87" fmla="*/ 2147483646 h 228"/>
                <a:gd name="T88" fmla="*/ 742487063 w 228"/>
                <a:gd name="T89" fmla="*/ 2147483646 h 228"/>
                <a:gd name="T90" fmla="*/ 684253831 w 228"/>
                <a:gd name="T91" fmla="*/ 2147483646 h 228"/>
                <a:gd name="T92" fmla="*/ 626020599 w 228"/>
                <a:gd name="T93" fmla="*/ 2147483646 h 228"/>
                <a:gd name="T94" fmla="*/ 465873487 w 228"/>
                <a:gd name="T95" fmla="*/ 2147483646 h 228"/>
                <a:gd name="T96" fmla="*/ 378523639 w 228"/>
                <a:gd name="T97" fmla="*/ 2147483646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80" name="TextBox 45"/>
          <p:cNvSpPr txBox="1"/>
          <p:nvPr/>
        </p:nvSpPr>
        <p:spPr>
          <a:xfrm>
            <a:off x="1097700" y="200196"/>
            <a:ext cx="26917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Success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กลุ่ม 1">
            <a:extLst>
              <a:ext uri="{FF2B5EF4-FFF2-40B4-BE49-F238E27FC236}">
                <a16:creationId xmlns="" xmlns:a16="http://schemas.microsoft.com/office/drawing/2014/main" id="{4E8D839A-84AD-48A4-A455-A8F4CC6F994A}"/>
              </a:ext>
            </a:extLst>
          </p:cNvPr>
          <p:cNvGrpSpPr/>
          <p:nvPr/>
        </p:nvGrpSpPr>
        <p:grpSpPr>
          <a:xfrm>
            <a:off x="618026" y="1091235"/>
            <a:ext cx="9972475" cy="930272"/>
            <a:chOff x="598819" y="554837"/>
            <a:chExt cx="7768251" cy="1290867"/>
          </a:xfrm>
        </p:grpSpPr>
        <p:grpSp>
          <p:nvGrpSpPr>
            <p:cNvPr id="82" name="กลุ่ม 28">
              <a:extLst>
                <a:ext uri="{FF2B5EF4-FFF2-40B4-BE49-F238E27FC236}">
                  <a16:creationId xmlns="" xmlns:a16="http://schemas.microsoft.com/office/drawing/2014/main" id="{531A640F-68EB-4763-9CAC-71D861D93F7A}"/>
                </a:ext>
              </a:extLst>
            </p:cNvPr>
            <p:cNvGrpSpPr/>
            <p:nvPr/>
          </p:nvGrpSpPr>
          <p:grpSpPr>
            <a:xfrm>
              <a:off x="1147319" y="554837"/>
              <a:ext cx="7219751" cy="1290867"/>
              <a:chOff x="1542593" y="1339617"/>
              <a:chExt cx="6535683" cy="850060"/>
            </a:xfrm>
          </p:grpSpPr>
          <p:sp>
            <p:nvSpPr>
              <p:cNvPr id="86" name="สี่เหลี่ยมผืนผ้า: มุมมน 10">
                <a:extLst>
                  <a:ext uri="{FF2B5EF4-FFF2-40B4-BE49-F238E27FC236}">
                    <a16:creationId xmlns="" xmlns:a16="http://schemas.microsoft.com/office/drawing/2014/main" id="{7F94BFD5-3216-48C8-8147-D40F53E1724D}"/>
                  </a:ext>
                </a:extLst>
              </p:cNvPr>
              <p:cNvSpPr/>
              <p:nvPr/>
            </p:nvSpPr>
            <p:spPr>
              <a:xfrm>
                <a:off x="1542593" y="1339617"/>
                <a:ext cx="6535683" cy="850060"/>
              </a:xfrm>
              <a:prstGeom prst="roundRect">
                <a:avLst/>
              </a:prstGeom>
              <a:solidFill>
                <a:srgbClr val="D89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สี่เหลี่ยมผืนผ้า: มุมมน 8">
                <a:extLst>
                  <a:ext uri="{FF2B5EF4-FFF2-40B4-BE49-F238E27FC236}">
                    <a16:creationId xmlns="" xmlns:a16="http://schemas.microsoft.com/office/drawing/2014/main" id="{17B1E263-6F54-4610-BA8A-F7AF556144F6}"/>
                  </a:ext>
                </a:extLst>
              </p:cNvPr>
              <p:cNvSpPr/>
              <p:nvPr/>
            </p:nvSpPr>
            <p:spPr>
              <a:xfrm>
                <a:off x="1641716" y="1365885"/>
                <a:ext cx="6362096" cy="813997"/>
              </a:xfrm>
              <a:prstGeom prst="roundRect">
                <a:avLst/>
              </a:prstGeom>
              <a:solidFill>
                <a:srgbClr val="FDAF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3" name="วงรี 9">
              <a:extLst>
                <a:ext uri="{FF2B5EF4-FFF2-40B4-BE49-F238E27FC236}">
                  <a16:creationId xmlns="" xmlns:a16="http://schemas.microsoft.com/office/drawing/2014/main" id="{D7DBBBB1-A8CC-4528-A81E-46537004A758}"/>
                </a:ext>
              </a:extLst>
            </p:cNvPr>
            <p:cNvSpPr/>
            <p:nvPr/>
          </p:nvSpPr>
          <p:spPr>
            <a:xfrm>
              <a:off x="598819" y="621336"/>
              <a:ext cx="871797" cy="104591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DAF0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4" name="สี่เหลี่ยมผืนผ้า 29">
              <a:extLst>
                <a:ext uri="{FF2B5EF4-FFF2-40B4-BE49-F238E27FC236}">
                  <a16:creationId xmlns="" xmlns:a16="http://schemas.microsoft.com/office/drawing/2014/main" id="{20D5B78E-9AC4-413B-88A1-140246A94868}"/>
                </a:ext>
              </a:extLst>
            </p:cNvPr>
            <p:cNvSpPr/>
            <p:nvPr/>
          </p:nvSpPr>
          <p:spPr>
            <a:xfrm>
              <a:off x="2133600" y="634712"/>
              <a:ext cx="6024700" cy="471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90000"/>
                </a:lnSpc>
                <a:defRPr/>
              </a:pPr>
              <a:endParaRPr lang="en-US" sz="2600" kern="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85" name="กล่องข้อความ 33">
              <a:extLst>
                <a:ext uri="{FF2B5EF4-FFF2-40B4-BE49-F238E27FC236}">
                  <a16:creationId xmlns="" xmlns:a16="http://schemas.microsoft.com/office/drawing/2014/main" id="{6C999642-431F-405C-B79D-F126C46D3F12}"/>
                </a:ext>
              </a:extLst>
            </p:cNvPr>
            <p:cNvSpPr txBox="1"/>
            <p:nvPr/>
          </p:nvSpPr>
          <p:spPr>
            <a:xfrm>
              <a:off x="724378" y="732954"/>
              <a:ext cx="613950" cy="1047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600" b="1" dirty="0">
                  <a:solidFill>
                    <a:srgbClr val="FDAF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th-TH" sz="6600" b="1" dirty="0">
                <a:solidFill>
                  <a:srgbClr val="FDAF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8" name="สี่เหลี่ยมผืนผ้า: มุมมน 7">
            <a:extLst>
              <a:ext uri="{FF2B5EF4-FFF2-40B4-BE49-F238E27FC236}">
                <a16:creationId xmlns="" xmlns:a16="http://schemas.microsoft.com/office/drawing/2014/main" id="{8431EC03-030C-4FA6-A799-EBD928D41B57}"/>
              </a:ext>
            </a:extLst>
          </p:cNvPr>
          <p:cNvSpPr/>
          <p:nvPr/>
        </p:nvSpPr>
        <p:spPr>
          <a:xfrm>
            <a:off x="2043332" y="1237770"/>
            <a:ext cx="8119689" cy="682406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สสจ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เห็นความสำคัญและเป็นแกนนำในการขับเคลื่อนงานร่วมกับ </a:t>
            </a:r>
            <a:r>
              <a:rPr lang="th-TH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รพท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h-TH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สี่เหลี่ยมผืนผ้า: มุมมน 7">
            <a:extLst>
              <a:ext uri="{FF2B5EF4-FFF2-40B4-BE49-F238E27FC236}">
                <a16:creationId xmlns="" xmlns:a16="http://schemas.microsoft.com/office/drawing/2014/main" id="{8431EC03-030C-4FA6-A799-EBD928D41B57}"/>
              </a:ext>
            </a:extLst>
          </p:cNvPr>
          <p:cNvSpPr/>
          <p:nvPr/>
        </p:nvSpPr>
        <p:spPr>
          <a:xfrm>
            <a:off x="1964835" y="3818877"/>
            <a:ext cx="8356939" cy="801317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3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2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การงานการประเมิน คัดกรอง เฝ้าระวัง เข้ากับงานบริการ</a:t>
            </a:r>
          </a:p>
        </p:txBody>
      </p:sp>
      <p:grpSp>
        <p:nvGrpSpPr>
          <p:cNvPr id="90" name="กลุ่ม 4">
            <a:extLst>
              <a:ext uri="{FF2B5EF4-FFF2-40B4-BE49-F238E27FC236}">
                <a16:creationId xmlns="" xmlns:a16="http://schemas.microsoft.com/office/drawing/2014/main" id="{E026BEA9-F873-4ED4-A47D-3A79E51D9BC5}"/>
              </a:ext>
            </a:extLst>
          </p:cNvPr>
          <p:cNvGrpSpPr/>
          <p:nvPr/>
        </p:nvGrpSpPr>
        <p:grpSpPr>
          <a:xfrm>
            <a:off x="1643887" y="5056566"/>
            <a:ext cx="9943783" cy="975991"/>
            <a:chOff x="560931" y="272077"/>
            <a:chExt cx="10676075" cy="2402425"/>
          </a:xfrm>
        </p:grpSpPr>
        <p:grpSp>
          <p:nvGrpSpPr>
            <p:cNvPr id="91" name="กลุ่ม 14">
              <a:extLst>
                <a:ext uri="{FF2B5EF4-FFF2-40B4-BE49-F238E27FC236}">
                  <a16:creationId xmlns="" xmlns:a16="http://schemas.microsoft.com/office/drawing/2014/main" id="{2F2D792A-E3B2-467D-A853-F2C96C8132AD}"/>
                </a:ext>
              </a:extLst>
            </p:cNvPr>
            <p:cNvGrpSpPr/>
            <p:nvPr/>
          </p:nvGrpSpPr>
          <p:grpSpPr>
            <a:xfrm flipH="1">
              <a:off x="560931" y="272077"/>
              <a:ext cx="10057719" cy="2402425"/>
              <a:chOff x="-444478" y="677742"/>
              <a:chExt cx="8768577" cy="2034053"/>
            </a:xfrm>
          </p:grpSpPr>
          <p:sp>
            <p:nvSpPr>
              <p:cNvPr id="95" name="สี่เหลี่ยมผืนผ้า: มุมมน 11">
                <a:extLst>
                  <a:ext uri="{FF2B5EF4-FFF2-40B4-BE49-F238E27FC236}">
                    <a16:creationId xmlns="" xmlns:a16="http://schemas.microsoft.com/office/drawing/2014/main" id="{C14B5132-6B4F-49AE-9F17-9E6F17883FE1}"/>
                  </a:ext>
                </a:extLst>
              </p:cNvPr>
              <p:cNvSpPr/>
              <p:nvPr/>
            </p:nvSpPr>
            <p:spPr>
              <a:xfrm>
                <a:off x="-444478" y="677742"/>
                <a:ext cx="8768577" cy="2034053"/>
              </a:xfrm>
              <a:prstGeom prst="roundRect">
                <a:avLst/>
              </a:prstGeom>
              <a:solidFill>
                <a:srgbClr val="08A0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สี่เหลี่ยมผืนผ้า: มุมมน 12">
                <a:extLst>
                  <a:ext uri="{FF2B5EF4-FFF2-40B4-BE49-F238E27FC236}">
                    <a16:creationId xmlns="" xmlns:a16="http://schemas.microsoft.com/office/drawing/2014/main" id="{1160C611-9B6F-4A6B-B4F9-E40F0B51D584}"/>
                  </a:ext>
                </a:extLst>
              </p:cNvPr>
              <p:cNvSpPr/>
              <p:nvPr/>
            </p:nvSpPr>
            <p:spPr>
              <a:xfrm>
                <a:off x="-350082" y="798863"/>
                <a:ext cx="8603968" cy="1745718"/>
              </a:xfrm>
              <a:prstGeom prst="roundRect">
                <a:avLst/>
              </a:prstGeom>
              <a:solidFill>
                <a:srgbClr val="48C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สี่เหลี่ยมผืนผ้า: มุมมน 13">
                <a:extLst>
                  <a:ext uri="{FF2B5EF4-FFF2-40B4-BE49-F238E27FC236}">
                    <a16:creationId xmlns="" xmlns:a16="http://schemas.microsoft.com/office/drawing/2014/main" id="{DE5BF48A-E401-446A-9A8E-F25CEC725549}"/>
                  </a:ext>
                </a:extLst>
              </p:cNvPr>
              <p:cNvSpPr/>
              <p:nvPr/>
            </p:nvSpPr>
            <p:spPr>
              <a:xfrm>
                <a:off x="119776" y="915389"/>
                <a:ext cx="7875016" cy="1497319"/>
              </a:xfrm>
              <a:prstGeom prst="round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1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ให้ชุมชน </a:t>
                </a:r>
                <a:r>
                  <a:rPr lang="th-TH" sz="21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อส</a:t>
                </a:r>
                <a:r>
                  <a:rPr lang="th-TH" sz="21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ม. เครือข่าย และญาติมีส่วนร่วมในการเฝ้าระวังและดูแล</a:t>
                </a:r>
              </a:p>
            </p:txBody>
          </p:sp>
        </p:grpSp>
        <p:sp>
          <p:nvSpPr>
            <p:cNvPr id="92" name="วงรี 15">
              <a:extLst>
                <a:ext uri="{FF2B5EF4-FFF2-40B4-BE49-F238E27FC236}">
                  <a16:creationId xmlns="" xmlns:a16="http://schemas.microsoft.com/office/drawing/2014/main" id="{A1F1DF24-DC07-4B49-80AB-58B85609C9DA}"/>
                </a:ext>
              </a:extLst>
            </p:cNvPr>
            <p:cNvSpPr/>
            <p:nvPr/>
          </p:nvSpPr>
          <p:spPr>
            <a:xfrm>
              <a:off x="10157659" y="363739"/>
              <a:ext cx="1079347" cy="21132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8A0E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94" name="กล่องข้อความ 34">
              <a:extLst>
                <a:ext uri="{FF2B5EF4-FFF2-40B4-BE49-F238E27FC236}">
                  <a16:creationId xmlns="" xmlns:a16="http://schemas.microsoft.com/office/drawing/2014/main" id="{E90C92FB-A582-4947-8227-3FDE024BE6EF}"/>
                </a:ext>
              </a:extLst>
            </p:cNvPr>
            <p:cNvSpPr txBox="1"/>
            <p:nvPr/>
          </p:nvSpPr>
          <p:spPr>
            <a:xfrm>
              <a:off x="10340141" y="576940"/>
              <a:ext cx="659509" cy="20329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600" b="1" dirty="0">
                  <a:solidFill>
                    <a:srgbClr val="08A0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th-TH" sz="6000" b="1" dirty="0">
                <a:solidFill>
                  <a:srgbClr val="48C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8" name="Rectangle 27"/>
          <p:cNvSpPr/>
          <p:nvPr/>
        </p:nvSpPr>
        <p:spPr>
          <a:xfrm>
            <a:off x="0" y="6238602"/>
            <a:ext cx="12192000" cy="6330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1576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7"/>
          <p:cNvSpPr/>
          <p:nvPr/>
        </p:nvSpPr>
        <p:spPr>
          <a:xfrm>
            <a:off x="0" y="6142986"/>
            <a:ext cx="12192000" cy="7286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17612"/>
              </p:ext>
            </p:extLst>
          </p:nvPr>
        </p:nvGraphicFramePr>
        <p:xfrm>
          <a:off x="138446" y="635556"/>
          <a:ext cx="11883225" cy="53223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72217"/>
                <a:gridCol w="5811008"/>
              </a:tblGrid>
              <a:tr h="729371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ปัญหาอุปสรรค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4" marR="12190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ข้อเสนอแนะ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4" marR="121904" anchor="ctr">
                    <a:solidFill>
                      <a:srgbClr val="FFC000"/>
                    </a:solidFill>
                  </a:tcPr>
                </a:tc>
              </a:tr>
              <a:tr h="4592970">
                <a:tc>
                  <a:txBody>
                    <a:bodyPr/>
                    <a:lstStyle/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ปัญหาการฆ่าตัวตาย มีความซับซ้อนมากขึ้นซึ่ง เกี่ยวกับปัจจัยหลายด้าน </a:t>
                      </a:r>
                      <a:r>
                        <a:rPr lang="th-TH" sz="24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กลุ่มผู้ที่มีปัญหาเรื่องความขัดแย้งหรือทะเลาะกันในครอบครัว</a:t>
                      </a:r>
                      <a:r>
                        <a:rPr lang="th-TH" sz="24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และกลุ่มโรคเรื้อรังเป็นสาเหตุสำคัญที่ส่งเสริมให้การฆ่าตัวตายสำเร็จ</a:t>
                      </a:r>
                      <a:endParaRPr lang="th-TH" sz="2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ไม่มีการส่งสัญญาณเตือนมาก่อน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การมีส่วนร่วมของครอบครัวและชุมชนต่อปัญหาการฆ่าตัวตายยังมีน้อย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tabLst>
                          <a:tab pos="268288" algn="l"/>
                          <a:tab pos="538163" algn="l"/>
                          <a:tab pos="717550" algn="l"/>
                        </a:tabLst>
                      </a:pPr>
                      <a:r>
                        <a:rPr lang="th-TH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ารมีส่วนร่วมทุกภาคส่วนทั้งในและนอกระบบบริการสาธารณสุขให้เห็นความสำคัญในปัญหาการฆ่าตัวตาย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tabLst>
                          <a:tab pos="268288" algn="l"/>
                          <a:tab pos="538163" algn="l"/>
                          <a:tab pos="717550" algn="l"/>
                        </a:tabLst>
                      </a:pPr>
                      <a:r>
                        <a:rPr lang="th-TH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อบรมการใช้ </a:t>
                      </a:r>
                      <a:r>
                        <a:rPr lang="th-TH" sz="2200" b="1" i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หลัก</a:t>
                      </a:r>
                      <a:r>
                        <a:rPr lang="th-TH" sz="2200" b="1" i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ส (สอดส่อง ใส่ใจรับฟัง  ส่งต่อ) </a:t>
                      </a:r>
                      <a:r>
                        <a:rPr lang="th-TH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ในการประเมิน ช่วยเหลือเบื้องต้นสำหรับ </a:t>
                      </a:r>
                      <a:r>
                        <a:rPr lang="th-TH" sz="2200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อส</a:t>
                      </a:r>
                      <a:r>
                        <a:rPr lang="th-TH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endParaRPr lang="th-TH" sz="22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tabLst>
                          <a:tab pos="268288" algn="l"/>
                          <a:tab pos="538163" algn="l"/>
                          <a:tab pos="717550" algn="l"/>
                        </a:tabLst>
                      </a:pPr>
                      <a:r>
                        <a:rPr lang="th-TH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เน้นบริการเชิงรุกส่งเสริมให้ประชาชนมีความรู้ ความเข้าใจ การเฝ้าระวังและการดูแลผู้ที่มีความเสี่ยง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tabLst>
                          <a:tab pos="268288" algn="l"/>
                          <a:tab pos="538163" algn="l"/>
                          <a:tab pos="717550" algn="l"/>
                        </a:tabLst>
                      </a:pPr>
                      <a:r>
                        <a:rPr lang="th-TH" sz="22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บูรณา</a:t>
                      </a:r>
                      <a:r>
                        <a:rPr lang="th-TH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การกลุ่มวัย</a:t>
                      </a:r>
                      <a:r>
                        <a:rPr lang="th-TH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กลุ่มเสี่ยงเพื่อประเมิน    คัดกรองสุขภาพจิต เพิ่มการคัดกรองซึมเศร้าในกลุ่มผู้สูงอายุ </a:t>
                      </a:r>
                      <a:r>
                        <a:rPr lang="en-US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NCD </a:t>
                      </a:r>
                      <a:r>
                        <a:rPr lang="th-TH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ผู้ใช้      สารเสพติดและสุรา</a:t>
                      </a:r>
                      <a:endParaRPr lang="th-TH" sz="22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4" marR="12190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66" y="133351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3914ACB-B3DB-4A79-AF60-38DA5BF5E72A}"/>
              </a:ext>
            </a:extLst>
          </p:cNvPr>
          <p:cNvSpPr/>
          <p:nvPr/>
        </p:nvSpPr>
        <p:spPr>
          <a:xfrm>
            <a:off x="1" y="1457843"/>
            <a:ext cx="7920567" cy="1397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3733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9" name="สี่เหลี่ยมผืนผ้า 4">
            <a:extLst>
              <a:ext uri="{FF2B5EF4-FFF2-40B4-BE49-F238E27FC236}">
                <a16:creationId xmlns="" xmlns:a16="http://schemas.microsoft.com/office/drawing/2014/main" id="{FC0BABAE-79BA-4BFF-AE9D-BEC1357BD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81" y="3151773"/>
            <a:ext cx="109865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th-TH" alt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ดำเนินการพัฒนาทั้ง </a:t>
            </a:r>
            <a:r>
              <a:rPr lang="en-US" alt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alt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โดยผ่านการประเมิน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UCCARE </a:t>
            </a:r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None/>
            </a:pP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ขั้น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ทั้งหมด</a:t>
            </a:r>
            <a:endParaRPr 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="" xmlns:a16="http://schemas.microsoft.com/office/drawing/2014/main" id="{B9A4929E-60D1-430A-B0D8-FE349E5EA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21" y="1484798"/>
            <a:ext cx="72982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</a:t>
            </a:r>
            <a:r>
              <a:rPr lang="en-US" alt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alt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ร้อยละของอำเภอมีการพัฒนาคุณภาพชีวิตระดับอำเภอ (</a:t>
            </a:r>
            <a:r>
              <a:rPr lang="th-TH" altLang="th-TH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พชอ</a:t>
            </a:r>
            <a:r>
              <a:rPr lang="th-TH" alt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ที่มีคุณภาพ ร้อยละ 60</a:t>
            </a:r>
          </a:p>
        </p:txBody>
      </p:sp>
      <p:sp>
        <p:nvSpPr>
          <p:cNvPr id="4101" name="TextBox 2">
            <a:extLst>
              <a:ext uri="{FF2B5EF4-FFF2-40B4-BE49-F238E27FC236}">
                <a16:creationId xmlns="" xmlns:a16="http://schemas.microsoft.com/office/drawing/2014/main" id="{F48C8388-B06D-4B3F-99CF-35AAFE4DE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5" y="1352333"/>
            <a:ext cx="321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2562</a:t>
            </a:r>
          </a:p>
        </p:txBody>
      </p:sp>
      <p:pic>
        <p:nvPicPr>
          <p:cNvPr id="4102" name="Picture 4" descr="à¸£à¸¹à¸à¸ à¸²à¸à¸à¸µà¹à¹à¸à¸µà¹à¸¢à¸§à¸à¹à¸­à¸">
            <a:extLst>
              <a:ext uri="{FF2B5EF4-FFF2-40B4-BE49-F238E27FC236}">
                <a16:creationId xmlns="" xmlns:a16="http://schemas.microsoft.com/office/drawing/2014/main" id="{AF4F8603-402B-4820-8EAA-B217A69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5"/>
          <a:stretch>
            <a:fillRect/>
          </a:stretch>
        </p:blipFill>
        <p:spPr bwMode="auto">
          <a:xfrm>
            <a:off x="7183320" y="1407622"/>
            <a:ext cx="1606551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F6D68F5D-BE32-4985-9010-B1A360704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061" y="4121718"/>
            <a:ext cx="10325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alt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มี</a:t>
            </a:r>
            <a:r>
              <a:rPr lang="th-TH" alt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คำสั่งคณะกรรมการ</a:t>
            </a:r>
            <a:r>
              <a:rPr lang="th-TH" alt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 </a:t>
            </a:r>
            <a:r>
              <a:rPr lang="th-TH" alt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และประชุมเพื่อกำหนดประเด็นพัฒนา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="" xmlns:a16="http://schemas.microsoft.com/office/drawing/2014/main" id="{43C3A5EF-FE7E-4C54-8CF9-7C8F0FD32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71" y="4783974"/>
            <a:ext cx="9544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alt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กำหนด</a:t>
            </a:r>
            <a:r>
              <a:rPr lang="th-TH" alt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ประเด็นพัฒนาอย่างน้อย 2 </a:t>
            </a:r>
            <a:r>
              <a:rPr lang="th-TH" alt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ประเด็นครบทุกอำเภอ</a:t>
            </a:r>
            <a:endParaRPr lang="th-TH" alt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5" name="Rectangle 12">
            <a:extLst>
              <a:ext uri="{FF2B5EF4-FFF2-40B4-BE49-F238E27FC236}">
                <a16:creationId xmlns="" xmlns:a16="http://schemas.microsoft.com/office/drawing/2014/main" id="{BA77D1A8-DFB8-41DC-82AE-D7F796242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61" y="5409275"/>
            <a:ext cx="10729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alt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alt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อยู่ระหว่างสรุปผลการดำเนินงาน</a:t>
            </a:r>
            <a:endParaRPr lang="th-TH" alt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AutoShape 6" descr="à¸à¸¥à¸à¸²à¸£à¸à¹à¸à¸«à¸²à¸£à¸¹à¸à¸ à¸²à¸à¸ªà¸³à¸«à¸£à¸±à¸ Right icon">
            <a:extLst>
              <a:ext uri="{FF2B5EF4-FFF2-40B4-BE49-F238E27FC236}">
                <a16:creationId xmlns="" xmlns:a16="http://schemas.microsoft.com/office/drawing/2014/main" id="{D698C107-2FD5-462C-95D4-1B696B90DF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0717" y="-28363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3733">
              <a:cs typeface="Angsana New" panose="02020603050405020304" pitchFamily="18" charset="-34"/>
            </a:endParaRPr>
          </a:p>
        </p:txBody>
      </p:sp>
      <p:pic>
        <p:nvPicPr>
          <p:cNvPr id="34" name="Picture 10" descr="à¸£à¸¹à¸à¸ à¸²à¸à¸à¸µà¹à¹à¸à¸µà¹à¸¢à¸§à¸à¹à¸­à¸">
            <a:extLst>
              <a:ext uri="{FF2B5EF4-FFF2-40B4-BE49-F238E27FC236}">
                <a16:creationId xmlns="" xmlns:a16="http://schemas.microsoft.com/office/drawing/2014/main" id="{200506F4-A387-4D3E-97CE-5FEA605F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5" y="3095710"/>
            <a:ext cx="504529" cy="6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 descr="à¸£à¸¹à¸à¸ à¸²à¸à¸à¸µà¹à¹à¸à¸µà¹à¸¢à¸§à¸à¹à¸­à¸">
            <a:extLst>
              <a:ext uri="{FF2B5EF4-FFF2-40B4-BE49-F238E27FC236}">
                <a16:creationId xmlns="" xmlns:a16="http://schemas.microsoft.com/office/drawing/2014/main" id="{5FB2ADAA-67EC-4800-BCF0-9296C638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1" y="5391925"/>
            <a:ext cx="504529" cy="6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à¸£à¸¹à¸à¸ à¸²à¸à¸à¸µà¹à¹à¸à¸µà¹à¸¢à¸§à¸à¹à¸­à¸">
            <a:extLst>
              <a:ext uri="{FF2B5EF4-FFF2-40B4-BE49-F238E27FC236}">
                <a16:creationId xmlns="" xmlns:a16="http://schemas.microsoft.com/office/drawing/2014/main" id="{A38A324E-966E-4297-AD42-C62A9304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4" y="4087725"/>
            <a:ext cx="504529" cy="6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 descr="à¸£à¸¹à¸à¸ à¸²à¸à¸à¸µà¹à¹à¸à¸µà¹à¸¢à¸§à¸à¹à¸­à¸">
            <a:extLst>
              <a:ext uri="{FF2B5EF4-FFF2-40B4-BE49-F238E27FC236}">
                <a16:creationId xmlns="" xmlns:a16="http://schemas.microsoft.com/office/drawing/2014/main" id="{9485D808-E92B-454E-BAF6-B5C29FCE6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5" y="4727584"/>
            <a:ext cx="504529" cy="6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31" y="229824"/>
            <a:ext cx="829697" cy="831500"/>
          </a:xfrm>
          <a:prstGeom prst="rect">
            <a:avLst/>
          </a:prstGeom>
        </p:spPr>
      </p:pic>
      <p:sp>
        <p:nvSpPr>
          <p:cNvPr id="60" name="Rectangle 9">
            <a:extLst>
              <a:ext uri="{FF2B5EF4-FFF2-40B4-BE49-F238E27FC236}">
                <a16:creationId xmlns="" xmlns:a16="http://schemas.microsoft.com/office/drawing/2014/main" id="{438B7419-DDD4-482E-9D59-5A2199B43CB2}"/>
              </a:ext>
            </a:extLst>
          </p:cNvPr>
          <p:cNvSpPr/>
          <p:nvPr/>
        </p:nvSpPr>
        <p:spPr>
          <a:xfrm>
            <a:off x="794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sp>
        <p:nvSpPr>
          <p:cNvPr id="18" name="ลูกศร: รูปห้าเหลี่ยม 15">
            <a:extLst>
              <a:ext uri="{FF2B5EF4-FFF2-40B4-BE49-F238E27FC236}">
                <a16:creationId xmlns="" xmlns:a16="http://schemas.microsoft.com/office/drawing/2014/main" id="{E2D2B7C3-A713-42E3-99F9-EC410E458FB6}"/>
              </a:ext>
            </a:extLst>
          </p:cNvPr>
          <p:cNvSpPr/>
          <p:nvPr/>
        </p:nvSpPr>
        <p:spPr>
          <a:xfrm>
            <a:off x="765652" y="406363"/>
            <a:ext cx="4269188" cy="719318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 sz="180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ลูกศร: เครื่องหมายบั้ง 17">
            <a:extLst>
              <a:ext uri="{FF2B5EF4-FFF2-40B4-BE49-F238E27FC236}">
                <a16:creationId xmlns="" xmlns:a16="http://schemas.microsoft.com/office/drawing/2014/main" id="{59ED50BB-290D-4E8C-8EDB-B8FCCE82377F}"/>
              </a:ext>
            </a:extLst>
          </p:cNvPr>
          <p:cNvSpPr/>
          <p:nvPr/>
        </p:nvSpPr>
        <p:spPr>
          <a:xfrm>
            <a:off x="4745280" y="391572"/>
            <a:ext cx="579120" cy="719318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 sz="18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1425056" y="373597"/>
            <a:ext cx="3124573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defRPr/>
            </a:pP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สาขาปฐมภูมิ</a:t>
            </a:r>
            <a:endParaRPr lang="th-TH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7"/>
          <p:cNvGrpSpPr/>
          <p:nvPr/>
        </p:nvGrpSpPr>
        <p:grpSpPr>
          <a:xfrm>
            <a:off x="131816" y="150963"/>
            <a:ext cx="1195946" cy="1148651"/>
            <a:chOff x="3748088" y="1658938"/>
            <a:chExt cx="4699000" cy="4702175"/>
          </a:xfrm>
        </p:grpSpPr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E1A77621-B311-4CE7-876B-5318E408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" y="282389"/>
            <a:ext cx="11819965" cy="5647763"/>
          </a:xfrm>
          <a:prstGeom prst="rect">
            <a:avLst/>
          </a:prstGeom>
        </p:spPr>
      </p:pic>
      <p:pic>
        <p:nvPicPr>
          <p:cNvPr id="5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66" y="124776"/>
            <a:ext cx="829697" cy="83150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438B7419-DDD4-482E-9D59-5A2199B43CB2}"/>
              </a:ext>
            </a:extLst>
          </p:cNvPr>
          <p:cNvSpPr/>
          <p:nvPr/>
        </p:nvSpPr>
        <p:spPr>
          <a:xfrm>
            <a:off x="794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277415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ตัวยึด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210491"/>
              </p:ext>
            </p:extLst>
          </p:nvPr>
        </p:nvGraphicFramePr>
        <p:xfrm>
          <a:off x="267774" y="995458"/>
          <a:ext cx="11576250" cy="20652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0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2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21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1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83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2560</a:t>
                      </a: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-2561</a:t>
                      </a:r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สะสม (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ปัจจุบัน)</a:t>
                      </a:r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6878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 ผ่านเกณฑ์การพัฒนาคุณภาพ ระดับ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ดาว ร้อยละ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 .ผ่านเกณฑ์การพัฒนา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คุณภาพระดับ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ดาว ร้อยละ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 ผ่านเกณฑ์ระดับ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ดาว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แห่ง </a:t>
                      </a:r>
                    </a:p>
                    <a:p>
                      <a:pPr algn="ctr">
                        <a:defRPr/>
                      </a:pPr>
                      <a:endParaRPr lang="th-TH" sz="16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defRPr/>
                      </a:pP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รพ.สต.ผ่านเกณฑ์ระดับ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ดาว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แห่ง</a:t>
                      </a:r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 </a:t>
                      </a:r>
                      <a:r>
                        <a:rPr lang="th-TH" sz="1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แห่ง</a:t>
                      </a:r>
                      <a:endParaRPr lang="en-US" sz="1600" b="1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(ร้อยละ</a:t>
                      </a:r>
                      <a:r>
                        <a:rPr lang="th-TH" sz="1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73)</a:t>
                      </a:r>
                      <a:endParaRPr lang="th-TH" sz="1600" b="1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4825" y="192917"/>
            <a:ext cx="8196504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โรงพยาบาลส่งเสริมสุขภาพตำบลผ่านเกณฑ์ รพ.สต.5 ดาว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A2DD747D-B6B6-4417-97FC-719406FE802C}"/>
              </a:ext>
            </a:extLst>
          </p:cNvPr>
          <p:cNvSpPr txBox="1"/>
          <p:nvPr/>
        </p:nvSpPr>
        <p:spPr>
          <a:xfrm>
            <a:off x="6371303" y="2565716"/>
            <a:ext cx="5143006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ผ่านเกณฑ์คุณภาพระดับ 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ดาว  ร้อยละ 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endParaRPr lang="th-TH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="" xmlns:a16="http://schemas.microsoft.com/office/drawing/2014/main" id="{74179C81-4EDE-4AAE-A8BC-8C0901D0793D}"/>
              </a:ext>
            </a:extLst>
          </p:cNvPr>
          <p:cNvSpPr txBox="1"/>
          <p:nvPr/>
        </p:nvSpPr>
        <p:spPr>
          <a:xfrm>
            <a:off x="471949" y="3087750"/>
            <a:ext cx="11282516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ระดับผลการประเมินตนเองตามเกณฑ์รพ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สต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ติดดาว ปี 2561 แยกรายอำเภอ</a:t>
            </a:r>
          </a:p>
        </p:txBody>
      </p:sp>
      <p:pic>
        <p:nvPicPr>
          <p:cNvPr id="8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66" y="124776"/>
            <a:ext cx="829697" cy="831500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8525CF4A-2753-4A93-8B17-39C2EB85A97E}"/>
              </a:ext>
            </a:extLst>
          </p:cNvPr>
          <p:cNvSpPr txBox="1"/>
          <p:nvPr/>
        </p:nvSpPr>
        <p:spPr>
          <a:xfrm>
            <a:off x="249259" y="3630405"/>
            <a:ext cx="117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</a:t>
            </a:r>
          </a:p>
        </p:txBody>
      </p:sp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xmlns="" id="{81870CE8-72E1-4A66-A484-F45D7177C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787747"/>
              </p:ext>
            </p:extLst>
          </p:nvPr>
        </p:nvGraphicFramePr>
        <p:xfrm>
          <a:off x="0" y="3653345"/>
          <a:ext cx="8789300" cy="289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031131C9-E504-45BA-AACD-AB03F29D0F81}"/>
              </a:ext>
            </a:extLst>
          </p:cNvPr>
          <p:cNvSpPr txBox="1"/>
          <p:nvPr/>
        </p:nvSpPr>
        <p:spPr>
          <a:xfrm>
            <a:off x="8014447" y="3972542"/>
            <a:ext cx="4034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สิ่งที่ต้องการสนับสนุนจากผู้บริหาร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ด้านบุคลากรที่จะปฏิบัติหน้าที่เป็นทีมพี่เลี้ยง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ขวัญกำลังใจให้แก่ รพ.สต. ที่ผ่านการประเมิน รพ.สต. ระดับ </a:t>
            </a:r>
            <a:r>
              <a:rPr lang="en-US" sz="2000" b="1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2000" b="1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 smtClean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ดาว</a:t>
            </a:r>
            <a:endParaRPr lang="en-US" sz="2000" b="1" dirty="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438B7419-DDD4-482E-9D59-5A2199B43CB2}"/>
              </a:ext>
            </a:extLst>
          </p:cNvPr>
          <p:cNvSpPr/>
          <p:nvPr/>
        </p:nvSpPr>
        <p:spPr>
          <a:xfrm>
            <a:off x="794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29211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74DC2E0B-45D8-4277-B433-19089451787C}"/>
              </a:ext>
            </a:extLst>
          </p:cNvPr>
          <p:cNvSpPr txBox="1"/>
          <p:nvPr/>
        </p:nvSpPr>
        <p:spPr>
          <a:xfrm>
            <a:off x="4537" y="-3688"/>
            <a:ext cx="980896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th-TH" sz="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 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36 ของคลินิกหมอครอบครัวที่เปิดดำเนินการใน</a:t>
            </a:r>
            <a:r>
              <a:rPr lang="th-TH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พื้นที่</a:t>
            </a:r>
          </a:p>
          <a:p>
            <a:pPr algn="ctr"/>
            <a:r>
              <a:rPr lang="th-TH" sz="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929" y="1210888"/>
            <a:ext cx="9557271" cy="56520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เปิดดำเนินการแล้ว  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ทีม จากทั้งหมด 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 คิดเป็นร้อยละ 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-23173" y="698261"/>
            <a:ext cx="5505902" cy="565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ประชากรทั้งหมด 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329,942 </a:t>
            </a:r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 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DB45F906-EF59-4C1D-9DE4-01803BCC4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017" y="1645777"/>
            <a:ext cx="67471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th-TH" altLang="th-TH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เปิดตามได้ตามแผนการดำเนินการในปีงบประมาณ </a:t>
            </a:r>
            <a:r>
              <a:rPr lang="en-US" altLang="th-TH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endParaRPr lang="th-TH" altLang="th-TH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xmlns="" id="{15548FC1-538A-4D98-B483-D56DB0179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" y="2017113"/>
            <a:ext cx="10836166" cy="4218176"/>
          </a:xfrm>
          <a:prstGeom prst="rect">
            <a:avLst/>
          </a:prstGeom>
        </p:spPr>
      </p:pic>
      <p:pic>
        <p:nvPicPr>
          <p:cNvPr id="8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66" y="124776"/>
            <a:ext cx="829697" cy="83150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438B7419-DDD4-482E-9D59-5A2199B43CB2}"/>
              </a:ext>
            </a:extLst>
          </p:cNvPr>
          <p:cNvSpPr/>
          <p:nvPr/>
        </p:nvSpPr>
        <p:spPr>
          <a:xfrm>
            <a:off x="794" y="6359236"/>
            <a:ext cx="12192000" cy="4987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25684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795" y="115226"/>
            <a:ext cx="829697" cy="831500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438B7419-DDD4-482E-9D59-5A2199B43CB2}"/>
              </a:ext>
            </a:extLst>
          </p:cNvPr>
          <p:cNvSpPr/>
          <p:nvPr/>
        </p:nvSpPr>
        <p:spPr>
          <a:xfrm>
            <a:off x="794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sp>
        <p:nvSpPr>
          <p:cNvPr id="18" name="AutoShape 2" descr="à¸à¸¥à¸à¸²à¸£à¸à¹à¸à¸«à¸²à¸£à¸¹à¸à¸ à¸²à¸à¸ªà¸³à¸«à¸£à¸±à¸ à¸à¸.à¸­à¸à¸´à¸ªà¸£à¸à¹ à¸§à¸£à¸£à¸à¸à¸°à¸¨à¸±à¸à¸à¸´à¹"/>
          <p:cNvSpPr>
            <a:spLocks noChangeAspect="1" noChangeArrowheads="1"/>
          </p:cNvSpPr>
          <p:nvPr/>
        </p:nvSpPr>
        <p:spPr bwMode="auto">
          <a:xfrm>
            <a:off x="163275" y="28289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th-TH" sz="3733"/>
          </a:p>
        </p:txBody>
      </p:sp>
      <p:sp>
        <p:nvSpPr>
          <p:cNvPr id="19" name="AutoShape 4" descr="à¸à¸¥à¸à¸²à¸£à¸à¹à¸à¸«à¸²à¸£à¸¹à¸à¸ à¸²à¸à¸ªà¸³à¸«à¸£à¸±à¸ à¸à¸.à¸­à¸à¸´à¸ªà¸£à¸à¹ à¸§à¸£à¸£à¸à¸à¸°à¸¨à¸±à¸à¸à¸´à¹"/>
          <p:cNvSpPr>
            <a:spLocks noChangeAspect="1" noChangeArrowheads="1"/>
          </p:cNvSpPr>
          <p:nvPr/>
        </p:nvSpPr>
        <p:spPr bwMode="auto">
          <a:xfrm>
            <a:off x="366475" y="48609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th-TH" sz="3733"/>
          </a:p>
        </p:txBody>
      </p:sp>
      <p:sp>
        <p:nvSpPr>
          <p:cNvPr id="20" name="AutoShape 6" descr="à¸à¸¥à¸à¸²à¸£à¸à¹à¸à¸«à¸²à¸£à¸¹à¸à¸ à¸²à¸à¸ªà¸³à¸«à¸£à¸±à¸ à¸à¸.à¸­à¸à¸´à¸ªà¸£à¸à¹ à¸§à¸£à¸£à¸à¸à¸°à¸¨à¸±à¸à¸à¸´à¹"/>
          <p:cNvSpPr>
            <a:spLocks noChangeAspect="1" noChangeArrowheads="1"/>
          </p:cNvSpPr>
          <p:nvPr/>
        </p:nvSpPr>
        <p:spPr bwMode="auto">
          <a:xfrm>
            <a:off x="569675" y="68929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th-TH" sz="3733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xmlns="" id="{1E905D28-7270-455A-911C-4F59833CE806}"/>
              </a:ext>
            </a:extLst>
          </p:cNvPr>
          <p:cNvSpPr txBox="1"/>
          <p:nvPr/>
        </p:nvSpPr>
        <p:spPr>
          <a:xfrm>
            <a:off x="6396766" y="797776"/>
            <a:ext cx="4876970" cy="63094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endParaRPr lang="th-TH" sz="5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ข้อเสนอแนะ</a:t>
            </a:r>
          </a:p>
          <a:p>
            <a:pPr algn="ctr"/>
            <a:endParaRPr lang="th-TH" sz="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ชื่อเรื่อง 1">
            <a:extLst>
              <a:ext uri="{FF2B5EF4-FFF2-40B4-BE49-F238E27FC236}">
                <a16:creationId xmlns:a16="http://schemas.microsoft.com/office/drawing/2014/main" xmlns="" id="{043A29CB-5E9F-4B9C-AC52-88E489D5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75" y="805294"/>
            <a:ext cx="4399722" cy="60358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ปัญหา/อุปสรรค/ข้อขัดข้อง</a:t>
            </a:r>
            <a:endParaRPr lang="th-TH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ตัวแทนเนื้อหา 2">
            <a:extLst>
              <a:ext uri="{FF2B5EF4-FFF2-40B4-BE49-F238E27FC236}">
                <a16:creationId xmlns:a16="http://schemas.microsoft.com/office/drawing/2014/main" xmlns="" id="{10E99A1B-05CD-4066-A6AF-2A93B9FBA1D1}"/>
              </a:ext>
            </a:extLst>
          </p:cNvPr>
          <p:cNvSpPr txBox="1">
            <a:spLocks/>
          </p:cNvSpPr>
          <p:nvPr/>
        </p:nvSpPr>
        <p:spPr>
          <a:xfrm>
            <a:off x="410913" y="1682183"/>
            <a:ext cx="5302262" cy="250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ขาดแพทย์ที่ปฏิบัติงานในคลินิกหมอครอบครัว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ขาดการจัดบุคลากรทีมสหวิชาชีพที่เหมาะสมตามเกณฑ์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ระบบการจัดบริการในคลินิกหมอครอบครัวยังไม่ครอบคลุมทุกมิติ</a:t>
            </a:r>
            <a:endParaRPr lang="th-TH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xmlns="" id="{BD78A9BE-DD14-4A29-A993-68B11E05174B}"/>
              </a:ext>
            </a:extLst>
          </p:cNvPr>
          <p:cNvSpPr/>
          <p:nvPr/>
        </p:nvSpPr>
        <p:spPr>
          <a:xfrm>
            <a:off x="286962" y="651804"/>
            <a:ext cx="11637953" cy="54009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xmlns="" id="{E179600E-0C89-43C0-9085-0443278B61C6}"/>
              </a:ext>
            </a:extLst>
          </p:cNvPr>
          <p:cNvCxnSpPr>
            <a:cxnSpLocks/>
          </p:cNvCxnSpPr>
          <p:nvPr/>
        </p:nvCxnSpPr>
        <p:spPr>
          <a:xfrm>
            <a:off x="5713175" y="1774608"/>
            <a:ext cx="0" cy="368359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ชื่อเรื่อง 1">
            <a:extLst>
              <a:ext uri="{FF2B5EF4-FFF2-40B4-BE49-F238E27FC236}">
                <a16:creationId xmlns:a16="http://schemas.microsoft.com/office/drawing/2014/main" xmlns="" id="{7E9B1DF4-BFEF-46FD-BA43-B66E33306A3A}"/>
              </a:ext>
            </a:extLst>
          </p:cNvPr>
          <p:cNvSpPr txBox="1">
            <a:spLocks/>
          </p:cNvSpPr>
          <p:nvPr/>
        </p:nvSpPr>
        <p:spPr>
          <a:xfrm>
            <a:off x="788887" y="2636344"/>
            <a:ext cx="3972339" cy="81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7" name="ตัวแทนเนื้อหา 2"/>
          <p:cNvSpPr>
            <a:spLocks noGrp="1"/>
          </p:cNvSpPr>
          <p:nvPr>
            <p:ph idx="1"/>
          </p:nvPr>
        </p:nvSpPr>
        <p:spPr>
          <a:xfrm>
            <a:off x="5836260" y="1746239"/>
            <a:ext cx="6082240" cy="3956064"/>
          </a:xfrm>
        </p:spPr>
        <p:txBody>
          <a:bodyPr>
            <a:noAutofit/>
          </a:bodyPr>
          <a:lstStyle/>
          <a:p>
            <a:pPr marL="447675" indent="-447675">
              <a:buFont typeface="Wingdings" panose="05000000000000000000" pitchFamily="2" charset="2"/>
              <a:buChar char="q"/>
            </a:pPr>
            <a:r>
              <a:rPr lang="th-TH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แรงจูงใจให้ในการดำเนินการ 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ให้ความสำคัญกับการจัดสรรบุคลากรให้ทำงานในคลินิกหมอครอบครัว</a:t>
            </a:r>
            <a:endParaRPr lang="th-TH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พัฒนาแหล่งฝึกบุคลากร โดยเฉพาะแพทย์เวชศาสตร์ครอบครัว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เปิดคลินิกหมอครอบครัวในโรงพยาบาลขนาด 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F3 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และพื้นที่ 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Catchment 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ของโรงพยาบาล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เสริมแนวคิดการทำงานโดยใช้หลักเวชศาสตร์ครอบครัวให้แก่</a:t>
            </a:r>
            <a:r>
              <a:rPr lang="th-TH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ทีมสห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วิชาชีพ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4CF469-5466-4662-9D1A-583FFED9E87F}"/>
              </a:ext>
            </a:extLst>
          </p:cNvPr>
          <p:cNvSpPr txBox="1"/>
          <p:nvPr/>
        </p:nvSpPr>
        <p:spPr>
          <a:xfrm>
            <a:off x="5467344" y="2312933"/>
            <a:ext cx="5953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ขอบคุณครับ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99E0A7-EE3C-4A98-9138-E315AA3EB32F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ปีงบประมาณ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2562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คณะที่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การพัฒนาระบบบริการสุขภาพ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6984" y="1282454"/>
            <a:ext cx="3969094" cy="3904516"/>
            <a:chOff x="3748088" y="1658938"/>
            <a:chExt cx="4699000" cy="4702175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2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3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4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5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60" y="104871"/>
            <a:ext cx="829697" cy="8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0198" y="4349400"/>
            <a:ext cx="70670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195" y="2080315"/>
            <a:ext cx="58429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ปี 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 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เดือน)</a:t>
            </a:r>
          </a:p>
        </p:txBody>
      </p:sp>
      <p:sp>
        <p:nvSpPr>
          <p:cNvPr id="16" name="กล่องข้อความ 6"/>
          <p:cNvSpPr txBox="1"/>
          <p:nvPr/>
        </p:nvSpPr>
        <p:spPr>
          <a:xfrm>
            <a:off x="110783" y="915999"/>
            <a:ext cx="11968943" cy="9664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ร้อยละของผู้ป่วย 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CKD </a:t>
            </a: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ที่มีอัตราการลดลงของ 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eGFR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&lt;4 ml/min/1.73m2/y </a:t>
            </a: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(เป้าหมาย ≥  66 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805994" y="3061209"/>
            <a:ext cx="1101600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6"/>
          <p:cNvSpPr txBox="1"/>
          <p:nvPr/>
        </p:nvSpPr>
        <p:spPr>
          <a:xfrm>
            <a:off x="10083494" y="2710568"/>
            <a:ext cx="1706810" cy="30777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≥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66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แผนภูมิ 20"/>
          <p:cNvGraphicFramePr/>
          <p:nvPr>
            <p:extLst>
              <p:ext uri="{D42A27DB-BD31-4B8C-83A1-F6EECF244321}">
                <p14:modId xmlns:p14="http://schemas.microsoft.com/office/powerpoint/2010/main" val="2009457979"/>
              </p:ext>
            </p:extLst>
          </p:nvPr>
        </p:nvGraphicFramePr>
        <p:xfrm>
          <a:off x="230818" y="4907304"/>
          <a:ext cx="11227079" cy="187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ตัวเชื่อมต่อตรง 18"/>
          <p:cNvCxnSpPr/>
          <p:nvPr/>
        </p:nvCxnSpPr>
        <p:spPr>
          <a:xfrm>
            <a:off x="754016" y="5471327"/>
            <a:ext cx="11016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23219"/>
            <a:ext cx="829697" cy="831500"/>
          </a:xfrm>
          <a:prstGeom prst="rect">
            <a:avLst/>
          </a:prstGeom>
        </p:spPr>
      </p:pic>
      <p:graphicFrame>
        <p:nvGraphicFramePr>
          <p:cNvPr id="14" name="แผนภูมิ 11">
            <a:extLst>
              <a:ext uri="{FF2B5EF4-FFF2-40B4-BE49-F238E27FC236}">
                <a16:creationId xmlns="" xmlns:a16="http://schemas.microsoft.com/office/drawing/2014/main" id="{EC27A0F1-4732-4C93-9CCB-58A3DFFA7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898307"/>
              </p:ext>
            </p:extLst>
          </p:nvPr>
        </p:nvGraphicFramePr>
        <p:xfrm>
          <a:off x="285200" y="2232995"/>
          <a:ext cx="11219335" cy="202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กล่องข้อความ 6">
            <a:extLst>
              <a:ext uri="{FF2B5EF4-FFF2-40B4-BE49-F238E27FC236}">
                <a16:creationId xmlns="" xmlns:a16="http://schemas.microsoft.com/office/drawing/2014/main" id="{60ADBC7C-901D-4755-991A-F8E152A6DB4F}"/>
              </a:ext>
            </a:extLst>
          </p:cNvPr>
          <p:cNvSpPr txBox="1"/>
          <p:nvPr/>
        </p:nvSpPr>
        <p:spPr>
          <a:xfrm>
            <a:off x="10054918" y="5116260"/>
            <a:ext cx="1706810" cy="30777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≥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66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3019740" y="4965395"/>
            <a:ext cx="2802194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  <p:sp>
        <p:nvSpPr>
          <p:cNvPr id="23" name="ลูกศร: รูปห้าเหลี่ยม 15">
            <a:extLst>
              <a:ext uri="{FF2B5EF4-FFF2-40B4-BE49-F238E27FC236}">
                <a16:creationId xmlns="" xmlns:a16="http://schemas.microsoft.com/office/drawing/2014/main" id="{420B1DFA-E264-4334-8EE0-702D6FA24F1C}"/>
              </a:ext>
            </a:extLst>
          </p:cNvPr>
          <p:cNvSpPr/>
          <p:nvPr/>
        </p:nvSpPr>
        <p:spPr>
          <a:xfrm>
            <a:off x="693173" y="119775"/>
            <a:ext cx="5003564" cy="719137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ลูกศร: เครื่องหมายบั้ง 17">
            <a:extLst>
              <a:ext uri="{FF2B5EF4-FFF2-40B4-BE49-F238E27FC236}">
                <a16:creationId xmlns="" xmlns:a16="http://schemas.microsoft.com/office/drawing/2014/main" id="{51860DD6-B67E-487A-9565-ACBA26F20956}"/>
              </a:ext>
            </a:extLst>
          </p:cNvPr>
          <p:cNvSpPr/>
          <p:nvPr/>
        </p:nvSpPr>
        <p:spPr>
          <a:xfrm>
            <a:off x="5396936" y="119775"/>
            <a:ext cx="579437" cy="719137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98EB460-C12C-41F4-8F41-B0BD825186F6}"/>
              </a:ext>
            </a:extLst>
          </p:cNvPr>
          <p:cNvSpPr txBox="1"/>
          <p:nvPr/>
        </p:nvSpPr>
        <p:spPr>
          <a:xfrm>
            <a:off x="1464698" y="173750"/>
            <a:ext cx="4511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สาขาโรคไต (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CKD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pSp>
        <p:nvGrpSpPr>
          <p:cNvPr id="26" name="Group 63">
            <a:extLst>
              <a:ext uri="{FF2B5EF4-FFF2-40B4-BE49-F238E27FC236}">
                <a16:creationId xmlns="" xmlns:a16="http://schemas.microsoft.com/office/drawing/2014/main" id="{77F5F77D-14D2-4FDA-8621-72950971C155}"/>
              </a:ext>
            </a:extLst>
          </p:cNvPr>
          <p:cNvGrpSpPr/>
          <p:nvPr/>
        </p:nvGrpSpPr>
        <p:grpSpPr>
          <a:xfrm>
            <a:off x="116476" y="-49817"/>
            <a:ext cx="1195945" cy="1148651"/>
            <a:chOff x="3748088" y="1658938"/>
            <a:chExt cx="4699000" cy="4702175"/>
          </a:xfrm>
        </p:grpSpPr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663C847E-07CF-48CA-B0DD-BF58E1143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9AE112B1-69D4-494C-9F95-08D5D6CE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8DB5F51F-E784-403C-8403-4B9A9E638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="" xmlns:a16="http://schemas.microsoft.com/office/drawing/2014/main" id="{2FA308BC-FA22-4C8C-85C2-C1C1ADB8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5A4031BF-88BA-4C66-8C86-17FDE7920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="" xmlns:a16="http://schemas.microsoft.com/office/drawing/2014/main" id="{AF76ADF6-2AB8-4882-BBF4-DC910358C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="" xmlns:a16="http://schemas.microsoft.com/office/drawing/2014/main" id="{5F664BD0-D9A0-48EB-9F94-76FA024BE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="" xmlns:a16="http://schemas.microsoft.com/office/drawing/2014/main" id="{0C0CF9B4-0085-4374-860D-62F024592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2A86F97-EC10-43DB-B9F6-C65DEFFB767D}"/>
              </a:ext>
            </a:extLst>
          </p:cNvPr>
          <p:cNvSpPr/>
          <p:nvPr/>
        </p:nvSpPr>
        <p:spPr>
          <a:xfrm>
            <a:off x="1025960" y="2611338"/>
            <a:ext cx="1266825" cy="1633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33">
            <a:extLst>
              <a:ext uri="{FF2B5EF4-FFF2-40B4-BE49-F238E27FC236}">
                <a16:creationId xmlns="" xmlns:a16="http://schemas.microsoft.com/office/drawing/2014/main" id="{E8045D56-2870-4E40-833B-5AD27FE569CE}"/>
              </a:ext>
            </a:extLst>
          </p:cNvPr>
          <p:cNvSpPr/>
          <p:nvPr/>
        </p:nvSpPr>
        <p:spPr>
          <a:xfrm>
            <a:off x="2207757" y="5404324"/>
            <a:ext cx="971551" cy="1327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005ED8-4CAB-4CA2-A181-249FFD950A8D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ผลการตรวจราชการและนิเทศงาน รอบที่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คณะที่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การพัฒนาระบบบริการสุขภาพ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60" y="104871"/>
            <a:ext cx="829697" cy="831500"/>
          </a:xfrm>
          <a:prstGeom prst="rect">
            <a:avLst/>
          </a:prstGeom>
        </p:spPr>
      </p:pic>
      <p:sp>
        <p:nvSpPr>
          <p:cNvPr id="38" name="สี่เหลี่ยมผืนผ้า 30">
            <a:extLst>
              <a:ext uri="{FF2B5EF4-FFF2-40B4-BE49-F238E27FC236}">
                <a16:creationId xmlns:a16="http://schemas.microsoft.com/office/drawing/2014/main" xmlns="" id="{6B975A8D-9FC4-466D-860E-8542AA0FD6B3}"/>
              </a:ext>
            </a:extLst>
          </p:cNvPr>
          <p:cNvSpPr/>
          <p:nvPr/>
        </p:nvSpPr>
        <p:spPr>
          <a:xfrm>
            <a:off x="2012963" y="2741144"/>
            <a:ext cx="727738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defRPr/>
            </a:pPr>
            <a:endParaRPr lang="en-US" sz="2600" b="1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สี่เหลี่ยมผืนผ้า 29">
            <a:extLst>
              <a:ext uri="{FF2B5EF4-FFF2-40B4-BE49-F238E27FC236}">
                <a16:creationId xmlns:a16="http://schemas.microsoft.com/office/drawing/2014/main" xmlns="" id="{20D5B78E-9AC4-413B-88A1-140246A94868}"/>
              </a:ext>
            </a:extLst>
          </p:cNvPr>
          <p:cNvSpPr/>
          <p:nvPr/>
        </p:nvSpPr>
        <p:spPr>
          <a:xfrm>
            <a:off x="3000656" y="1554084"/>
            <a:ext cx="6320329" cy="33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defRPr/>
            </a:pPr>
            <a:endParaRPr lang="en-US" sz="2600" kern="0" dirty="0">
              <a:solidFill>
                <a:prstClr val="black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7" name="สี่เหลี่ยมผืนผ้า: มุมมน 11">
            <a:extLst>
              <a:ext uri="{FF2B5EF4-FFF2-40B4-BE49-F238E27FC236}">
                <a16:creationId xmlns="" xmlns:a16="http://schemas.microsoft.com/office/drawing/2014/main" id="{C14B5132-6B4F-49AE-9F17-9E6F17883FE1}"/>
              </a:ext>
            </a:extLst>
          </p:cNvPr>
          <p:cNvSpPr/>
          <p:nvPr/>
        </p:nvSpPr>
        <p:spPr>
          <a:xfrm flipH="1">
            <a:off x="1923390" y="3855190"/>
            <a:ext cx="7853801" cy="141691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วงรี 15">
            <a:extLst>
              <a:ext uri="{FF2B5EF4-FFF2-40B4-BE49-F238E27FC236}">
                <a16:creationId xmlns="" xmlns:a16="http://schemas.microsoft.com/office/drawing/2014/main" id="{A1F1DF24-DC07-4B49-80AB-58B85609C9DA}"/>
              </a:ext>
            </a:extLst>
          </p:cNvPr>
          <p:cNvSpPr/>
          <p:nvPr/>
        </p:nvSpPr>
        <p:spPr>
          <a:xfrm>
            <a:off x="9956800" y="4113482"/>
            <a:ext cx="888279" cy="8066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8A0E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40" name="กล่องข้อความ 34">
            <a:extLst>
              <a:ext uri="{FF2B5EF4-FFF2-40B4-BE49-F238E27FC236}">
                <a16:creationId xmlns="" xmlns:a16="http://schemas.microsoft.com/office/drawing/2014/main" id="{E90C92FB-A582-4947-8227-3FDE024BE6EF}"/>
              </a:ext>
            </a:extLst>
          </p:cNvPr>
          <p:cNvSpPr txBox="1"/>
          <p:nvPr/>
        </p:nvSpPr>
        <p:spPr>
          <a:xfrm>
            <a:off x="10135036" y="4072687"/>
            <a:ext cx="531806" cy="1031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dirty="0">
                <a:solidFill>
                  <a:srgbClr val="08A0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h-TH" sz="6000" b="1" dirty="0">
              <a:solidFill>
                <a:srgbClr val="48C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สี่เหลี่ยมผืนผ้า: มุมมน 8">
            <a:extLst>
              <a:ext uri="{FF2B5EF4-FFF2-40B4-BE49-F238E27FC236}">
                <a16:creationId xmlns="" xmlns:a16="http://schemas.microsoft.com/office/drawing/2014/main" id="{17B1E263-6F54-4610-BA8A-F7AF556144F6}"/>
              </a:ext>
            </a:extLst>
          </p:cNvPr>
          <p:cNvSpPr/>
          <p:nvPr/>
        </p:nvSpPr>
        <p:spPr>
          <a:xfrm>
            <a:off x="1915869" y="1615559"/>
            <a:ext cx="8371131" cy="1415247"/>
          </a:xfrm>
          <a:prstGeom prst="roundRect">
            <a:avLst/>
          </a:prstGeom>
          <a:solidFill>
            <a:srgbClr val="FDA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 vascular access team &amp; refer</a:t>
            </a:r>
          </a:p>
        </p:txBody>
      </p:sp>
      <p:sp>
        <p:nvSpPr>
          <p:cNvPr id="42" name="วงรี 9">
            <a:extLst>
              <a:ext uri="{FF2B5EF4-FFF2-40B4-BE49-F238E27FC236}">
                <a16:creationId xmlns="" xmlns:a16="http://schemas.microsoft.com/office/drawing/2014/main" id="{D7DBBBB1-A8CC-4528-A81E-46537004A758}"/>
              </a:ext>
            </a:extLst>
          </p:cNvPr>
          <p:cNvSpPr/>
          <p:nvPr/>
        </p:nvSpPr>
        <p:spPr>
          <a:xfrm>
            <a:off x="867467" y="1842576"/>
            <a:ext cx="903508" cy="7886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DAF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62" name="กล่องข้อความ 33">
            <a:extLst>
              <a:ext uri="{FF2B5EF4-FFF2-40B4-BE49-F238E27FC236}">
                <a16:creationId xmlns="" xmlns:a16="http://schemas.microsoft.com/office/drawing/2014/main" id="{6C999642-431F-405C-B79D-F126C46D3F12}"/>
              </a:ext>
            </a:extLst>
          </p:cNvPr>
          <p:cNvSpPr txBox="1"/>
          <p:nvPr/>
        </p:nvSpPr>
        <p:spPr>
          <a:xfrm>
            <a:off x="1100595" y="1786178"/>
            <a:ext cx="431126" cy="1031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dirty="0">
                <a:solidFill>
                  <a:srgbClr val="FDAF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h-TH" sz="6600" b="1" dirty="0">
              <a:solidFill>
                <a:srgbClr val="FDAF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321222" y="4077255"/>
            <a:ext cx="7058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ทีมสห</a:t>
            </a:r>
            <a:r>
              <a:rPr lang="th-TH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สาขาวิชาชีพ</a:t>
            </a:r>
            <a:r>
              <a:rPr lang="th-TH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รพ.แม่ข่าย ให้ความช่วยเหลือ </a:t>
            </a:r>
            <a:r>
              <a:rPr lang="th-TH" sz="28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รพช</a:t>
            </a:r>
            <a:r>
              <a:rPr lang="th-TH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.ที่ขาดบุคลากร</a:t>
            </a:r>
            <a:endParaRPr lang="th-TH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Group 53">
            <a:extLst>
              <a:ext uri="{FF2B5EF4-FFF2-40B4-BE49-F238E27FC236}">
                <a16:creationId xmlns="" xmlns:a16="http://schemas.microsoft.com/office/drawing/2014/main" id="{0B7E8EA0-C408-4698-86BB-B53F4206DA70}"/>
              </a:ext>
            </a:extLst>
          </p:cNvPr>
          <p:cNvGrpSpPr>
            <a:grpSpLocks/>
          </p:cNvGrpSpPr>
          <p:nvPr/>
        </p:nvGrpSpPr>
        <p:grpSpPr bwMode="auto">
          <a:xfrm>
            <a:off x="830277" y="209552"/>
            <a:ext cx="5041900" cy="720725"/>
            <a:chOff x="757482" y="222431"/>
            <a:chExt cx="4064643" cy="719318"/>
          </a:xfrm>
        </p:grpSpPr>
        <p:sp>
          <p:nvSpPr>
            <p:cNvPr id="34" name="ลูกศร: รูปห้าเหลี่ยม 15">
              <a:extLst>
                <a:ext uri="{FF2B5EF4-FFF2-40B4-BE49-F238E27FC236}">
                  <a16:creationId xmlns="" xmlns:a16="http://schemas.microsoft.com/office/drawing/2014/main" id="{1CB3D905-6D01-47B9-B4AE-11EBFD4EC4BF}"/>
                </a:ext>
              </a:extLst>
            </p:cNvPr>
            <p:cNvSpPr/>
            <p:nvPr/>
          </p:nvSpPr>
          <p:spPr>
            <a:xfrm>
              <a:off x="757482" y="222431"/>
              <a:ext cx="3838205" cy="719318"/>
            </a:xfrm>
            <a:prstGeom prst="homePlate">
              <a:avLst/>
            </a:prstGeom>
            <a:solidFill>
              <a:srgbClr val="2B8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35" name="ลูกศร: เครื่องหมายบั้ง 17">
              <a:extLst>
                <a:ext uri="{FF2B5EF4-FFF2-40B4-BE49-F238E27FC236}">
                  <a16:creationId xmlns="" xmlns:a16="http://schemas.microsoft.com/office/drawing/2014/main" id="{BAB8AE64-D0AC-49D1-A0D9-BDFCB2601E82}"/>
                </a:ext>
              </a:extLst>
            </p:cNvPr>
            <p:cNvSpPr/>
            <p:nvPr/>
          </p:nvSpPr>
          <p:spPr>
            <a:xfrm>
              <a:off x="4336900" y="222431"/>
              <a:ext cx="485225" cy="719318"/>
            </a:xfrm>
            <a:prstGeom prst="chevron">
              <a:avLst>
                <a:gd name="adj" fmla="val 68421"/>
              </a:avLst>
            </a:prstGeom>
            <a:solidFill>
              <a:srgbClr val="45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56">
            <a:extLst>
              <a:ext uri="{FF2B5EF4-FFF2-40B4-BE49-F238E27FC236}">
                <a16:creationId xmlns="" xmlns:a16="http://schemas.microsoft.com/office/drawing/2014/main" id="{DE563581-782D-4C92-AC84-A483EAA77B18}"/>
              </a:ext>
            </a:extLst>
          </p:cNvPr>
          <p:cNvGrpSpPr>
            <a:grpSpLocks/>
          </p:cNvGrpSpPr>
          <p:nvPr/>
        </p:nvGrpSpPr>
        <p:grpSpPr bwMode="auto">
          <a:xfrm>
            <a:off x="314325" y="161927"/>
            <a:ext cx="1009665" cy="857250"/>
            <a:chOff x="3748088" y="1658938"/>
            <a:chExt cx="4699000" cy="4702175"/>
          </a:xfrm>
        </p:grpSpPr>
        <p:sp>
          <p:nvSpPr>
            <p:cNvPr id="43" name="Freeform 56">
              <a:extLst>
                <a:ext uri="{FF2B5EF4-FFF2-40B4-BE49-F238E27FC236}">
                  <a16:creationId xmlns="" xmlns:a16="http://schemas.microsoft.com/office/drawing/2014/main" id="{F2FC860D-5C91-42D8-BE1C-D24DF983A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2147483646 w 590"/>
                <a:gd name="T1" fmla="*/ 0 h 391"/>
                <a:gd name="T2" fmla="*/ 2147483646 w 590"/>
                <a:gd name="T3" fmla="*/ 0 h 391"/>
                <a:gd name="T4" fmla="*/ 2147483646 w 590"/>
                <a:gd name="T5" fmla="*/ 2147483646 h 391"/>
                <a:gd name="T6" fmla="*/ 2147483646 w 590"/>
                <a:gd name="T7" fmla="*/ 2147483646 h 391"/>
                <a:gd name="T8" fmla="*/ 2147483646 w 590"/>
                <a:gd name="T9" fmla="*/ 2147483646 h 391"/>
                <a:gd name="T10" fmla="*/ 2147483646 w 590"/>
                <a:gd name="T11" fmla="*/ 2147483646 h 391"/>
                <a:gd name="T12" fmla="*/ 2147483646 w 590"/>
                <a:gd name="T13" fmla="*/ 2147483646 h 391"/>
                <a:gd name="T14" fmla="*/ 2147483646 w 590"/>
                <a:gd name="T15" fmla="*/ 2147483646 h 391"/>
                <a:gd name="T16" fmla="*/ 2147483646 w 590"/>
                <a:gd name="T17" fmla="*/ 2147483646 h 391"/>
                <a:gd name="T18" fmla="*/ 2147483646 w 590"/>
                <a:gd name="T19" fmla="*/ 2147483646 h 391"/>
                <a:gd name="T20" fmla="*/ 2147483646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4" name="Freeform 57">
              <a:extLst>
                <a:ext uri="{FF2B5EF4-FFF2-40B4-BE49-F238E27FC236}">
                  <a16:creationId xmlns="" xmlns:a16="http://schemas.microsoft.com/office/drawing/2014/main" id="{DC328CC5-BE12-4950-AD74-1A524260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2147483646 w 591"/>
                <a:gd name="T1" fmla="*/ 0 h 391"/>
                <a:gd name="T2" fmla="*/ 0 w 591"/>
                <a:gd name="T3" fmla="*/ 2147483646 h 391"/>
                <a:gd name="T4" fmla="*/ 0 w 591"/>
                <a:gd name="T5" fmla="*/ 2147483646 h 391"/>
                <a:gd name="T6" fmla="*/ 2147483646 w 591"/>
                <a:gd name="T7" fmla="*/ 2147483646 h 391"/>
                <a:gd name="T8" fmla="*/ 2147483646 w 591"/>
                <a:gd name="T9" fmla="*/ 2147483646 h 391"/>
                <a:gd name="T10" fmla="*/ 2147483646 w 591"/>
                <a:gd name="T11" fmla="*/ 2147483646 h 391"/>
                <a:gd name="T12" fmla="*/ 2147483646 w 591"/>
                <a:gd name="T13" fmla="*/ 2147483646 h 391"/>
                <a:gd name="T14" fmla="*/ 2147483646 w 591"/>
                <a:gd name="T15" fmla="*/ 2147483646 h 391"/>
                <a:gd name="T16" fmla="*/ 2147483646 w 591"/>
                <a:gd name="T17" fmla="*/ 2147483646 h 391"/>
                <a:gd name="T18" fmla="*/ 2147483646 w 591"/>
                <a:gd name="T19" fmla="*/ 0 h 391"/>
                <a:gd name="T20" fmla="*/ 2147483646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5" name="Freeform 58">
              <a:extLst>
                <a:ext uri="{FF2B5EF4-FFF2-40B4-BE49-F238E27FC236}">
                  <a16:creationId xmlns="" xmlns:a16="http://schemas.microsoft.com/office/drawing/2014/main" id="{0EA48019-F4CD-4001-BF10-87B521E6A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2147483646 w 391"/>
                <a:gd name="T1" fmla="*/ 0 h 591"/>
                <a:gd name="T2" fmla="*/ 2147483646 w 391"/>
                <a:gd name="T3" fmla="*/ 0 h 591"/>
                <a:gd name="T4" fmla="*/ 0 w 391"/>
                <a:gd name="T5" fmla="*/ 2147483646 h 591"/>
                <a:gd name="T6" fmla="*/ 0 w 391"/>
                <a:gd name="T7" fmla="*/ 2147483646 h 591"/>
                <a:gd name="T8" fmla="*/ 2147483646 w 391"/>
                <a:gd name="T9" fmla="*/ 2147483646 h 591"/>
                <a:gd name="T10" fmla="*/ 2147483646 w 391"/>
                <a:gd name="T11" fmla="*/ 2147483646 h 591"/>
                <a:gd name="T12" fmla="*/ 2147483646 w 391"/>
                <a:gd name="T13" fmla="*/ 2147483646 h 591"/>
                <a:gd name="T14" fmla="*/ 2147483646 w 391"/>
                <a:gd name="T15" fmla="*/ 2147483646 h 591"/>
                <a:gd name="T16" fmla="*/ 2147483646 w 391"/>
                <a:gd name="T17" fmla="*/ 2147483646 h 591"/>
                <a:gd name="T18" fmla="*/ 2147483646 w 391"/>
                <a:gd name="T19" fmla="*/ 2147483646 h 591"/>
                <a:gd name="T20" fmla="*/ 2147483646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7" name="Freeform 59">
              <a:extLst>
                <a:ext uri="{FF2B5EF4-FFF2-40B4-BE49-F238E27FC236}">
                  <a16:creationId xmlns="" xmlns:a16="http://schemas.microsoft.com/office/drawing/2014/main" id="{4478CE73-3789-4D6F-A160-1B3A35B35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2147483646 w 391"/>
                <a:gd name="T1" fmla="*/ 2147483646 h 591"/>
                <a:gd name="T2" fmla="*/ 2147483646 w 391"/>
                <a:gd name="T3" fmla="*/ 2147483646 h 591"/>
                <a:gd name="T4" fmla="*/ 2147483646 w 391"/>
                <a:gd name="T5" fmla="*/ 2147483646 h 591"/>
                <a:gd name="T6" fmla="*/ 2147483646 w 391"/>
                <a:gd name="T7" fmla="*/ 2147483646 h 591"/>
                <a:gd name="T8" fmla="*/ 2147483646 w 391"/>
                <a:gd name="T9" fmla="*/ 2147483646 h 591"/>
                <a:gd name="T10" fmla="*/ 2147483646 w 391"/>
                <a:gd name="T11" fmla="*/ 2147483646 h 591"/>
                <a:gd name="T12" fmla="*/ 2147483646 w 391"/>
                <a:gd name="T13" fmla="*/ 2147483646 h 591"/>
                <a:gd name="T14" fmla="*/ 2147483646 w 391"/>
                <a:gd name="T15" fmla="*/ 2147483646 h 591"/>
                <a:gd name="T16" fmla="*/ 0 w 391"/>
                <a:gd name="T17" fmla="*/ 2147483646 h 591"/>
                <a:gd name="T18" fmla="*/ 0 w 391"/>
                <a:gd name="T19" fmla="*/ 2147483646 h 591"/>
                <a:gd name="T20" fmla="*/ 2147483646 w 391"/>
                <a:gd name="T21" fmla="*/ 2147483646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8" name="Freeform 60">
              <a:extLst>
                <a:ext uri="{FF2B5EF4-FFF2-40B4-BE49-F238E27FC236}">
                  <a16:creationId xmlns="" xmlns:a16="http://schemas.microsoft.com/office/drawing/2014/main" id="{E59CFC1A-599B-4F73-ABD0-7B3FD466D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2147483646 w 189"/>
                <a:gd name="T1" fmla="*/ 0 h 188"/>
                <a:gd name="T2" fmla="*/ 0 w 189"/>
                <a:gd name="T3" fmla="*/ 2147483646 h 188"/>
                <a:gd name="T4" fmla="*/ 2147483646 w 189"/>
                <a:gd name="T5" fmla="*/ 2147483646 h 188"/>
                <a:gd name="T6" fmla="*/ 2147483646 w 189"/>
                <a:gd name="T7" fmla="*/ 2147483646 h 188"/>
                <a:gd name="T8" fmla="*/ 2147483646 w 189"/>
                <a:gd name="T9" fmla="*/ 0 h 188"/>
                <a:gd name="T10" fmla="*/ 2147483646 w 189"/>
                <a:gd name="T11" fmla="*/ 2147483646 h 188"/>
                <a:gd name="T12" fmla="*/ 2147483646 w 189"/>
                <a:gd name="T13" fmla="*/ 2147483646 h 188"/>
                <a:gd name="T14" fmla="*/ 2147483646 w 189"/>
                <a:gd name="T15" fmla="*/ 2147483646 h 188"/>
                <a:gd name="T16" fmla="*/ 2147483646 w 189"/>
                <a:gd name="T17" fmla="*/ 2147483646 h 188"/>
                <a:gd name="T18" fmla="*/ 2147483646 w 189"/>
                <a:gd name="T19" fmla="*/ 2147483646 h 188"/>
                <a:gd name="T20" fmla="*/ 2147483646 w 189"/>
                <a:gd name="T21" fmla="*/ 2147483646 h 188"/>
                <a:gd name="T22" fmla="*/ 2147483646 w 189"/>
                <a:gd name="T23" fmla="*/ 2147483646 h 188"/>
                <a:gd name="T24" fmla="*/ 2147483646 w 189"/>
                <a:gd name="T25" fmla="*/ 2147483646 h 188"/>
                <a:gd name="T26" fmla="*/ 2147483646 w 189"/>
                <a:gd name="T27" fmla="*/ 2147483646 h 188"/>
                <a:gd name="T28" fmla="*/ 2147483646 w 189"/>
                <a:gd name="T29" fmla="*/ 2147483646 h 188"/>
                <a:gd name="T30" fmla="*/ 2147483646 w 189"/>
                <a:gd name="T31" fmla="*/ 2147483646 h 188"/>
                <a:gd name="T32" fmla="*/ 2147483646 w 189"/>
                <a:gd name="T33" fmla="*/ 2147483646 h 188"/>
                <a:gd name="T34" fmla="*/ 2147483646 w 189"/>
                <a:gd name="T35" fmla="*/ 2147483646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9" name="Freeform 61">
              <a:extLst>
                <a:ext uri="{FF2B5EF4-FFF2-40B4-BE49-F238E27FC236}">
                  <a16:creationId xmlns="" xmlns:a16="http://schemas.microsoft.com/office/drawing/2014/main" id="{DFB09549-087E-4091-99AB-BC0792A61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2147483646 w 224"/>
                <a:gd name="T1" fmla="*/ 2147483646 h 181"/>
                <a:gd name="T2" fmla="*/ 2147483646 w 224"/>
                <a:gd name="T3" fmla="*/ 2147483646 h 181"/>
                <a:gd name="T4" fmla="*/ 2147483646 w 224"/>
                <a:gd name="T5" fmla="*/ 2147483646 h 181"/>
                <a:gd name="T6" fmla="*/ 2147483646 w 224"/>
                <a:gd name="T7" fmla="*/ 2147483646 h 181"/>
                <a:gd name="T8" fmla="*/ 2147483646 w 224"/>
                <a:gd name="T9" fmla="*/ 2147483646 h 181"/>
                <a:gd name="T10" fmla="*/ 2147483646 w 224"/>
                <a:gd name="T11" fmla="*/ 2147483646 h 181"/>
                <a:gd name="T12" fmla="*/ 2147483646 w 224"/>
                <a:gd name="T13" fmla="*/ 2147483646 h 181"/>
                <a:gd name="T14" fmla="*/ 2147483646 w 224"/>
                <a:gd name="T15" fmla="*/ 2147483646 h 181"/>
                <a:gd name="T16" fmla="*/ 2147483646 w 224"/>
                <a:gd name="T17" fmla="*/ 2147483646 h 181"/>
                <a:gd name="T18" fmla="*/ 2147483646 w 224"/>
                <a:gd name="T19" fmla="*/ 2147483646 h 181"/>
                <a:gd name="T20" fmla="*/ 2147483646 w 224"/>
                <a:gd name="T21" fmla="*/ 2147483646 h 181"/>
                <a:gd name="T22" fmla="*/ 2147483646 w 224"/>
                <a:gd name="T23" fmla="*/ 2147483646 h 181"/>
                <a:gd name="T24" fmla="*/ 2147483646 w 224"/>
                <a:gd name="T25" fmla="*/ 2147483646 h 181"/>
                <a:gd name="T26" fmla="*/ 2147483646 w 224"/>
                <a:gd name="T27" fmla="*/ 2147483646 h 181"/>
                <a:gd name="T28" fmla="*/ 2147483646 w 224"/>
                <a:gd name="T29" fmla="*/ 2147483646 h 181"/>
                <a:gd name="T30" fmla="*/ 2147483646 w 224"/>
                <a:gd name="T31" fmla="*/ 2147483646 h 181"/>
                <a:gd name="T32" fmla="*/ 2147483646 w 224"/>
                <a:gd name="T33" fmla="*/ 2147483646 h 181"/>
                <a:gd name="T34" fmla="*/ 2147483646 w 224"/>
                <a:gd name="T35" fmla="*/ 2147483646 h 181"/>
                <a:gd name="T36" fmla="*/ 2147483646 w 224"/>
                <a:gd name="T37" fmla="*/ 2147483646 h 181"/>
                <a:gd name="T38" fmla="*/ 2147483646 w 224"/>
                <a:gd name="T39" fmla="*/ 2147483646 h 181"/>
                <a:gd name="T40" fmla="*/ 2147483646 w 224"/>
                <a:gd name="T41" fmla="*/ 2147483646 h 181"/>
                <a:gd name="T42" fmla="*/ 2147483646 w 224"/>
                <a:gd name="T43" fmla="*/ 2147483646 h 181"/>
                <a:gd name="T44" fmla="*/ 2147483646 w 224"/>
                <a:gd name="T45" fmla="*/ 2147483646 h 181"/>
                <a:gd name="T46" fmla="*/ 2147483646 w 224"/>
                <a:gd name="T47" fmla="*/ 2147483646 h 181"/>
                <a:gd name="T48" fmla="*/ 2147483646 w 224"/>
                <a:gd name="T49" fmla="*/ 2147483646 h 181"/>
                <a:gd name="T50" fmla="*/ 2147483646 w 224"/>
                <a:gd name="T51" fmla="*/ 2147483646 h 181"/>
                <a:gd name="T52" fmla="*/ 2147483646 w 224"/>
                <a:gd name="T53" fmla="*/ 2147483646 h 181"/>
                <a:gd name="T54" fmla="*/ 2147483646 w 224"/>
                <a:gd name="T55" fmla="*/ 2147483646 h 181"/>
                <a:gd name="T56" fmla="*/ 2147483646 w 224"/>
                <a:gd name="T57" fmla="*/ 2147483646 h 181"/>
                <a:gd name="T58" fmla="*/ 2147483646 w 224"/>
                <a:gd name="T59" fmla="*/ 2147483646 h 181"/>
                <a:gd name="T60" fmla="*/ 2147483646 w 224"/>
                <a:gd name="T61" fmla="*/ 2147483646 h 181"/>
                <a:gd name="T62" fmla="*/ 2147483646 w 224"/>
                <a:gd name="T63" fmla="*/ 2147483646 h 181"/>
                <a:gd name="T64" fmla="*/ 2147483646 w 224"/>
                <a:gd name="T65" fmla="*/ 2147483646 h 181"/>
                <a:gd name="T66" fmla="*/ 2147483646 w 224"/>
                <a:gd name="T67" fmla="*/ 2147483646 h 181"/>
                <a:gd name="T68" fmla="*/ 2147483646 w 224"/>
                <a:gd name="T69" fmla="*/ 2147483646 h 181"/>
                <a:gd name="T70" fmla="*/ 2147483646 w 224"/>
                <a:gd name="T71" fmla="*/ 2147483646 h 181"/>
                <a:gd name="T72" fmla="*/ 2147483646 w 224"/>
                <a:gd name="T73" fmla="*/ 2147483646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0" name="Freeform 62">
              <a:extLst>
                <a:ext uri="{FF2B5EF4-FFF2-40B4-BE49-F238E27FC236}">
                  <a16:creationId xmlns="" xmlns:a16="http://schemas.microsoft.com/office/drawing/2014/main" id="{69EF2629-D289-40D7-AA58-B66584D641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47483646 w 91"/>
                <a:gd name="T1" fmla="*/ 0 h 230"/>
                <a:gd name="T2" fmla="*/ 2147483646 w 91"/>
                <a:gd name="T3" fmla="*/ 0 h 230"/>
                <a:gd name="T4" fmla="*/ 0 w 91"/>
                <a:gd name="T5" fmla="*/ 2147483646 h 230"/>
                <a:gd name="T6" fmla="*/ 0 w 91"/>
                <a:gd name="T7" fmla="*/ 2147483646 h 230"/>
                <a:gd name="T8" fmla="*/ 2147483646 w 91"/>
                <a:gd name="T9" fmla="*/ 2147483646 h 230"/>
                <a:gd name="T10" fmla="*/ 2147483646 w 91"/>
                <a:gd name="T11" fmla="*/ 2147483646 h 230"/>
                <a:gd name="T12" fmla="*/ 2147483646 w 91"/>
                <a:gd name="T13" fmla="*/ 2147483646 h 230"/>
                <a:gd name="T14" fmla="*/ 2147483646 w 91"/>
                <a:gd name="T15" fmla="*/ 2147483646 h 230"/>
                <a:gd name="T16" fmla="*/ 2147483646 w 91"/>
                <a:gd name="T17" fmla="*/ 0 h 230"/>
                <a:gd name="T18" fmla="*/ 2147483646 w 91"/>
                <a:gd name="T19" fmla="*/ 2147483646 h 230"/>
                <a:gd name="T20" fmla="*/ 2147483646 w 91"/>
                <a:gd name="T21" fmla="*/ 2147483646 h 230"/>
                <a:gd name="T22" fmla="*/ 2147483646 w 91"/>
                <a:gd name="T23" fmla="*/ 2147483646 h 230"/>
                <a:gd name="T24" fmla="*/ 2147483646 w 91"/>
                <a:gd name="T25" fmla="*/ 2147483646 h 230"/>
                <a:gd name="T26" fmla="*/ 2147483646 w 91"/>
                <a:gd name="T27" fmla="*/ 2147483646 h 230"/>
                <a:gd name="T28" fmla="*/ 2147483646 w 91"/>
                <a:gd name="T29" fmla="*/ 2147483646 h 230"/>
                <a:gd name="T30" fmla="*/ 2147483646 w 91"/>
                <a:gd name="T31" fmla="*/ 2147483646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1" name="Freeform 63">
              <a:extLst>
                <a:ext uri="{FF2B5EF4-FFF2-40B4-BE49-F238E27FC236}">
                  <a16:creationId xmlns="" xmlns:a16="http://schemas.microsoft.com/office/drawing/2014/main" id="{F3C78E0B-A53E-48B5-BBE3-9406064B1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2147483646 w 228"/>
                <a:gd name="T1" fmla="*/ 2147483646 h 228"/>
                <a:gd name="T2" fmla="*/ 2147483646 w 228"/>
                <a:gd name="T3" fmla="*/ 2147483646 h 228"/>
                <a:gd name="T4" fmla="*/ 2147483646 w 228"/>
                <a:gd name="T5" fmla="*/ 2147483646 h 228"/>
                <a:gd name="T6" fmla="*/ 2147483646 w 228"/>
                <a:gd name="T7" fmla="*/ 2147483646 h 228"/>
                <a:gd name="T8" fmla="*/ 2147483646 w 228"/>
                <a:gd name="T9" fmla="*/ 2147483646 h 228"/>
                <a:gd name="T10" fmla="*/ 2147483646 w 228"/>
                <a:gd name="T11" fmla="*/ 2147483646 h 228"/>
                <a:gd name="T12" fmla="*/ 2147483646 w 228"/>
                <a:gd name="T13" fmla="*/ 2147483646 h 228"/>
                <a:gd name="T14" fmla="*/ 2147483646 w 228"/>
                <a:gd name="T15" fmla="*/ 2147483646 h 228"/>
                <a:gd name="T16" fmla="*/ 2147483646 w 228"/>
                <a:gd name="T17" fmla="*/ 2147483646 h 228"/>
                <a:gd name="T18" fmla="*/ 2147483646 w 228"/>
                <a:gd name="T19" fmla="*/ 2147483646 h 228"/>
                <a:gd name="T20" fmla="*/ 2147483646 w 228"/>
                <a:gd name="T21" fmla="*/ 2147483646 h 228"/>
                <a:gd name="T22" fmla="*/ 2147483646 w 228"/>
                <a:gd name="T23" fmla="*/ 2147483646 h 228"/>
                <a:gd name="T24" fmla="*/ 2147483646 w 228"/>
                <a:gd name="T25" fmla="*/ 2147483646 h 228"/>
                <a:gd name="T26" fmla="*/ 2147483646 w 228"/>
                <a:gd name="T27" fmla="*/ 2147483646 h 228"/>
                <a:gd name="T28" fmla="*/ 2147483646 w 228"/>
                <a:gd name="T29" fmla="*/ 2147483646 h 228"/>
                <a:gd name="T30" fmla="*/ 2147483646 w 228"/>
                <a:gd name="T31" fmla="*/ 2147483646 h 228"/>
                <a:gd name="T32" fmla="*/ 2147483646 w 228"/>
                <a:gd name="T33" fmla="*/ 2147483646 h 228"/>
                <a:gd name="T34" fmla="*/ 2147483646 w 228"/>
                <a:gd name="T35" fmla="*/ 2147483646 h 228"/>
                <a:gd name="T36" fmla="*/ 2147483646 w 228"/>
                <a:gd name="T37" fmla="*/ 2147483646 h 228"/>
                <a:gd name="T38" fmla="*/ 2147483646 w 228"/>
                <a:gd name="T39" fmla="*/ 2147483646 h 228"/>
                <a:gd name="T40" fmla="*/ 2147483646 w 228"/>
                <a:gd name="T41" fmla="*/ 2147483646 h 228"/>
                <a:gd name="T42" fmla="*/ 2147483646 w 228"/>
                <a:gd name="T43" fmla="*/ 2147483646 h 228"/>
                <a:gd name="T44" fmla="*/ 2147483646 w 228"/>
                <a:gd name="T45" fmla="*/ 2147483646 h 228"/>
                <a:gd name="T46" fmla="*/ 2147483646 w 228"/>
                <a:gd name="T47" fmla="*/ 2147483646 h 228"/>
                <a:gd name="T48" fmla="*/ 2147483646 w 228"/>
                <a:gd name="T49" fmla="*/ 2147483646 h 228"/>
                <a:gd name="T50" fmla="*/ 2147483646 w 228"/>
                <a:gd name="T51" fmla="*/ 2147483646 h 228"/>
                <a:gd name="T52" fmla="*/ 2147483646 w 228"/>
                <a:gd name="T53" fmla="*/ 2147483646 h 228"/>
                <a:gd name="T54" fmla="*/ 2147483646 w 228"/>
                <a:gd name="T55" fmla="*/ 2147483646 h 228"/>
                <a:gd name="T56" fmla="*/ 2147483646 w 228"/>
                <a:gd name="T57" fmla="*/ 2147483646 h 228"/>
                <a:gd name="T58" fmla="*/ 2147483646 w 228"/>
                <a:gd name="T59" fmla="*/ 2147483646 h 228"/>
                <a:gd name="T60" fmla="*/ 2147483646 w 228"/>
                <a:gd name="T61" fmla="*/ 2147483646 h 228"/>
                <a:gd name="T62" fmla="*/ 2147483646 w 228"/>
                <a:gd name="T63" fmla="*/ 2147483646 h 228"/>
                <a:gd name="T64" fmla="*/ 2147483646 w 228"/>
                <a:gd name="T65" fmla="*/ 2147483646 h 228"/>
                <a:gd name="T66" fmla="*/ 2147483646 w 228"/>
                <a:gd name="T67" fmla="*/ 2147483646 h 228"/>
                <a:gd name="T68" fmla="*/ 2147483646 w 228"/>
                <a:gd name="T69" fmla="*/ 2147483646 h 228"/>
                <a:gd name="T70" fmla="*/ 2147483646 w 228"/>
                <a:gd name="T71" fmla="*/ 2147483646 h 228"/>
                <a:gd name="T72" fmla="*/ 2147483646 w 228"/>
                <a:gd name="T73" fmla="*/ 2147483646 h 228"/>
                <a:gd name="T74" fmla="*/ 2147483646 w 228"/>
                <a:gd name="T75" fmla="*/ 2147483646 h 228"/>
                <a:gd name="T76" fmla="*/ 2147483646 w 228"/>
                <a:gd name="T77" fmla="*/ 2147483646 h 228"/>
                <a:gd name="T78" fmla="*/ 2147483646 w 228"/>
                <a:gd name="T79" fmla="*/ 2147483646 h 228"/>
                <a:gd name="T80" fmla="*/ 2147483646 w 228"/>
                <a:gd name="T81" fmla="*/ 2147483646 h 228"/>
                <a:gd name="T82" fmla="*/ 2147483646 w 228"/>
                <a:gd name="T83" fmla="*/ 2147483646 h 228"/>
                <a:gd name="T84" fmla="*/ 2147483646 w 228"/>
                <a:gd name="T85" fmla="*/ 2147483646 h 228"/>
                <a:gd name="T86" fmla="*/ 2147483646 w 228"/>
                <a:gd name="T87" fmla="*/ 2147483646 h 228"/>
                <a:gd name="T88" fmla="*/ 2147483646 w 228"/>
                <a:gd name="T89" fmla="*/ 2147483646 h 228"/>
                <a:gd name="T90" fmla="*/ 2147483646 w 228"/>
                <a:gd name="T91" fmla="*/ 2147483646 h 228"/>
                <a:gd name="T92" fmla="*/ 2147483646 w 228"/>
                <a:gd name="T93" fmla="*/ 2147483646 h 228"/>
                <a:gd name="T94" fmla="*/ 2147483646 w 228"/>
                <a:gd name="T95" fmla="*/ 2147483646 h 228"/>
                <a:gd name="T96" fmla="*/ 2147483646 w 228"/>
                <a:gd name="T97" fmla="*/ 2147483646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52" name="TextBox 115">
            <a:extLst>
              <a:ext uri="{FF2B5EF4-FFF2-40B4-BE49-F238E27FC236}">
                <a16:creationId xmlns="" xmlns:a16="http://schemas.microsoft.com/office/drawing/2014/main" id="{8DBD24EB-CF5F-4462-84F6-8E2E925AF5D8}"/>
              </a:ext>
            </a:extLst>
          </p:cNvPr>
          <p:cNvSpPr txBox="1"/>
          <p:nvPr/>
        </p:nvSpPr>
        <p:spPr>
          <a:xfrm>
            <a:off x="1447815" y="125414"/>
            <a:ext cx="36322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Key Success</a:t>
            </a:r>
            <a:endParaRPr lang="th-TH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Picture 22">
            <a:extLst>
              <a:ext uri="{FF2B5EF4-FFF2-40B4-BE49-F238E27FC236}">
                <a16:creationId xmlns="" xmlns:a16="http://schemas.microsoft.com/office/drawing/2014/main" id="{1C4005E2-BC46-4A6E-BA9C-15E5977BD2FC}"/>
              </a:ext>
            </a:extLst>
          </p:cNvPr>
          <p:cNvSpPr>
            <a:spLocks noChangeAspect="1"/>
          </p:cNvSpPr>
          <p:nvPr/>
        </p:nvSpPr>
        <p:spPr bwMode="auto">
          <a:xfrm>
            <a:off x="11133138" y="204791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en-US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17" name="Picture 14">
            <a:extLst>
              <a:ext uri="{FF2B5EF4-FFF2-40B4-BE49-F238E27FC236}">
                <a16:creationId xmlns="" xmlns:a16="http://schemas.microsoft.com/office/drawing/2014/main" id="{D82BD5BE-CC37-499B-9200-36A413749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204791"/>
            <a:ext cx="82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7"/>
          <p:cNvGrpSpPr/>
          <p:nvPr/>
        </p:nvGrpSpPr>
        <p:grpSpPr>
          <a:xfrm>
            <a:off x="1533110" y="341905"/>
            <a:ext cx="3590925" cy="948660"/>
            <a:chOff x="1319687" y="1344924"/>
            <a:chExt cx="3590925" cy="948660"/>
          </a:xfrm>
        </p:grpSpPr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1319687" y="1347835"/>
              <a:ext cx="3590925" cy="945749"/>
            </a:xfrm>
            <a:custGeom>
              <a:avLst/>
              <a:gdLst>
                <a:gd name="T0" fmla="*/ 2147483646 w 876"/>
                <a:gd name="T1" fmla="*/ 0 h 242"/>
                <a:gd name="T2" fmla="*/ 2147483646 w 876"/>
                <a:gd name="T3" fmla="*/ 0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2147483646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2147483646 w 876"/>
                <a:gd name="T27" fmla="*/ 0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6" h="242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1631537" y="1344924"/>
              <a:ext cx="3118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ปัญหา/อุปสรรค</a:t>
              </a:r>
            </a:p>
          </p:txBody>
        </p:sp>
      </p:grpSp>
      <p:grpSp>
        <p:nvGrpSpPr>
          <p:cNvPr id="31" name="Group 10"/>
          <p:cNvGrpSpPr/>
          <p:nvPr/>
        </p:nvGrpSpPr>
        <p:grpSpPr>
          <a:xfrm>
            <a:off x="7393238" y="281006"/>
            <a:ext cx="3592512" cy="1019862"/>
            <a:chOff x="298758" y="5484338"/>
            <a:chExt cx="3592512" cy="1019862"/>
          </a:xfrm>
          <a:solidFill>
            <a:srgbClr val="002060"/>
          </a:solidFill>
        </p:grpSpPr>
        <p:sp>
          <p:nvSpPr>
            <p:cNvPr id="32" name="Freeform 8"/>
            <p:cNvSpPr>
              <a:spLocks/>
            </p:cNvSpPr>
            <p:nvPr/>
          </p:nvSpPr>
          <p:spPr bwMode="auto">
            <a:xfrm flipV="1">
              <a:off x="298758" y="5520156"/>
              <a:ext cx="3592512" cy="984044"/>
            </a:xfrm>
            <a:custGeom>
              <a:avLst/>
              <a:gdLst>
                <a:gd name="T0" fmla="*/ 2147483646 w 876"/>
                <a:gd name="T1" fmla="*/ 2147483646 h 242"/>
                <a:gd name="T2" fmla="*/ 2147483646 w 876"/>
                <a:gd name="T3" fmla="*/ 2147483646 h 242"/>
                <a:gd name="T4" fmla="*/ 0 w 876"/>
                <a:gd name="T5" fmla="*/ 2147483646 h 242"/>
                <a:gd name="T6" fmla="*/ 0 w 876"/>
                <a:gd name="T7" fmla="*/ 2147483646 h 242"/>
                <a:gd name="T8" fmla="*/ 2147483646 w 876"/>
                <a:gd name="T9" fmla="*/ 2147483646 h 242"/>
                <a:gd name="T10" fmla="*/ 2147483646 w 876"/>
                <a:gd name="T11" fmla="*/ 2147483646 h 242"/>
                <a:gd name="T12" fmla="*/ 2147483646 w 876"/>
                <a:gd name="T13" fmla="*/ 2147483646 h 242"/>
                <a:gd name="T14" fmla="*/ 2147483646 w 876"/>
                <a:gd name="T15" fmla="*/ 0 h 242"/>
                <a:gd name="T16" fmla="*/ 2147483646 w 876"/>
                <a:gd name="T17" fmla="*/ 2147483646 h 242"/>
                <a:gd name="T18" fmla="*/ 2147483646 w 876"/>
                <a:gd name="T19" fmla="*/ 2147483646 h 242"/>
                <a:gd name="T20" fmla="*/ 2147483646 w 876"/>
                <a:gd name="T21" fmla="*/ 2147483646 h 242"/>
                <a:gd name="T22" fmla="*/ 2147483646 w 876"/>
                <a:gd name="T23" fmla="*/ 2147483646 h 242"/>
                <a:gd name="T24" fmla="*/ 2147483646 w 876"/>
                <a:gd name="T25" fmla="*/ 2147483646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6" h="242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12"/>
            <p:cNvSpPr txBox="1"/>
            <p:nvPr/>
          </p:nvSpPr>
          <p:spPr>
            <a:xfrm>
              <a:off x="783645" y="5484338"/>
              <a:ext cx="2685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ข้อเสนอแนะ</a:t>
              </a:r>
            </a:p>
          </p:txBody>
        </p:sp>
      </p:grpSp>
      <p:sp>
        <p:nvSpPr>
          <p:cNvPr id="65" name="Rectangle 25">
            <a:extLst>
              <a:ext uri="{FF2B5EF4-FFF2-40B4-BE49-F238E27FC236}">
                <a16:creationId xmlns="" xmlns:a16="http://schemas.microsoft.com/office/drawing/2014/main" id="{33005ED8-4CAB-4CA2-A181-249FFD950A8D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ผลการตรวจราชการและนิเทศงาน รอบที่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ปีงบประมาณ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2562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คณะที่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การพัฒนาระบบบริการสุขภาพ</a:t>
            </a:r>
          </a:p>
        </p:txBody>
      </p:sp>
      <p:graphicFrame>
        <p:nvGraphicFramePr>
          <p:cNvPr id="27" name="ตาราง 17">
            <a:extLst>
              <a:ext uri="{FF2B5EF4-FFF2-40B4-BE49-F238E27FC236}">
                <a16:creationId xmlns="" xmlns:a16="http://schemas.microsoft.com/office/drawing/2014/main" id="{F7D9BD8A-DBA6-4563-BF7F-1394F9F77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701510"/>
              </p:ext>
            </p:extLst>
          </p:nvPr>
        </p:nvGraphicFramePr>
        <p:xfrm>
          <a:off x="5323975" y="4820824"/>
          <a:ext cx="6543675" cy="125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5740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15977" marR="1439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ลูกศร: เครื่องหมายบั้ง 15">
            <a:extLst>
              <a:ext uri="{FF2B5EF4-FFF2-40B4-BE49-F238E27FC236}">
                <a16:creationId xmlns="" xmlns:a16="http://schemas.microsoft.com/office/drawing/2014/main" id="{3CBD5474-8879-49AB-937B-CC3F5BAE34DD}"/>
              </a:ext>
            </a:extLst>
          </p:cNvPr>
          <p:cNvSpPr/>
          <p:nvPr/>
        </p:nvSpPr>
        <p:spPr>
          <a:xfrm>
            <a:off x="939300" y="4816061"/>
            <a:ext cx="5735637" cy="1224316"/>
          </a:xfrm>
          <a:prstGeom prst="chevron">
            <a:avLst>
              <a:gd name="adj" fmla="val 5953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5" name="ตาราง 17">
            <a:extLst>
              <a:ext uri="{FF2B5EF4-FFF2-40B4-BE49-F238E27FC236}">
                <a16:creationId xmlns="" xmlns:a16="http://schemas.microsoft.com/office/drawing/2014/main" id="{F7D9BD8A-DBA6-4563-BF7F-1394F9F77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2775"/>
              </p:ext>
            </p:extLst>
          </p:nvPr>
        </p:nvGraphicFramePr>
        <p:xfrm>
          <a:off x="5316538" y="1468029"/>
          <a:ext cx="6543675" cy="125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5740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215977" marR="14398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ลูกศร: เครื่องหมายบั้ง 15">
            <a:extLst>
              <a:ext uri="{FF2B5EF4-FFF2-40B4-BE49-F238E27FC236}">
                <a16:creationId xmlns="" xmlns:a16="http://schemas.microsoft.com/office/drawing/2014/main" id="{3CBD5474-8879-49AB-937B-CC3F5BAE34DD}"/>
              </a:ext>
            </a:extLst>
          </p:cNvPr>
          <p:cNvSpPr/>
          <p:nvPr/>
        </p:nvSpPr>
        <p:spPr>
          <a:xfrm>
            <a:off x="931863" y="1463266"/>
            <a:ext cx="5735637" cy="1224316"/>
          </a:xfrm>
          <a:prstGeom prst="chevron">
            <a:avLst>
              <a:gd name="adj" fmla="val 595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ข้าวหลามตัด 36">
            <a:extLst>
              <a:ext uri="{FF2B5EF4-FFF2-40B4-BE49-F238E27FC236}">
                <a16:creationId xmlns="" xmlns:a16="http://schemas.microsoft.com/office/drawing/2014/main" id="{55AF2BEA-2550-411C-BA06-5D33BCACB053}"/>
              </a:ext>
            </a:extLst>
          </p:cNvPr>
          <p:cNvSpPr/>
          <p:nvPr/>
        </p:nvSpPr>
        <p:spPr>
          <a:xfrm>
            <a:off x="246648" y="1474048"/>
            <a:ext cx="1368425" cy="1206806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9" name="ตาราง 17">
            <a:extLst>
              <a:ext uri="{FF2B5EF4-FFF2-40B4-BE49-F238E27FC236}">
                <a16:creationId xmlns="" xmlns:a16="http://schemas.microsoft.com/office/drawing/2014/main" id="{ACCD0D18-3667-4C07-A011-204F4853F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58781"/>
              </p:ext>
            </p:extLst>
          </p:nvPr>
        </p:nvGraphicFramePr>
        <p:xfrm>
          <a:off x="5713413" y="3113082"/>
          <a:ext cx="6146800" cy="1212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6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12541">
                <a:tc>
                  <a:txBody>
                    <a:bodyPr/>
                    <a:lstStyle/>
                    <a:p>
                      <a:pPr marL="1169988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  <a:tabLst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215977" marR="14398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ลูกศร: เครื่องหมายบั้ง 15">
            <a:extLst>
              <a:ext uri="{FF2B5EF4-FFF2-40B4-BE49-F238E27FC236}">
                <a16:creationId xmlns="" xmlns:a16="http://schemas.microsoft.com/office/drawing/2014/main" id="{2933130B-5BA2-4C4B-B9F1-3D6001A45728}"/>
              </a:ext>
            </a:extLst>
          </p:cNvPr>
          <p:cNvSpPr/>
          <p:nvPr/>
        </p:nvSpPr>
        <p:spPr>
          <a:xfrm>
            <a:off x="874712" y="3126501"/>
            <a:ext cx="5697537" cy="1210274"/>
          </a:xfrm>
          <a:prstGeom prst="chevron">
            <a:avLst>
              <a:gd name="adj" fmla="val 4679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ข้าวหลามตัด 40">
            <a:extLst>
              <a:ext uri="{FF2B5EF4-FFF2-40B4-BE49-F238E27FC236}">
                <a16:creationId xmlns="" xmlns:a16="http://schemas.microsoft.com/office/drawing/2014/main" id="{0B646C4F-66E3-4F0A-BEC1-1710F71FA4DA}"/>
              </a:ext>
            </a:extLst>
          </p:cNvPr>
          <p:cNvSpPr/>
          <p:nvPr/>
        </p:nvSpPr>
        <p:spPr>
          <a:xfrm>
            <a:off x="194950" y="3125319"/>
            <a:ext cx="1368425" cy="1211059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1">
            <a:extLst>
              <a:ext uri="{FF2B5EF4-FFF2-40B4-BE49-F238E27FC236}">
                <a16:creationId xmlns="" xmlns:a16="http://schemas.microsoft.com/office/drawing/2014/main" id="{78FF00C2-C65E-4725-9629-C8FB5401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311" y="3272288"/>
            <a:ext cx="4956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ประชาชนยังใช้ยา</a:t>
            </a:r>
            <a:r>
              <a:rPr kumimoji="0" lang="th-T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สมุนไพรตามสื่อ และความเชื่อ</a:t>
            </a:r>
            <a:endParaRPr kumimoji="0" lang="th-TH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="" xmlns:a16="http://schemas.microsoft.com/office/drawing/2014/main" id="{AFADFAA5-E09C-4A1C-9208-6806C86D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977" y="3227599"/>
            <a:ext cx="46090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ประชาสัมพันธ์ผลข้างเคียง</a:t>
            </a:r>
            <a:r>
              <a:rPr lang="th-TH" altLang="en-US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altLang="en-US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โดยเฉพาะ</a:t>
            </a:r>
            <a:r>
              <a:rPr kumimoji="0" lang="th-T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</a:t>
            </a:r>
            <a:r>
              <a:rPr kumimoji="0" lang="th-T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เสี่ยง</a:t>
            </a:r>
            <a:endParaRPr kumimoji="0" lang="th-TH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="" xmlns:a16="http://schemas.microsoft.com/office/drawing/2014/main" id="{AA6DC91A-B8BD-4E7B-98FF-5E99C157F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401" y="1795733"/>
            <a:ext cx="4419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 </a:t>
            </a:r>
            <a:r>
              <a:rPr kumimoji="0" lang="th-T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เข้าร่วมกับ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PCC</a:t>
            </a:r>
            <a:r>
              <a:rPr kumimoji="0" lang="th-T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5" name="TextBox 1">
            <a:extLst>
              <a:ext uri="{FF2B5EF4-FFF2-40B4-BE49-F238E27FC236}">
                <a16:creationId xmlns="" xmlns:a16="http://schemas.microsoft.com/office/drawing/2014/main" id="{73B6149B-DE6C-46F8-B898-0F7699A11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962" y="1791846"/>
            <a:ext cx="4956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การควบคุมกลุ่มเสี่ยงยังไม่ดี</a:t>
            </a:r>
          </a:p>
        </p:txBody>
      </p:sp>
      <p:sp>
        <p:nvSpPr>
          <p:cNvPr id="46" name="กล่องข้อความ 45"/>
          <p:cNvSpPr txBox="1"/>
          <p:nvPr/>
        </p:nvSpPr>
        <p:spPr>
          <a:xfrm>
            <a:off x="1614962" y="4951165"/>
            <a:ext cx="4139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การดูแลผู้ป่วย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NCD </a:t>
            </a:r>
            <a:r>
              <a:rPr lang="th-TH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ยังเน้นเชิงรับ</a:t>
            </a:r>
            <a:endParaRPr lang="th-TH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กล่องข้อความ 46"/>
          <p:cNvSpPr txBox="1"/>
          <p:nvPr/>
        </p:nvSpPr>
        <p:spPr>
          <a:xfrm>
            <a:off x="6860977" y="5007541"/>
            <a:ext cx="4606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พัฒนาระบบการดูแลผู้ป่วย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NCD 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เชิงรุก 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ข้าวหลามตัด 47">
            <a:extLst>
              <a:ext uri="{FF2B5EF4-FFF2-40B4-BE49-F238E27FC236}">
                <a16:creationId xmlns="" xmlns:a16="http://schemas.microsoft.com/office/drawing/2014/main" id="{55AF2BEA-2550-411C-BA06-5D33BCACB053}"/>
              </a:ext>
            </a:extLst>
          </p:cNvPr>
          <p:cNvSpPr/>
          <p:nvPr/>
        </p:nvSpPr>
        <p:spPr>
          <a:xfrm>
            <a:off x="206787" y="4826843"/>
            <a:ext cx="1480122" cy="1206806"/>
          </a:xfrm>
          <a:prstGeom prst="diamond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กล่องข้อความ 6"/>
          <p:cNvSpPr txBox="1"/>
          <p:nvPr/>
        </p:nvSpPr>
        <p:spPr>
          <a:xfrm>
            <a:off x="110783" y="844278"/>
            <a:ext cx="11968943" cy="6709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ร้อยละอัตราตายของผู้ป่วยโรคหลอดเลือดสมอง (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Stroke : I60-I69) </a:t>
            </a:r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(เป้าหมาย &lt; 7)</a:t>
            </a:r>
          </a:p>
          <a:p>
            <a:pPr>
              <a:spcBef>
                <a:spcPct val="20000"/>
              </a:spcBef>
            </a:pPr>
            <a:endParaRPr lang="th-TH" sz="4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53" y="23219"/>
            <a:ext cx="829697" cy="831500"/>
          </a:xfrm>
          <a:prstGeom prst="rect">
            <a:avLst/>
          </a:prstGeom>
        </p:spPr>
      </p:pic>
      <p:sp>
        <p:nvSpPr>
          <p:cNvPr id="37" name="ลูกศร: รูปห้าเหลี่ยม 15">
            <a:extLst>
              <a:ext uri="{FF2B5EF4-FFF2-40B4-BE49-F238E27FC236}">
                <a16:creationId xmlns:a16="http://schemas.microsoft.com/office/drawing/2014/main" xmlns="" id="{E2D2B7C3-A713-42E3-99F9-EC410E458FB6}"/>
              </a:ext>
            </a:extLst>
          </p:cNvPr>
          <p:cNvSpPr/>
          <p:nvPr/>
        </p:nvSpPr>
        <p:spPr>
          <a:xfrm>
            <a:off x="659728" y="92163"/>
            <a:ext cx="5812510" cy="719318"/>
          </a:xfrm>
          <a:prstGeom prst="homePlate">
            <a:avLst/>
          </a:prstGeom>
          <a:solidFill>
            <a:srgbClr val="2B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8" name="ลูกศร: เครื่องหมายบั้ง 17">
            <a:extLst>
              <a:ext uri="{FF2B5EF4-FFF2-40B4-BE49-F238E27FC236}">
                <a16:creationId xmlns:a16="http://schemas.microsoft.com/office/drawing/2014/main" xmlns="" id="{59ED50BB-290D-4E8C-8EDB-B8FCCE82377F}"/>
              </a:ext>
            </a:extLst>
          </p:cNvPr>
          <p:cNvSpPr/>
          <p:nvPr/>
        </p:nvSpPr>
        <p:spPr>
          <a:xfrm>
            <a:off x="6171372" y="92163"/>
            <a:ext cx="579120" cy="719318"/>
          </a:xfrm>
          <a:prstGeom prst="chevron">
            <a:avLst>
              <a:gd name="adj" fmla="val 68421"/>
            </a:avLst>
          </a:prstGeom>
          <a:solidFill>
            <a:srgbClr val="45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1333738" y="113467"/>
            <a:ext cx="509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สาขาโรค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หลอดเลือดสมอง</a:t>
            </a:r>
          </a:p>
        </p:txBody>
      </p:sp>
      <p:grpSp>
        <p:nvGrpSpPr>
          <p:cNvPr id="40" name="Group 17"/>
          <p:cNvGrpSpPr/>
          <p:nvPr/>
        </p:nvGrpSpPr>
        <p:grpSpPr>
          <a:xfrm>
            <a:off x="89926" y="10469"/>
            <a:ext cx="1195945" cy="1148651"/>
            <a:chOff x="3748088" y="1658938"/>
            <a:chExt cx="4699000" cy="4702175"/>
          </a:xfrm>
        </p:grpSpPr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6196013" y="3265488"/>
              <a:ext cx="2251075" cy="1492250"/>
            </a:xfrm>
            <a:custGeom>
              <a:avLst/>
              <a:gdLst>
                <a:gd name="T0" fmla="*/ 1934398 w 590"/>
                <a:gd name="T1" fmla="*/ 0 h 391"/>
                <a:gd name="T2" fmla="*/ 747815 w 590"/>
                <a:gd name="T3" fmla="*/ 0 h 391"/>
                <a:gd name="T4" fmla="*/ 728738 w 590"/>
                <a:gd name="T5" fmla="*/ 7633 h 391"/>
                <a:gd name="T6" fmla="*/ 7631 w 590"/>
                <a:gd name="T7" fmla="*/ 725134 h 391"/>
                <a:gd name="T8" fmla="*/ 7631 w 590"/>
                <a:gd name="T9" fmla="*/ 763299 h 391"/>
                <a:gd name="T10" fmla="*/ 728738 w 590"/>
                <a:gd name="T11" fmla="*/ 1484617 h 391"/>
                <a:gd name="T12" fmla="*/ 747815 w 590"/>
                <a:gd name="T13" fmla="*/ 1492250 h 391"/>
                <a:gd name="T14" fmla="*/ 1934398 w 590"/>
                <a:gd name="T15" fmla="*/ 1492250 h 391"/>
                <a:gd name="T16" fmla="*/ 2251075 w 590"/>
                <a:gd name="T17" fmla="*/ 1171664 h 391"/>
                <a:gd name="T18" fmla="*/ 2251075 w 590"/>
                <a:gd name="T19" fmla="*/ 316769 h 391"/>
                <a:gd name="T20" fmla="*/ 1934398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rgbClr val="BF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3748088" y="3265488"/>
              <a:ext cx="2254250" cy="1492250"/>
            </a:xfrm>
            <a:custGeom>
              <a:avLst/>
              <a:gdLst>
                <a:gd name="T0" fmla="*/ 320401 w 591"/>
                <a:gd name="T1" fmla="*/ 0 h 391"/>
                <a:gd name="T2" fmla="*/ 0 w 591"/>
                <a:gd name="T3" fmla="*/ 316769 h 391"/>
                <a:gd name="T4" fmla="*/ 0 w 591"/>
                <a:gd name="T5" fmla="*/ 1171664 h 391"/>
                <a:gd name="T6" fmla="*/ 320401 w 591"/>
                <a:gd name="T7" fmla="*/ 1492250 h 391"/>
                <a:gd name="T8" fmla="*/ 1506648 w 591"/>
                <a:gd name="T9" fmla="*/ 1492250 h 391"/>
                <a:gd name="T10" fmla="*/ 1521905 w 591"/>
                <a:gd name="T11" fmla="*/ 1484617 h 391"/>
                <a:gd name="T12" fmla="*/ 2242807 w 591"/>
                <a:gd name="T13" fmla="*/ 763299 h 391"/>
                <a:gd name="T14" fmla="*/ 2242807 w 591"/>
                <a:gd name="T15" fmla="*/ 725134 h 391"/>
                <a:gd name="T16" fmla="*/ 1521905 w 591"/>
                <a:gd name="T17" fmla="*/ 7633 h 391"/>
                <a:gd name="T18" fmla="*/ 1506648 w 591"/>
                <a:gd name="T19" fmla="*/ 0 h 391"/>
                <a:gd name="T20" fmla="*/ 320401 w 591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3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53050" y="1658938"/>
              <a:ext cx="1492250" cy="2255837"/>
            </a:xfrm>
            <a:custGeom>
              <a:avLst/>
              <a:gdLst>
                <a:gd name="T0" fmla="*/ 1171664 w 391"/>
                <a:gd name="T1" fmla="*/ 0 h 591"/>
                <a:gd name="T2" fmla="*/ 320586 w 391"/>
                <a:gd name="T3" fmla="*/ 0 h 591"/>
                <a:gd name="T4" fmla="*/ 0 w 391"/>
                <a:gd name="T5" fmla="*/ 320627 h 591"/>
                <a:gd name="T6" fmla="*/ 0 w 391"/>
                <a:gd name="T7" fmla="*/ 1507708 h 591"/>
                <a:gd name="T8" fmla="*/ 7633 w 391"/>
                <a:gd name="T9" fmla="*/ 1522976 h 591"/>
                <a:gd name="T10" fmla="*/ 728951 w 391"/>
                <a:gd name="T11" fmla="*/ 2244386 h 591"/>
                <a:gd name="T12" fmla="*/ 763299 w 391"/>
                <a:gd name="T13" fmla="*/ 2244386 h 591"/>
                <a:gd name="T14" fmla="*/ 1484617 w 391"/>
                <a:gd name="T15" fmla="*/ 1522976 h 591"/>
                <a:gd name="T16" fmla="*/ 1492250 w 391"/>
                <a:gd name="T17" fmla="*/ 1507708 h 591"/>
                <a:gd name="T18" fmla="*/ 1492250 w 391"/>
                <a:gd name="T19" fmla="*/ 320627 h 591"/>
                <a:gd name="T20" fmla="*/ 1171664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5353050" y="4105275"/>
              <a:ext cx="1492250" cy="2255838"/>
            </a:xfrm>
            <a:custGeom>
              <a:avLst/>
              <a:gdLst>
                <a:gd name="T0" fmla="*/ 320586 w 391"/>
                <a:gd name="T1" fmla="*/ 2255837 h 591"/>
                <a:gd name="T2" fmla="*/ 1171664 w 391"/>
                <a:gd name="T3" fmla="*/ 2255837 h 591"/>
                <a:gd name="T4" fmla="*/ 1492250 w 391"/>
                <a:gd name="T5" fmla="*/ 1935210 h 591"/>
                <a:gd name="T6" fmla="*/ 1492250 w 391"/>
                <a:gd name="T7" fmla="*/ 751946 h 591"/>
                <a:gd name="T8" fmla="*/ 1484617 w 391"/>
                <a:gd name="T9" fmla="*/ 732861 h 591"/>
                <a:gd name="T10" fmla="*/ 763299 w 391"/>
                <a:gd name="T11" fmla="*/ 11451 h 591"/>
                <a:gd name="T12" fmla="*/ 728951 w 391"/>
                <a:gd name="T13" fmla="*/ 11451 h 591"/>
                <a:gd name="T14" fmla="*/ 7633 w 391"/>
                <a:gd name="T15" fmla="*/ 732861 h 591"/>
                <a:gd name="T16" fmla="*/ 0 w 391"/>
                <a:gd name="T17" fmla="*/ 751946 h 591"/>
                <a:gd name="T18" fmla="*/ 0 w 391"/>
                <a:gd name="T19" fmla="*/ 1935210 h 591"/>
                <a:gd name="T20" fmla="*/ 320586 w 391"/>
                <a:gd name="T21" fmla="*/ 2255837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7245350" y="3640138"/>
              <a:ext cx="720725" cy="717550"/>
            </a:xfrm>
            <a:custGeom>
              <a:avLst/>
              <a:gdLst>
                <a:gd name="T0" fmla="*/ 358456 w 189"/>
                <a:gd name="T1" fmla="*/ 0 h 188"/>
                <a:gd name="T2" fmla="*/ 0 w 189"/>
                <a:gd name="T3" fmla="*/ 358775 h 188"/>
                <a:gd name="T4" fmla="*/ 358456 w 189"/>
                <a:gd name="T5" fmla="*/ 717550 h 188"/>
                <a:gd name="T6" fmla="*/ 720725 w 189"/>
                <a:gd name="T7" fmla="*/ 358775 h 188"/>
                <a:gd name="T8" fmla="*/ 358456 w 189"/>
                <a:gd name="T9" fmla="*/ 0 h 188"/>
                <a:gd name="T10" fmla="*/ 594884 w 189"/>
                <a:gd name="T11" fmla="*/ 427477 h 188"/>
                <a:gd name="T12" fmla="*/ 430910 w 189"/>
                <a:gd name="T13" fmla="*/ 427477 h 188"/>
                <a:gd name="T14" fmla="*/ 430910 w 189"/>
                <a:gd name="T15" fmla="*/ 595414 h 188"/>
                <a:gd name="T16" fmla="*/ 289815 w 189"/>
                <a:gd name="T17" fmla="*/ 595414 h 188"/>
                <a:gd name="T18" fmla="*/ 289815 w 189"/>
                <a:gd name="T19" fmla="*/ 427477 h 188"/>
                <a:gd name="T20" fmla="*/ 125841 w 189"/>
                <a:gd name="T21" fmla="*/ 427477 h 188"/>
                <a:gd name="T22" fmla="*/ 125841 w 189"/>
                <a:gd name="T23" fmla="*/ 286257 h 188"/>
                <a:gd name="T24" fmla="*/ 289815 w 189"/>
                <a:gd name="T25" fmla="*/ 286257 h 188"/>
                <a:gd name="T26" fmla="*/ 289815 w 189"/>
                <a:gd name="T27" fmla="*/ 122136 h 188"/>
                <a:gd name="T28" fmla="*/ 430910 w 189"/>
                <a:gd name="T29" fmla="*/ 122136 h 188"/>
                <a:gd name="T30" fmla="*/ 430910 w 189"/>
                <a:gd name="T31" fmla="*/ 286257 h 188"/>
                <a:gd name="T32" fmla="*/ 594884 w 189"/>
                <a:gd name="T33" fmla="*/ 286257 h 188"/>
                <a:gd name="T34" fmla="*/ 594884 w 189"/>
                <a:gd name="T35" fmla="*/ 427477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9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  <a:moveTo>
                    <a:pt x="156" y="112"/>
                  </a:moveTo>
                  <a:cubicBezTo>
                    <a:pt x="113" y="112"/>
                    <a:pt x="113" y="112"/>
                    <a:pt x="113" y="112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56" y="75"/>
                    <a:pt x="156" y="75"/>
                    <a:pt x="156" y="75"/>
                  </a:cubicBezTo>
                  <a:lnTo>
                    <a:pt x="156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3"/>
            <p:cNvSpPr>
              <a:spLocks noEditPoints="1"/>
            </p:cNvSpPr>
            <p:nvPr/>
          </p:nvSpPr>
          <p:spPr bwMode="auto">
            <a:xfrm>
              <a:off x="4197350" y="3662363"/>
              <a:ext cx="855663" cy="690562"/>
            </a:xfrm>
            <a:custGeom>
              <a:avLst/>
              <a:gdLst>
                <a:gd name="T0" fmla="*/ 714326 w 224"/>
                <a:gd name="T1" fmla="*/ 34337 h 181"/>
                <a:gd name="T2" fmla="*/ 454571 w 224"/>
                <a:gd name="T3" fmla="*/ 76305 h 181"/>
                <a:gd name="T4" fmla="*/ 408732 w 224"/>
                <a:gd name="T5" fmla="*/ 76305 h 181"/>
                <a:gd name="T6" fmla="*/ 236835 w 224"/>
                <a:gd name="T7" fmla="*/ 19076 h 181"/>
                <a:gd name="T8" fmla="*/ 19100 w 224"/>
                <a:gd name="T9" fmla="*/ 255622 h 181"/>
                <a:gd name="T10" fmla="*/ 84038 w 224"/>
                <a:gd name="T11" fmla="*/ 431124 h 181"/>
                <a:gd name="T12" fmla="*/ 408732 w 224"/>
                <a:gd name="T13" fmla="*/ 682931 h 181"/>
                <a:gd name="T14" fmla="*/ 466031 w 224"/>
                <a:gd name="T15" fmla="*/ 679116 h 181"/>
                <a:gd name="T16" fmla="*/ 695226 w 224"/>
                <a:gd name="T17" fmla="*/ 530321 h 181"/>
                <a:gd name="T18" fmla="*/ 844203 w 224"/>
                <a:gd name="T19" fmla="*/ 251807 h 181"/>
                <a:gd name="T20" fmla="*/ 714326 w 224"/>
                <a:gd name="T21" fmla="*/ 34337 h 181"/>
                <a:gd name="T22" fmla="*/ 760165 w 224"/>
                <a:gd name="T23" fmla="*/ 396787 h 181"/>
                <a:gd name="T24" fmla="*/ 702866 w 224"/>
                <a:gd name="T25" fmla="*/ 396787 h 181"/>
                <a:gd name="T26" fmla="*/ 687586 w 224"/>
                <a:gd name="T27" fmla="*/ 385341 h 181"/>
                <a:gd name="T28" fmla="*/ 645567 w 224"/>
                <a:gd name="T29" fmla="*/ 297590 h 181"/>
                <a:gd name="T30" fmla="*/ 450751 w 224"/>
                <a:gd name="T31" fmla="*/ 598996 h 181"/>
                <a:gd name="T32" fmla="*/ 435471 w 224"/>
                <a:gd name="T33" fmla="*/ 606626 h 181"/>
                <a:gd name="T34" fmla="*/ 435471 w 224"/>
                <a:gd name="T35" fmla="*/ 606626 h 181"/>
                <a:gd name="T36" fmla="*/ 420192 w 224"/>
                <a:gd name="T37" fmla="*/ 591365 h 181"/>
                <a:gd name="T38" fmla="*/ 332333 w 224"/>
                <a:gd name="T39" fmla="*/ 179317 h 181"/>
                <a:gd name="T40" fmla="*/ 248295 w 224"/>
                <a:gd name="T41" fmla="*/ 427309 h 181"/>
                <a:gd name="T42" fmla="*/ 233015 w 224"/>
                <a:gd name="T43" fmla="*/ 442570 h 181"/>
                <a:gd name="T44" fmla="*/ 137517 w 224"/>
                <a:gd name="T45" fmla="*/ 442570 h 181"/>
                <a:gd name="T46" fmla="*/ 122238 w 224"/>
                <a:gd name="T47" fmla="*/ 423494 h 181"/>
                <a:gd name="T48" fmla="*/ 137517 w 224"/>
                <a:gd name="T49" fmla="*/ 408233 h 181"/>
                <a:gd name="T50" fmla="*/ 221556 w 224"/>
                <a:gd name="T51" fmla="*/ 408233 h 181"/>
                <a:gd name="T52" fmla="*/ 320874 w 224"/>
                <a:gd name="T53" fmla="*/ 110643 h 181"/>
                <a:gd name="T54" fmla="*/ 336153 w 224"/>
                <a:gd name="T55" fmla="*/ 99197 h 181"/>
                <a:gd name="T56" fmla="*/ 355253 w 224"/>
                <a:gd name="T57" fmla="*/ 110643 h 181"/>
                <a:gd name="T58" fmla="*/ 446931 w 224"/>
                <a:gd name="T59" fmla="*/ 545582 h 181"/>
                <a:gd name="T60" fmla="*/ 634107 w 224"/>
                <a:gd name="T61" fmla="*/ 255622 h 181"/>
                <a:gd name="T62" fmla="*/ 649387 w 224"/>
                <a:gd name="T63" fmla="*/ 247992 h 181"/>
                <a:gd name="T64" fmla="*/ 664667 w 224"/>
                <a:gd name="T65" fmla="*/ 255622 h 181"/>
                <a:gd name="T66" fmla="*/ 714326 w 224"/>
                <a:gd name="T67" fmla="*/ 362450 h 181"/>
                <a:gd name="T68" fmla="*/ 760165 w 224"/>
                <a:gd name="T69" fmla="*/ 362450 h 181"/>
                <a:gd name="T70" fmla="*/ 779265 w 224"/>
                <a:gd name="T71" fmla="*/ 377711 h 181"/>
                <a:gd name="T72" fmla="*/ 760165 w 224"/>
                <a:gd name="T73" fmla="*/ 39678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181">
                  <a:moveTo>
                    <a:pt x="187" y="9"/>
                  </a:moveTo>
                  <a:cubicBezTo>
                    <a:pt x="163" y="0"/>
                    <a:pt x="140" y="7"/>
                    <a:pt x="119" y="20"/>
                  </a:cubicBezTo>
                  <a:cubicBezTo>
                    <a:pt x="115" y="22"/>
                    <a:pt x="111" y="23"/>
                    <a:pt x="107" y="20"/>
                  </a:cubicBezTo>
                  <a:cubicBezTo>
                    <a:pt x="94" y="10"/>
                    <a:pt x="79" y="5"/>
                    <a:pt x="62" y="5"/>
                  </a:cubicBezTo>
                  <a:cubicBezTo>
                    <a:pt x="27" y="7"/>
                    <a:pt x="0" y="28"/>
                    <a:pt x="5" y="67"/>
                  </a:cubicBezTo>
                  <a:cubicBezTo>
                    <a:pt x="7" y="84"/>
                    <a:pt x="12" y="99"/>
                    <a:pt x="22" y="113"/>
                  </a:cubicBezTo>
                  <a:cubicBezTo>
                    <a:pt x="43" y="144"/>
                    <a:pt x="73" y="164"/>
                    <a:pt x="107" y="179"/>
                  </a:cubicBezTo>
                  <a:cubicBezTo>
                    <a:pt x="111" y="181"/>
                    <a:pt x="117" y="180"/>
                    <a:pt x="122" y="178"/>
                  </a:cubicBezTo>
                  <a:cubicBezTo>
                    <a:pt x="143" y="168"/>
                    <a:pt x="164" y="155"/>
                    <a:pt x="182" y="139"/>
                  </a:cubicBezTo>
                  <a:cubicBezTo>
                    <a:pt x="203" y="119"/>
                    <a:pt x="218" y="96"/>
                    <a:pt x="221" y="66"/>
                  </a:cubicBezTo>
                  <a:cubicBezTo>
                    <a:pt x="224" y="39"/>
                    <a:pt x="212" y="18"/>
                    <a:pt x="187" y="9"/>
                  </a:cubicBezTo>
                  <a:close/>
                  <a:moveTo>
                    <a:pt x="199" y="104"/>
                  </a:moveTo>
                  <a:cubicBezTo>
                    <a:pt x="184" y="104"/>
                    <a:pt x="184" y="104"/>
                    <a:pt x="184" y="104"/>
                  </a:cubicBezTo>
                  <a:cubicBezTo>
                    <a:pt x="182" y="104"/>
                    <a:pt x="181" y="103"/>
                    <a:pt x="180" y="101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8"/>
                    <a:pt x="116" y="159"/>
                    <a:pt x="114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12" y="159"/>
                    <a:pt x="110" y="157"/>
                    <a:pt x="110" y="15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4"/>
                    <a:pt x="63" y="116"/>
                    <a:pt x="6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4" y="116"/>
                    <a:pt x="32" y="113"/>
                    <a:pt x="32" y="111"/>
                  </a:cubicBezTo>
                  <a:cubicBezTo>
                    <a:pt x="32" y="109"/>
                    <a:pt x="34" y="107"/>
                    <a:pt x="36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27"/>
                    <a:pt x="86" y="25"/>
                    <a:pt x="88" y="26"/>
                  </a:cubicBezTo>
                  <a:cubicBezTo>
                    <a:pt x="90" y="26"/>
                    <a:pt x="92" y="27"/>
                    <a:pt x="93" y="29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5"/>
                    <a:pt x="169" y="64"/>
                    <a:pt x="170" y="65"/>
                  </a:cubicBezTo>
                  <a:cubicBezTo>
                    <a:pt x="172" y="65"/>
                    <a:pt x="173" y="66"/>
                    <a:pt x="174" y="67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2" y="95"/>
                    <a:pt x="204" y="97"/>
                    <a:pt x="204" y="99"/>
                  </a:cubicBezTo>
                  <a:cubicBezTo>
                    <a:pt x="204" y="101"/>
                    <a:pt x="202" y="104"/>
                    <a:pt x="199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24"/>
            <p:cNvSpPr>
              <a:spLocks noEditPoints="1"/>
            </p:cNvSpPr>
            <p:nvPr/>
          </p:nvSpPr>
          <p:spPr bwMode="auto">
            <a:xfrm>
              <a:off x="5929313" y="5075238"/>
              <a:ext cx="347662" cy="877887"/>
            </a:xfrm>
            <a:custGeom>
              <a:avLst/>
              <a:gdLst>
                <a:gd name="T0" fmla="*/ 213946 w 91"/>
                <a:gd name="T1" fmla="*/ 0 h 230"/>
                <a:gd name="T2" fmla="*/ 133717 w 91"/>
                <a:gd name="T3" fmla="*/ 0 h 230"/>
                <a:gd name="T4" fmla="*/ 0 w 91"/>
                <a:gd name="T5" fmla="*/ 133592 h 230"/>
                <a:gd name="T6" fmla="*/ 0 w 91"/>
                <a:gd name="T7" fmla="*/ 744296 h 230"/>
                <a:gd name="T8" fmla="*/ 133717 w 91"/>
                <a:gd name="T9" fmla="*/ 877887 h 230"/>
                <a:gd name="T10" fmla="*/ 213946 w 91"/>
                <a:gd name="T11" fmla="*/ 877887 h 230"/>
                <a:gd name="T12" fmla="*/ 347663 w 91"/>
                <a:gd name="T13" fmla="*/ 744296 h 230"/>
                <a:gd name="T14" fmla="*/ 347663 w 91"/>
                <a:gd name="T15" fmla="*/ 133592 h 230"/>
                <a:gd name="T16" fmla="*/ 213946 w 91"/>
                <a:gd name="T17" fmla="*/ 0 h 230"/>
                <a:gd name="T18" fmla="*/ 309458 w 91"/>
                <a:gd name="T19" fmla="*/ 438944 h 230"/>
                <a:gd name="T20" fmla="*/ 34384 w 91"/>
                <a:gd name="T21" fmla="*/ 438944 h 230"/>
                <a:gd name="T22" fmla="*/ 34384 w 91"/>
                <a:gd name="T23" fmla="*/ 148859 h 230"/>
                <a:gd name="T24" fmla="*/ 141357 w 91"/>
                <a:gd name="T25" fmla="*/ 34352 h 230"/>
                <a:gd name="T26" fmla="*/ 202485 w 91"/>
                <a:gd name="T27" fmla="*/ 34352 h 230"/>
                <a:gd name="T28" fmla="*/ 309458 w 91"/>
                <a:gd name="T29" fmla="*/ 148859 h 230"/>
                <a:gd name="T30" fmla="*/ 309458 w 91"/>
                <a:gd name="T31" fmla="*/ 438944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0">
                  <a:moveTo>
                    <a:pt x="5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4"/>
                    <a:pt x="16" y="230"/>
                    <a:pt x="35" y="230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75" y="230"/>
                    <a:pt x="91" y="214"/>
                    <a:pt x="91" y="19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16"/>
                    <a:pt x="75" y="0"/>
                    <a:pt x="56" y="0"/>
                  </a:cubicBezTo>
                  <a:close/>
                  <a:moveTo>
                    <a:pt x="81" y="115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22"/>
                    <a:pt x="22" y="9"/>
                    <a:pt x="3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9" y="9"/>
                    <a:pt x="81" y="22"/>
                    <a:pt x="81" y="39"/>
                  </a:cubicBezTo>
                  <a:lnTo>
                    <a:pt x="8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25"/>
            <p:cNvSpPr>
              <a:spLocks noEditPoints="1"/>
            </p:cNvSpPr>
            <p:nvPr/>
          </p:nvSpPr>
          <p:spPr bwMode="auto">
            <a:xfrm>
              <a:off x="5646738" y="2185988"/>
              <a:ext cx="869950" cy="869950"/>
            </a:xfrm>
            <a:custGeom>
              <a:avLst/>
              <a:gdLst>
                <a:gd name="T0" fmla="*/ 728774 w 228"/>
                <a:gd name="T1" fmla="*/ 305246 h 228"/>
                <a:gd name="T2" fmla="*/ 858503 w 228"/>
                <a:gd name="T3" fmla="*/ 61049 h 228"/>
                <a:gd name="T4" fmla="*/ 805085 w 228"/>
                <a:gd name="T5" fmla="*/ 7631 h 228"/>
                <a:gd name="T6" fmla="*/ 560889 w 228"/>
                <a:gd name="T7" fmla="*/ 141176 h 228"/>
                <a:gd name="T8" fmla="*/ 45787 w 228"/>
                <a:gd name="T9" fmla="*/ 824163 h 228"/>
                <a:gd name="T10" fmla="*/ 99205 w 228"/>
                <a:gd name="T11" fmla="*/ 747852 h 228"/>
                <a:gd name="T12" fmla="*/ 68680 w 228"/>
                <a:gd name="T13" fmla="*/ 705880 h 228"/>
                <a:gd name="T14" fmla="*/ 83943 w 228"/>
                <a:gd name="T15" fmla="*/ 690618 h 228"/>
                <a:gd name="T16" fmla="*/ 171701 w 228"/>
                <a:gd name="T17" fmla="*/ 671540 h 228"/>
                <a:gd name="T18" fmla="*/ 137361 w 228"/>
                <a:gd name="T19" fmla="*/ 621938 h 228"/>
                <a:gd name="T20" fmla="*/ 186963 w 228"/>
                <a:gd name="T21" fmla="*/ 656278 h 228"/>
                <a:gd name="T22" fmla="*/ 206041 w 228"/>
                <a:gd name="T23" fmla="*/ 568520 h 228"/>
                <a:gd name="T24" fmla="*/ 221303 w 228"/>
                <a:gd name="T25" fmla="*/ 553258 h 228"/>
                <a:gd name="T26" fmla="*/ 309061 w 228"/>
                <a:gd name="T27" fmla="*/ 534180 h 228"/>
                <a:gd name="T28" fmla="*/ 274721 w 228"/>
                <a:gd name="T29" fmla="*/ 484577 h 228"/>
                <a:gd name="T30" fmla="*/ 324323 w 228"/>
                <a:gd name="T31" fmla="*/ 518918 h 228"/>
                <a:gd name="T32" fmla="*/ 343401 w 228"/>
                <a:gd name="T33" fmla="*/ 431159 h 228"/>
                <a:gd name="T34" fmla="*/ 358664 w 228"/>
                <a:gd name="T35" fmla="*/ 415897 h 228"/>
                <a:gd name="T36" fmla="*/ 446422 w 228"/>
                <a:gd name="T37" fmla="*/ 396819 h 228"/>
                <a:gd name="T38" fmla="*/ 412082 w 228"/>
                <a:gd name="T39" fmla="*/ 347217 h 228"/>
                <a:gd name="T40" fmla="*/ 461684 w 228"/>
                <a:gd name="T41" fmla="*/ 381557 h 228"/>
                <a:gd name="T42" fmla="*/ 480762 w 228"/>
                <a:gd name="T43" fmla="*/ 293799 h 228"/>
                <a:gd name="T44" fmla="*/ 496024 w 228"/>
                <a:gd name="T45" fmla="*/ 278537 h 228"/>
                <a:gd name="T46" fmla="*/ 583782 w 228"/>
                <a:gd name="T47" fmla="*/ 259459 h 228"/>
                <a:gd name="T48" fmla="*/ 549442 w 228"/>
                <a:gd name="T49" fmla="*/ 209856 h 228"/>
                <a:gd name="T50" fmla="*/ 599045 w 228"/>
                <a:gd name="T51" fmla="*/ 244196 h 228"/>
                <a:gd name="T52" fmla="*/ 644831 w 228"/>
                <a:gd name="T53" fmla="*/ 225119 h 228"/>
                <a:gd name="T54" fmla="*/ 621938 w 228"/>
                <a:gd name="T55" fmla="*/ 267090 h 228"/>
                <a:gd name="T56" fmla="*/ 660094 w 228"/>
                <a:gd name="T57" fmla="*/ 320508 h 228"/>
                <a:gd name="T58" fmla="*/ 606676 w 228"/>
                <a:gd name="T59" fmla="*/ 282352 h 228"/>
                <a:gd name="T60" fmla="*/ 591413 w 228"/>
                <a:gd name="T61" fmla="*/ 373926 h 228"/>
                <a:gd name="T62" fmla="*/ 576151 w 228"/>
                <a:gd name="T63" fmla="*/ 389188 h 228"/>
                <a:gd name="T64" fmla="*/ 484577 w 228"/>
                <a:gd name="T65" fmla="*/ 404450 h 228"/>
                <a:gd name="T66" fmla="*/ 522733 w 228"/>
                <a:gd name="T67" fmla="*/ 457868 h 228"/>
                <a:gd name="T68" fmla="*/ 469315 w 228"/>
                <a:gd name="T69" fmla="*/ 419713 h 228"/>
                <a:gd name="T70" fmla="*/ 454053 w 228"/>
                <a:gd name="T71" fmla="*/ 511286 h 228"/>
                <a:gd name="T72" fmla="*/ 438791 w 228"/>
                <a:gd name="T73" fmla="*/ 526549 h 228"/>
                <a:gd name="T74" fmla="*/ 347217 w 228"/>
                <a:gd name="T75" fmla="*/ 541811 h 228"/>
                <a:gd name="T76" fmla="*/ 385373 w 228"/>
                <a:gd name="T77" fmla="*/ 595229 h 228"/>
                <a:gd name="T78" fmla="*/ 331955 w 228"/>
                <a:gd name="T79" fmla="*/ 557073 h 228"/>
                <a:gd name="T80" fmla="*/ 316692 w 228"/>
                <a:gd name="T81" fmla="*/ 648647 h 228"/>
                <a:gd name="T82" fmla="*/ 301430 w 228"/>
                <a:gd name="T83" fmla="*/ 663909 h 228"/>
                <a:gd name="T84" fmla="*/ 209856 w 228"/>
                <a:gd name="T85" fmla="*/ 679171 h 228"/>
                <a:gd name="T86" fmla="*/ 248012 w 228"/>
                <a:gd name="T87" fmla="*/ 732589 h 228"/>
                <a:gd name="T88" fmla="*/ 194594 w 228"/>
                <a:gd name="T89" fmla="*/ 694434 h 228"/>
                <a:gd name="T90" fmla="*/ 179332 w 228"/>
                <a:gd name="T91" fmla="*/ 786007 h 228"/>
                <a:gd name="T92" fmla="*/ 164070 w 228"/>
                <a:gd name="T93" fmla="*/ 801270 h 228"/>
                <a:gd name="T94" fmla="*/ 122098 w 228"/>
                <a:gd name="T95" fmla="*/ 770745 h 228"/>
                <a:gd name="T96" fmla="*/ 99205 w 228"/>
                <a:gd name="T97" fmla="*/ 74785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8" h="228">
                  <a:moveTo>
                    <a:pt x="55" y="216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200" y="71"/>
                    <a:pt x="202" y="56"/>
                    <a:pt x="196" y="45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8" y="13"/>
                    <a:pt x="227" y="8"/>
                    <a:pt x="224" y="4"/>
                  </a:cubicBezTo>
                  <a:cubicBezTo>
                    <a:pt x="220" y="0"/>
                    <a:pt x="214" y="0"/>
                    <a:pt x="211" y="2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71" y="26"/>
                    <a:pt x="157" y="27"/>
                    <a:pt x="147" y="37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0" y="185"/>
                    <a:pt x="0" y="204"/>
                    <a:pt x="12" y="216"/>
                  </a:cubicBezTo>
                  <a:cubicBezTo>
                    <a:pt x="24" y="228"/>
                    <a:pt x="43" y="228"/>
                    <a:pt x="55" y="216"/>
                  </a:cubicBezTo>
                  <a:close/>
                  <a:moveTo>
                    <a:pt x="26" y="196"/>
                  </a:moveTo>
                  <a:cubicBezTo>
                    <a:pt x="27" y="194"/>
                    <a:pt x="27" y="194"/>
                    <a:pt x="27" y="194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7" y="184"/>
                    <a:pt x="17" y="182"/>
                    <a:pt x="18" y="181"/>
                  </a:cubicBezTo>
                  <a:cubicBezTo>
                    <a:pt x="19" y="180"/>
                    <a:pt x="21" y="180"/>
                    <a:pt x="22" y="181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6"/>
                    <a:pt x="35" y="164"/>
                    <a:pt x="36" y="163"/>
                  </a:cubicBezTo>
                  <a:cubicBezTo>
                    <a:pt x="37" y="162"/>
                    <a:pt x="39" y="162"/>
                    <a:pt x="40" y="16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3" y="148"/>
                    <a:pt x="53" y="146"/>
                    <a:pt x="54" y="145"/>
                  </a:cubicBezTo>
                  <a:cubicBezTo>
                    <a:pt x="55" y="144"/>
                    <a:pt x="57" y="144"/>
                    <a:pt x="58" y="145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1" y="130"/>
                    <a:pt x="71" y="128"/>
                    <a:pt x="72" y="127"/>
                  </a:cubicBezTo>
                  <a:cubicBezTo>
                    <a:pt x="73" y="126"/>
                    <a:pt x="75" y="126"/>
                    <a:pt x="76" y="12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2"/>
                    <a:pt x="89" y="110"/>
                    <a:pt x="90" y="109"/>
                  </a:cubicBezTo>
                  <a:cubicBezTo>
                    <a:pt x="91" y="108"/>
                    <a:pt x="93" y="108"/>
                    <a:pt x="94" y="109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7" y="94"/>
                    <a:pt x="107" y="92"/>
                    <a:pt x="108" y="91"/>
                  </a:cubicBezTo>
                  <a:cubicBezTo>
                    <a:pt x="109" y="90"/>
                    <a:pt x="111" y="90"/>
                    <a:pt x="112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4"/>
                    <a:pt x="126" y="73"/>
                  </a:cubicBezTo>
                  <a:cubicBezTo>
                    <a:pt x="127" y="72"/>
                    <a:pt x="129" y="72"/>
                    <a:pt x="130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58"/>
                    <a:pt x="143" y="56"/>
                    <a:pt x="144" y="55"/>
                  </a:cubicBezTo>
                  <a:cubicBezTo>
                    <a:pt x="145" y="54"/>
                    <a:pt x="147" y="54"/>
                    <a:pt x="148" y="55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4" y="57"/>
                    <a:pt x="167" y="57"/>
                    <a:pt x="169" y="59"/>
                  </a:cubicBezTo>
                  <a:cubicBezTo>
                    <a:pt x="170" y="61"/>
                    <a:pt x="170" y="63"/>
                    <a:pt x="169" y="65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4" y="81"/>
                    <a:pt x="174" y="83"/>
                    <a:pt x="173" y="84"/>
                  </a:cubicBezTo>
                  <a:cubicBezTo>
                    <a:pt x="172" y="85"/>
                    <a:pt x="170" y="85"/>
                    <a:pt x="169" y="8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101"/>
                    <a:pt x="155" y="102"/>
                  </a:cubicBezTo>
                  <a:cubicBezTo>
                    <a:pt x="154" y="103"/>
                    <a:pt x="152" y="103"/>
                    <a:pt x="151" y="10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27" y="106"/>
                    <a:pt x="127" y="106"/>
                    <a:pt x="127" y="10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7"/>
                    <a:pt x="138" y="119"/>
                    <a:pt x="137" y="120"/>
                  </a:cubicBezTo>
                  <a:cubicBezTo>
                    <a:pt x="136" y="121"/>
                    <a:pt x="134" y="121"/>
                    <a:pt x="133" y="12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20" y="135"/>
                    <a:pt x="120" y="137"/>
                    <a:pt x="119" y="138"/>
                  </a:cubicBezTo>
                  <a:cubicBezTo>
                    <a:pt x="118" y="139"/>
                    <a:pt x="116" y="139"/>
                    <a:pt x="115" y="13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3"/>
                    <a:pt x="102" y="155"/>
                    <a:pt x="101" y="156"/>
                  </a:cubicBezTo>
                  <a:cubicBezTo>
                    <a:pt x="100" y="157"/>
                    <a:pt x="98" y="157"/>
                    <a:pt x="97" y="15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4" y="171"/>
                    <a:pt x="84" y="173"/>
                    <a:pt x="83" y="174"/>
                  </a:cubicBezTo>
                  <a:cubicBezTo>
                    <a:pt x="82" y="175"/>
                    <a:pt x="80" y="175"/>
                    <a:pt x="79" y="17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66" y="189"/>
                    <a:pt x="66" y="191"/>
                    <a:pt x="65" y="192"/>
                  </a:cubicBezTo>
                  <a:cubicBezTo>
                    <a:pt x="64" y="193"/>
                    <a:pt x="62" y="193"/>
                    <a:pt x="61" y="19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8" y="207"/>
                    <a:pt x="48" y="209"/>
                    <a:pt x="47" y="210"/>
                  </a:cubicBezTo>
                  <a:cubicBezTo>
                    <a:pt x="46" y="211"/>
                    <a:pt x="44" y="211"/>
                    <a:pt x="43" y="21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30" y="204"/>
                    <a:pt x="27" y="204"/>
                    <a:pt x="26" y="202"/>
                  </a:cubicBezTo>
                  <a:cubicBezTo>
                    <a:pt x="24" y="200"/>
                    <a:pt x="24" y="198"/>
                    <a:pt x="26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3"/>
          <p:cNvSpPr txBox="1"/>
          <p:nvPr/>
        </p:nvSpPr>
        <p:spPr>
          <a:xfrm>
            <a:off x="176747" y="4351064"/>
            <a:ext cx="70670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สถานการณ์ / ผลงาน เปรียบเทียบแยกรายเขต ภาพรวมประเทศ</a:t>
            </a:r>
          </a:p>
        </p:txBody>
      </p:sp>
      <p:sp>
        <p:nvSpPr>
          <p:cNvPr id="30" name="TextBox 4"/>
          <p:cNvSpPr txBox="1"/>
          <p:nvPr/>
        </p:nvSpPr>
        <p:spPr>
          <a:xfrm>
            <a:off x="176747" y="1547010"/>
            <a:ext cx="55556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ผลงานเปรียบเทียบ แยกรายจังหวัด ย้อนหลัง 3 ปี</a:t>
            </a:r>
          </a:p>
        </p:txBody>
      </p:sp>
      <p:graphicFrame>
        <p:nvGraphicFramePr>
          <p:cNvPr id="31" name="แผนภูมิ 30"/>
          <p:cNvGraphicFramePr/>
          <p:nvPr>
            <p:extLst>
              <p:ext uri="{D42A27DB-BD31-4B8C-83A1-F6EECF244321}">
                <p14:modId xmlns:p14="http://schemas.microsoft.com/office/powerpoint/2010/main" val="603158639"/>
              </p:ext>
            </p:extLst>
          </p:nvPr>
        </p:nvGraphicFramePr>
        <p:xfrm>
          <a:off x="317773" y="1916342"/>
          <a:ext cx="11711777" cy="247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2" name="ตัวเชื่อมต่อตรง 31"/>
          <p:cNvCxnSpPr>
            <a:cxnSpLocks/>
          </p:cNvCxnSpPr>
          <p:nvPr/>
        </p:nvCxnSpPr>
        <p:spPr>
          <a:xfrm>
            <a:off x="659728" y="3323079"/>
            <a:ext cx="11052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กล่องข้อความ 6"/>
          <p:cNvSpPr txBox="1"/>
          <p:nvPr/>
        </p:nvSpPr>
        <p:spPr>
          <a:xfrm>
            <a:off x="10260019" y="2966860"/>
            <a:ext cx="1442334" cy="30777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&lt; 7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9" name="แผนภูมิ 48"/>
          <p:cNvGraphicFramePr/>
          <p:nvPr>
            <p:extLst>
              <p:ext uri="{D42A27DB-BD31-4B8C-83A1-F6EECF244321}">
                <p14:modId xmlns:p14="http://schemas.microsoft.com/office/powerpoint/2010/main" val="2579693466"/>
              </p:ext>
            </p:extLst>
          </p:nvPr>
        </p:nvGraphicFramePr>
        <p:xfrm>
          <a:off x="277457" y="4797129"/>
          <a:ext cx="10293128" cy="192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0" name="ตัวเชื่อมต่อตรง 49"/>
          <p:cNvCxnSpPr/>
          <p:nvPr/>
        </p:nvCxnSpPr>
        <p:spPr>
          <a:xfrm>
            <a:off x="622738" y="5678168"/>
            <a:ext cx="11232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กล่องข้อความ 6"/>
          <p:cNvSpPr txBox="1"/>
          <p:nvPr/>
        </p:nvSpPr>
        <p:spPr>
          <a:xfrm>
            <a:off x="10403756" y="5311804"/>
            <a:ext cx="1442334" cy="30777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&lt; 7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5397918" y="4911694"/>
            <a:ext cx="2979599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</a:p>
        </p:txBody>
      </p:sp>
      <p:sp>
        <p:nvSpPr>
          <p:cNvPr id="53" name="TextBox 1">
            <a:extLst>
              <a:ext uri="{FF2B5EF4-FFF2-40B4-BE49-F238E27FC236}">
                <a16:creationId xmlns:a16="http://schemas.microsoft.com/office/drawing/2014/main" xmlns="" id="{0643776F-C19D-400C-BF3D-695150BD33DF}"/>
              </a:ext>
            </a:extLst>
          </p:cNvPr>
          <p:cNvSpPr txBox="1"/>
          <p:nvPr/>
        </p:nvSpPr>
        <p:spPr>
          <a:xfrm>
            <a:off x="7741921" y="1648008"/>
            <a:ext cx="424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HDC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กระทรวงสาธารณสุข ณ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กรกฎาคม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xmlns="" id="{3695898F-544B-4EDE-A5CF-6E98AEE2818E}"/>
              </a:ext>
            </a:extLst>
          </p:cNvPr>
          <p:cNvSpPr/>
          <p:nvPr/>
        </p:nvSpPr>
        <p:spPr>
          <a:xfrm>
            <a:off x="612533" y="2583725"/>
            <a:ext cx="1725164" cy="190410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33">
            <a:extLst>
              <a:ext uri="{FF2B5EF4-FFF2-40B4-BE49-F238E27FC236}">
                <a16:creationId xmlns:a16="http://schemas.microsoft.com/office/drawing/2014/main" xmlns="" id="{E8045D56-2870-4E40-833B-5AD27FE569CE}"/>
              </a:ext>
            </a:extLst>
          </p:cNvPr>
          <p:cNvSpPr/>
          <p:nvPr/>
        </p:nvSpPr>
        <p:spPr>
          <a:xfrm>
            <a:off x="2072639" y="4926632"/>
            <a:ext cx="995447" cy="184510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35">
            <a:extLst>
              <a:ext uri="{FF2B5EF4-FFF2-40B4-BE49-F238E27FC236}">
                <a16:creationId xmlns:a16="http://schemas.microsoft.com/office/drawing/2014/main" xmlns="" id="{7132FFF0-7377-4121-877C-B3348BD7F93C}"/>
              </a:ext>
            </a:extLst>
          </p:cNvPr>
          <p:cNvSpPr txBox="1"/>
          <p:nvPr/>
        </p:nvSpPr>
        <p:spPr>
          <a:xfrm>
            <a:off x="7869699" y="4502896"/>
            <a:ext cx="424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HDC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กระทรวงสาธารณสุข ณ 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สิงหาคม 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5041</Words>
  <Application>Microsoft Office PowerPoint</Application>
  <PresentationFormat>แบบจอกว้าง</PresentationFormat>
  <Paragraphs>781</Paragraphs>
  <Slides>57</Slides>
  <Notes>13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57</vt:i4>
      </vt:variant>
    </vt:vector>
  </HeadingPairs>
  <TitlesOfParts>
    <vt:vector size="71" baseType="lpstr">
      <vt:lpstr>Arial Unicode MS</vt:lpstr>
      <vt:lpstr>Angsana New</vt:lpstr>
      <vt:lpstr>Arial</vt:lpstr>
      <vt:lpstr>Browallia New</vt:lpstr>
      <vt:lpstr>Calibri</vt:lpstr>
      <vt:lpstr>Calibri Light</vt:lpstr>
      <vt:lpstr>Cordia New</vt:lpstr>
      <vt:lpstr>Helvetica Neue</vt:lpstr>
      <vt:lpstr>Helvetica Neue Medium</vt:lpstr>
      <vt:lpstr>Tahoma</vt:lpstr>
      <vt:lpstr>TH SarabunPSK</vt:lpstr>
      <vt:lpstr>Times New Roman</vt:lpstr>
      <vt:lpstr>Wingdings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ที่มา : โรงพยาบาลศิริราช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จำนวนแพทย์ EP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การดำเนินงาน ปี 2562 :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เปิดดำเนินการแล้ว  9 ทีม จากทั้งหมด 30 ทีม คิดเป็นร้อยละ 30 </vt:lpstr>
      <vt:lpstr>ปัญหา/อุปสรรค/ข้อขัดข้อง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775</cp:revision>
  <dcterms:modified xsi:type="dcterms:W3CDTF">2019-08-08T16:13:35Z</dcterms:modified>
</cp:coreProperties>
</file>