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81" r:id="rId4"/>
    <p:sldId id="311" r:id="rId5"/>
    <p:sldId id="312" r:id="rId6"/>
    <p:sldId id="313" r:id="rId7"/>
    <p:sldId id="314" r:id="rId8"/>
    <p:sldId id="315" r:id="rId9"/>
    <p:sldId id="282" r:id="rId10"/>
    <p:sldId id="307" r:id="rId11"/>
    <p:sldId id="308" r:id="rId12"/>
    <p:sldId id="309" r:id="rId13"/>
    <p:sldId id="285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5" r:id="rId24"/>
    <p:sldId id="305" r:id="rId25"/>
    <p:sldId id="306" r:id="rId26"/>
    <p:sldId id="287" r:id="rId27"/>
    <p:sldId id="288" r:id="rId28"/>
    <p:sldId id="289" r:id="rId29"/>
    <p:sldId id="278" r:id="rId30"/>
    <p:sldId id="302" r:id="rId31"/>
    <p:sldId id="303" r:id="rId32"/>
    <p:sldId id="304" r:id="rId33"/>
    <p:sldId id="316" r:id="rId34"/>
    <p:sldId id="317" r:id="rId35"/>
    <p:sldId id="318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FF0066"/>
    <a:srgbClr val="FF5050"/>
    <a:srgbClr val="FF00FF"/>
    <a:srgbClr val="660066"/>
    <a:srgbClr val="FFCC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5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Microsoft_Excel7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Risk7Plus&#3648;&#3586;&#3605;3_&#3617;&#3636;.&#3618;._62_Data_4_08_256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1;&#3634;&#3609;%20CFO62\&#3586;&#3657;&#3629;&#3617;&#3641;&#3621;&#3623;&#3636;&#3585;&#3620;&#3605;&#3636;%2062\&#3617;&#3636;.&#3618;%20&#3650;&#3605;&#3657;&#3591;&#3648;&#3585;&#3655;&#3610;\&#3626;&#3635;&#3648;&#3609;&#3634;&#3586;&#3629;&#3591;%20&#3626;&#3606;&#3634;&#3609;&#3585;&#3634;&#3619;&#3603;&#3660;&#3585;&#3634;&#3619;&#3648;&#3591;&#3636;&#3609;&#3648;&#3586;&#3605;%203%20&#3617;&#3636;&#3606;&#3640;&#3609;&#3634;&#3618;&#3609;%20Data%20256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รอบที่ 1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0622737349259881E-3"/>
                  <c:y val="-2.565371524376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ข้อมูลบุคลากร</c:v>
                </c:pt>
                <c:pt idx="1">
                  <c:v>แผนบริหารตำแหน่ง</c:v>
                </c:pt>
                <c:pt idx="2">
                  <c:v>บริหารตำแหน่งว่าง</c:v>
                </c:pt>
                <c:pt idx="3">
                  <c:v>บุคลากรเพียงพอ</c:v>
                </c:pt>
                <c:pt idx="4">
                  <c:v>รวมทั้งหมด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20</c:v>
                </c:pt>
                <c:pt idx="3">
                  <c:v>0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รอบที่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ข้อมูลบุคลากร</c:v>
                </c:pt>
                <c:pt idx="1">
                  <c:v>แผนบริหารตำแหน่ง</c:v>
                </c:pt>
                <c:pt idx="2">
                  <c:v>บริหารตำแหน่งว่าง</c:v>
                </c:pt>
                <c:pt idx="3">
                  <c:v>บุคลากรเพียงพอ</c:v>
                </c:pt>
                <c:pt idx="4">
                  <c:v>รวมทั้งหมด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742272"/>
        <c:axId val="208743808"/>
        <c:axId val="0"/>
      </c:bar3DChart>
      <c:catAx>
        <c:axId val="20874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208743808"/>
        <c:crosses val="autoZero"/>
        <c:auto val="1"/>
        <c:lblAlgn val="ctr"/>
        <c:lblOffset val="100"/>
        <c:noMultiLvlLbl val="0"/>
      </c:catAx>
      <c:valAx>
        <c:axId val="208743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2087422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678429981725273"/>
          <c:y val="0.16588611366413836"/>
          <c:w val="0.10047958120976903"/>
          <c:h val="0.179930184124162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0">
          <a:solidFill>
            <a:srgbClr val="002060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91894657235643"/>
          <c:y val="0.16236615820511968"/>
          <c:w val="0.86534946669572554"/>
          <c:h val="0.63349784205844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'05.Planfin2'!$B$154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rgbClr val="00FFFF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'05.Planfin2'!$AW$3:$BD$3</c:f>
              <c:strCache>
                <c:ptCount val="8"/>
                <c:pt idx="0">
                  <c:v> รพท.อุทัยธานี </c:v>
                </c:pt>
                <c:pt idx="1">
                  <c:v> รพช.ทัพทัน </c:v>
                </c:pt>
                <c:pt idx="2">
                  <c:v> รพช.สว่างอารมณ์ </c:v>
                </c:pt>
                <c:pt idx="3">
                  <c:v> รพช.หนองฉาง </c:v>
                </c:pt>
                <c:pt idx="4">
                  <c:v> รพช.หนองขาหย่าง </c:v>
                </c:pt>
                <c:pt idx="5">
                  <c:v> รพช.บ้านไร่ </c:v>
                </c:pt>
                <c:pt idx="6">
                  <c:v> รพช.ลานสัก </c:v>
                </c:pt>
                <c:pt idx="7">
                  <c:v> รพช.ห้วยคต </c:v>
                </c:pt>
              </c:strCache>
            </c:strRef>
          </c:cat>
          <c:val>
            <c:numRef>
              <c:f>'05.Planfin2'!$AW$154:$BD$154</c:f>
              <c:numCache>
                <c:formatCode>_(* #,##0.00_);_(* \(#,##0.00\);_(* "-"??_);_(@_)</c:formatCode>
                <c:ptCount val="8"/>
                <c:pt idx="0">
                  <c:v>2.0485606938735308</c:v>
                </c:pt>
                <c:pt idx="1">
                  <c:v>-1.2217980756645987</c:v>
                </c:pt>
                <c:pt idx="2">
                  <c:v>-3.1359561775786902</c:v>
                </c:pt>
                <c:pt idx="3">
                  <c:v>-2.6843354014905096</c:v>
                </c:pt>
                <c:pt idx="4">
                  <c:v>11.688488913476617</c:v>
                </c:pt>
                <c:pt idx="5">
                  <c:v>2.5310785330732459</c:v>
                </c:pt>
                <c:pt idx="6">
                  <c:v>0.45197407158259895</c:v>
                </c:pt>
                <c:pt idx="7">
                  <c:v>15.441265931156932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8D-46C9-91DE-80A7F5DE1856}"/>
            </c:ext>
          </c:extLst>
        </c:ser>
        <c:ser>
          <c:idx val="1"/>
          <c:order val="1"/>
          <c:tx>
            <c:strRef>
              <c:f>'05.Planfin2'!$B$155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'05.Planfin2'!$AW$3:$BD$3</c:f>
              <c:strCache>
                <c:ptCount val="8"/>
                <c:pt idx="0">
                  <c:v> รพท.อุทัยธานี </c:v>
                </c:pt>
                <c:pt idx="1">
                  <c:v> รพช.ทัพทัน </c:v>
                </c:pt>
                <c:pt idx="2">
                  <c:v> รพช.สว่างอารมณ์ </c:v>
                </c:pt>
                <c:pt idx="3">
                  <c:v> รพช.หนองฉาง </c:v>
                </c:pt>
                <c:pt idx="4">
                  <c:v> รพช.หนองขาหย่าง </c:v>
                </c:pt>
                <c:pt idx="5">
                  <c:v> รพช.บ้านไร่ </c:v>
                </c:pt>
                <c:pt idx="6">
                  <c:v> รพช.ลานสัก </c:v>
                </c:pt>
                <c:pt idx="7">
                  <c:v> รพช.ห้วยคต </c:v>
                </c:pt>
              </c:strCache>
            </c:strRef>
          </c:cat>
          <c:val>
            <c:numRef>
              <c:f>'05.Planfin2'!$AW$155:$BD$155</c:f>
              <c:numCache>
                <c:formatCode>_(* #,##0.00_);_(* \(#,##0.00\);_(* "-"??_);_(@_)</c:formatCode>
                <c:ptCount val="8"/>
                <c:pt idx="0">
                  <c:v>-2.598019714942545</c:v>
                </c:pt>
                <c:pt idx="1">
                  <c:v>-1.1322747085755971</c:v>
                </c:pt>
                <c:pt idx="2">
                  <c:v>-0.45286384355295561</c:v>
                </c:pt>
                <c:pt idx="3">
                  <c:v>-5.6586537272538564</c:v>
                </c:pt>
                <c:pt idx="4">
                  <c:v>-3.7398831057242417</c:v>
                </c:pt>
                <c:pt idx="5">
                  <c:v>-2.2196873051718877</c:v>
                </c:pt>
                <c:pt idx="6">
                  <c:v>-3.2618827266756512</c:v>
                </c:pt>
                <c:pt idx="7">
                  <c:v>2.857859567956146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8D-46C9-91DE-80A7F5DE1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4285440"/>
        <c:axId val="164287232"/>
        <c:axId val="0"/>
      </c:bar3DChart>
      <c:catAx>
        <c:axId val="1642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287232"/>
        <c:crosses val="autoZero"/>
        <c:auto val="1"/>
        <c:lblAlgn val="ctr"/>
        <c:lblOffset val="100"/>
        <c:noMultiLvlLbl val="0"/>
      </c:catAx>
      <c:valAx>
        <c:axId val="1642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2854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696741032371"/>
          <c:y val="0.11340967657048899"/>
          <c:w val="0.86534946669572554"/>
          <c:h val="0.63349784205844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'09.Planfin2 ปรับแล้ว'!$B$154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rgbClr val="00FFFF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'09.Planfin2 ปรับแล้ว'!$AW$3:$BD$3</c:f>
              <c:strCache>
                <c:ptCount val="8"/>
                <c:pt idx="0">
                  <c:v> รพท.อุทัยธานี </c:v>
                </c:pt>
                <c:pt idx="1">
                  <c:v> รพช.ทัพทัน </c:v>
                </c:pt>
                <c:pt idx="2">
                  <c:v> รพช.สว่างอารมณ์ </c:v>
                </c:pt>
                <c:pt idx="3">
                  <c:v> รพช.หนองฉาง </c:v>
                </c:pt>
                <c:pt idx="4">
                  <c:v> รพช.หนองขาหย่าง </c:v>
                </c:pt>
                <c:pt idx="5">
                  <c:v> รพช.บ้านไร่ </c:v>
                </c:pt>
                <c:pt idx="6">
                  <c:v> รพช.ลานสัก </c:v>
                </c:pt>
                <c:pt idx="7">
                  <c:v> รพช.ห้วยคต </c:v>
                </c:pt>
              </c:strCache>
            </c:strRef>
          </c:cat>
          <c:val>
            <c:numRef>
              <c:f>'09.Planfin2 ปรับแล้ว'!$AW$154:$BD$154</c:f>
              <c:numCache>
                <c:formatCode>_(* #,##0.00_);_(* \(#,##0.00\);_(* "-"??_);_(@_)</c:formatCode>
                <c:ptCount val="8"/>
                <c:pt idx="0">
                  <c:v>1.8802790518555821</c:v>
                </c:pt>
                <c:pt idx="1">
                  <c:v>-3.4677590094643036</c:v>
                </c:pt>
                <c:pt idx="2">
                  <c:v>-9.525138670405557</c:v>
                </c:pt>
                <c:pt idx="3">
                  <c:v>-6.9811995171941694</c:v>
                </c:pt>
                <c:pt idx="4">
                  <c:v>5.7489045514795469</c:v>
                </c:pt>
                <c:pt idx="5">
                  <c:v>-5.4946867917800404</c:v>
                </c:pt>
                <c:pt idx="6">
                  <c:v>-7.6451508838541153</c:v>
                </c:pt>
                <c:pt idx="7">
                  <c:v>7.7554032167546225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9-42E4-95C3-67504DABEB1C}"/>
            </c:ext>
          </c:extLst>
        </c:ser>
        <c:ser>
          <c:idx val="1"/>
          <c:order val="1"/>
          <c:tx>
            <c:strRef>
              <c:f>'09.Planfin2 ปรับแล้ว'!$B$155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'09.Planfin2 ปรับแล้ว'!$AW$3:$BD$3</c:f>
              <c:strCache>
                <c:ptCount val="8"/>
                <c:pt idx="0">
                  <c:v> รพท.อุทัยธานี </c:v>
                </c:pt>
                <c:pt idx="1">
                  <c:v> รพช.ทัพทัน </c:v>
                </c:pt>
                <c:pt idx="2">
                  <c:v> รพช.สว่างอารมณ์ </c:v>
                </c:pt>
                <c:pt idx="3">
                  <c:v> รพช.หนองฉาง </c:v>
                </c:pt>
                <c:pt idx="4">
                  <c:v> รพช.หนองขาหย่าง </c:v>
                </c:pt>
                <c:pt idx="5">
                  <c:v> รพช.บ้านไร่ </c:v>
                </c:pt>
                <c:pt idx="6">
                  <c:v> รพช.ลานสัก </c:v>
                </c:pt>
                <c:pt idx="7">
                  <c:v> รพช.ห้วยคต </c:v>
                </c:pt>
              </c:strCache>
            </c:strRef>
          </c:cat>
          <c:val>
            <c:numRef>
              <c:f>'09.Planfin2 ปรับแล้ว'!$AW$155:$BD$155</c:f>
              <c:numCache>
                <c:formatCode>_(* #,##0.00_);_(* \(#,##0.00\);_(* "-"??_);_(@_)</c:formatCode>
                <c:ptCount val="8"/>
                <c:pt idx="0">
                  <c:v>-2.598019714942545</c:v>
                </c:pt>
                <c:pt idx="1">
                  <c:v>-1.1322747085755971</c:v>
                </c:pt>
                <c:pt idx="2">
                  <c:v>-0.45286384355295561</c:v>
                </c:pt>
                <c:pt idx="3">
                  <c:v>-5.6586537272538564</c:v>
                </c:pt>
                <c:pt idx="4">
                  <c:v>-3.7398831057242417</c:v>
                </c:pt>
                <c:pt idx="5">
                  <c:v>-2.2196873051718877</c:v>
                </c:pt>
                <c:pt idx="6">
                  <c:v>-3.2618827266756512</c:v>
                </c:pt>
                <c:pt idx="7">
                  <c:v>2.857859567956146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A9-42E4-95C3-67504DABEB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4554240"/>
        <c:axId val="164555776"/>
        <c:axId val="0"/>
      </c:bar3DChart>
      <c:catAx>
        <c:axId val="1645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555776"/>
        <c:crosses val="autoZero"/>
        <c:auto val="1"/>
        <c:lblAlgn val="ctr"/>
        <c:lblOffset val="100"/>
        <c:noMultiLvlLbl val="0"/>
      </c:catAx>
      <c:valAx>
        <c:axId val="16455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5542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 dirty="0" err="1" smtClean="0"/>
              <a:t>รพท</a:t>
            </a:r>
            <a:r>
              <a:rPr lang="th-TH" dirty="0" smtClean="0"/>
              <a:t>.</a:t>
            </a:r>
            <a:endParaRPr lang="th-TH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'กราฟ HA'!$A$25</c:f>
              <c:strCache>
                <c:ptCount val="1"/>
                <c:pt idx="0">
                  <c:v>อุทัยธานี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'กราฟ HA'!$B$24</c:f>
              <c:strCache>
                <c:ptCount val="1"/>
                <c:pt idx="0">
                  <c:v>ร้อยละ รพท. ผ่าน HA ขั้น 3</c:v>
                </c:pt>
              </c:strCache>
            </c:strRef>
          </c:cat>
          <c:val>
            <c:numRef>
              <c:f>'กราฟ HA'!$B$25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081408"/>
        <c:axId val="330082944"/>
        <c:axId val="0"/>
      </c:bar3DChart>
      <c:catAx>
        <c:axId val="33008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0082944"/>
        <c:crosses val="autoZero"/>
        <c:auto val="1"/>
        <c:lblAlgn val="ctr"/>
        <c:lblOffset val="100"/>
        <c:noMultiLvlLbl val="0"/>
      </c:catAx>
      <c:valAx>
        <c:axId val="330082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0081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th-TH"/>
          </a:p>
        </c:txPr>
      </c:dTable>
    </c:plotArea>
    <c:plotVisOnly val="1"/>
    <c:dispBlanksAs val="gap"/>
    <c:showDLblsOverMax val="0"/>
  </c:chart>
  <c:spPr>
    <a:solidFill>
      <a:srgbClr val="F79646">
        <a:lumMod val="40000"/>
        <a:lumOff val="60000"/>
      </a:srgbClr>
    </a:solid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'กราฟ HA'!$G$24</c:f>
              <c:strCache>
                <c:ptCount val="1"/>
                <c:pt idx="0">
                  <c:v>ร้อยละ รพช. ผ่าน HA ขั้น 3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'กราฟ HA'!$F$25:$F$32</c:f>
              <c:strCache>
                <c:ptCount val="8"/>
                <c:pt idx="0">
                  <c:v>รพ.ลานสัก</c:v>
                </c:pt>
                <c:pt idx="1">
                  <c:v>รพ.สว่างอารมณ์</c:v>
                </c:pt>
                <c:pt idx="2">
                  <c:v>รพ.ทัพทัน</c:v>
                </c:pt>
                <c:pt idx="3">
                  <c:v>รพ.บ้านไร่</c:v>
                </c:pt>
                <c:pt idx="4">
                  <c:v>รพ.หนองฉาง</c:v>
                </c:pt>
                <c:pt idx="5">
                  <c:v>รพ.หนองขาหย่าง</c:v>
                </c:pt>
                <c:pt idx="6">
                  <c:v>รพ.ห้วยคต</c:v>
                </c:pt>
                <c:pt idx="7">
                  <c:v>รวม รพช.7 แห่ง</c:v>
                </c:pt>
              </c:strCache>
            </c:strRef>
          </c:cat>
          <c:val>
            <c:numRef>
              <c:f>'กราฟ HA'!$G$25:$G$32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71.42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096000"/>
        <c:axId val="330340608"/>
        <c:axId val="0"/>
      </c:bar3DChart>
      <c:catAx>
        <c:axId val="330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0340608"/>
        <c:crosses val="autoZero"/>
        <c:auto val="1"/>
        <c:lblAlgn val="ctr"/>
        <c:lblOffset val="100"/>
        <c:noMultiLvlLbl val="0"/>
      </c:catAx>
      <c:valAx>
        <c:axId val="33034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00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EECE1">
        <a:lumMod val="90000"/>
      </a:srgb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คะแนน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ITA</a:t>
            </a:r>
            <a:r>
              <a:rPr lang="en-US" sz="28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aseline="0" dirty="0" smtClean="0">
                <a:latin typeface="Angsana New" pitchFamily="18" charset="-34"/>
                <a:cs typeface="Angsana New" pitchFamily="18" charset="-34"/>
              </a:rPr>
              <a:t>ของหน่วยงานในสังกัดสำนักงานสาธารณสุขจังหวัดอุทัยธานี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136874453193351"/>
          <c:y val="1.180811899608674E-2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6.6576224846894141E-2"/>
          <c:y val="0.13313654168087802"/>
          <c:w val="0.93342377515310582"/>
          <c:h val="0.6908508927449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Sheet1!$C$55</c:f>
              <c:strCache>
                <c:ptCount val="1"/>
                <c:pt idx="0">
                  <c:v>คะแนน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5"/>
              <c:layout>
                <c:manualLayout>
                  <c:x val="-1.3888888888888889E-3"/>
                  <c:y val="-1.9680198326811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4.1666666666665651E-3"/>
                  <c:y val="-1.9680198326811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Sheet1!$B$56:$B$72</c:f>
              <c:strCache>
                <c:ptCount val="17"/>
                <c:pt idx="0">
                  <c:v>1.สสจ.อุทัยธานี</c:v>
                </c:pt>
                <c:pt idx="1">
                  <c:v>2.รพ.อุทัยธานี</c:v>
                </c:pt>
                <c:pt idx="2">
                  <c:v>3.รพ.ทัพทัน</c:v>
                </c:pt>
                <c:pt idx="3">
                  <c:v>4.รพ.บ้านไร่</c:v>
                </c:pt>
                <c:pt idx="4">
                  <c:v>5.รพ.ลานสัก</c:v>
                </c:pt>
                <c:pt idx="5">
                  <c:v>6.รพ.สว่างอารมณ์</c:v>
                </c:pt>
                <c:pt idx="6">
                  <c:v>7.รพ.หนองขาหย่าง</c:v>
                </c:pt>
                <c:pt idx="7">
                  <c:v>8.รพ.หนองฉาง</c:v>
                </c:pt>
                <c:pt idx="8">
                  <c:v>9.รพ.ห้วยคต</c:v>
                </c:pt>
                <c:pt idx="9">
                  <c:v>10.สสอ.เมืองอุทัยธานี</c:v>
                </c:pt>
                <c:pt idx="10">
                  <c:v>11.สสอ.ทัพทัน</c:v>
                </c:pt>
                <c:pt idx="11">
                  <c:v>12.สสอ.บ้านไร่</c:v>
                </c:pt>
                <c:pt idx="12">
                  <c:v>13.สสอ.ลานสัก</c:v>
                </c:pt>
                <c:pt idx="13">
                  <c:v>14.สสอ.สว่างอารมณ์</c:v>
                </c:pt>
                <c:pt idx="14">
                  <c:v>15.สสอ.หนองขาหย่าง</c:v>
                </c:pt>
                <c:pt idx="15">
                  <c:v>16.สสอ.หนองฉาง</c:v>
                </c:pt>
                <c:pt idx="16">
                  <c:v>17.สสอ.ห้วยคต</c:v>
                </c:pt>
              </c:strCache>
            </c:strRef>
          </c:cat>
          <c:val>
            <c:numRef>
              <c:f>Sheet1!$C$56:$C$72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88.46</c:v>
                </c:pt>
                <c:pt idx="5">
                  <c:v>100</c:v>
                </c:pt>
                <c:pt idx="6">
                  <c:v>88.46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88.46</c:v>
                </c:pt>
                <c:pt idx="12">
                  <c:v>100</c:v>
                </c:pt>
                <c:pt idx="13">
                  <c:v>100</c:v>
                </c:pt>
                <c:pt idx="14">
                  <c:v>88.46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792896"/>
        <c:axId val="329794688"/>
      </c:barChart>
      <c:catAx>
        <c:axId val="3297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th-TH"/>
          </a:p>
        </c:txPr>
        <c:crossAx val="329794688"/>
        <c:crosses val="autoZero"/>
        <c:auto val="1"/>
        <c:lblAlgn val="ctr"/>
        <c:lblOffset val="100"/>
        <c:noMultiLvlLbl val="0"/>
      </c:catAx>
      <c:valAx>
        <c:axId val="329794688"/>
        <c:scaling>
          <c:orientation val="minMax"/>
          <c:max val="10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2979289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ผลการประเมินระบบควบคุมภายใน 5 มิติ(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EIA)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14461565041604341"/>
          <c:y val="0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layoutTarget val="inner"/>
          <c:xMode val="edge"/>
          <c:yMode val="edge"/>
          <c:x val="7.9063243294799551E-2"/>
          <c:y val="3.6172483968305295E-2"/>
          <c:w val="0.80873194760420131"/>
          <c:h val="0.6137348742913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ผลรวมทุกมิติ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7.528555901454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69801353600382E-3"/>
                  <c:y val="0.101943466225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7832837279958E-3"/>
                  <c:y val="8.943946294668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87683603917943E-3"/>
                  <c:y val="7.1521281063814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7.904983696526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87683603918689E-3"/>
                  <c:y val="7.528555901454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938418019589714E-3"/>
                  <c:y val="8.281411491599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0235602701461587E-3"/>
                  <c:y val="7.995294157388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187683603917943E-3"/>
                  <c:y val="6.963914208845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99FF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รพท.อุทัยธานี</c:v>
                </c:pt>
                <c:pt idx="1">
                  <c:v>รพช.ทัพทัน</c:v>
                </c:pt>
                <c:pt idx="2">
                  <c:v>รพช.สว่างอารมณ์</c:v>
                </c:pt>
                <c:pt idx="3">
                  <c:v>รพช.หนองฉาง</c:v>
                </c:pt>
                <c:pt idx="4">
                  <c:v>รพช.หนองขาหย่าง</c:v>
                </c:pt>
                <c:pt idx="5">
                  <c:v>รพช.บ้านไร่</c:v>
                </c:pt>
                <c:pt idx="6">
                  <c:v>รพช.ลานสัก</c:v>
                </c:pt>
                <c:pt idx="7">
                  <c:v>รพช.ห้วยคต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69.17</c:v>
                </c:pt>
                <c:pt idx="1">
                  <c:v>84.65</c:v>
                </c:pt>
                <c:pt idx="2">
                  <c:v>82.2</c:v>
                </c:pt>
                <c:pt idx="3">
                  <c:v>74.739999999999995</c:v>
                </c:pt>
                <c:pt idx="4">
                  <c:v>63.77</c:v>
                </c:pt>
                <c:pt idx="5">
                  <c:v>67.02</c:v>
                </c:pt>
                <c:pt idx="6">
                  <c:v>80.540000000000006</c:v>
                </c:pt>
                <c:pt idx="7">
                  <c:v>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853376"/>
        <c:axId val="330855168"/>
      </c:barChart>
      <c:catAx>
        <c:axId val="33085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0855168"/>
        <c:crosses val="autoZero"/>
        <c:auto val="1"/>
        <c:lblAlgn val="ctr"/>
        <c:lblOffset val="100"/>
        <c:noMultiLvlLbl val="0"/>
      </c:catAx>
      <c:valAx>
        <c:axId val="33085516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08533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ผลการประเมินระบบควบคุมภายใน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มิติ 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EIA)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ภาพรวมแต่ละมิติ 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0"/>
                  <c:y val="9.2623467710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15667992996071E-3"/>
                  <c:y val="0.1227799455690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215667992996071E-3"/>
                  <c:y val="0.10554767250675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431335985992142E-3"/>
                  <c:y val="0.10123960424117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15667992996071E-3"/>
                  <c:y val="0.17016869649048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431335985992142E-3"/>
                  <c:y val="0.12924204796745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ด้านการเงิน</c:v>
                </c:pt>
                <c:pt idx="1">
                  <c:v>ด้านจัดเก็บรายได้ค่ารักษาพยาบาล</c:v>
                </c:pt>
                <c:pt idx="2">
                  <c:v> ด้านงบการเงิน</c:v>
                </c:pt>
                <c:pt idx="3">
                  <c:v>ด้านบริหารพัสดุ</c:v>
                </c:pt>
                <c:pt idx="4">
                  <c:v>ด้านระบบควบคุมภายในและการบริหารความเสี่ยง</c:v>
                </c:pt>
                <c:pt idx="5">
                  <c:v>ผลรวมทุกมิติ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General">
                  <c:v>69.010000000000005</c:v>
                </c:pt>
                <c:pt idx="1">
                  <c:v>62.5</c:v>
                </c:pt>
                <c:pt idx="2">
                  <c:v>73.37</c:v>
                </c:pt>
                <c:pt idx="3">
                  <c:v>76.63</c:v>
                </c:pt>
                <c:pt idx="4">
                  <c:v>80.760000000000005</c:v>
                </c:pt>
                <c:pt idx="5">
                  <c:v>72.989999999999995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07040"/>
        <c:axId val="331612928"/>
      </c:barChart>
      <c:catAx>
        <c:axId val="33160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1612928"/>
        <c:crosses val="autoZero"/>
        <c:auto val="1"/>
        <c:lblAlgn val="ctr"/>
        <c:lblOffset val="100"/>
        <c:noMultiLvlLbl val="0"/>
      </c:catAx>
      <c:valAx>
        <c:axId val="3316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316070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th-TH" dirty="0">
                <a:solidFill>
                  <a:srgbClr val="FF0000"/>
                </a:solidFill>
              </a:rPr>
              <a:t>ตำแหน่งว่าง </a:t>
            </a:r>
            <a:r>
              <a:rPr lang="th-TH" b="0" i="1" dirty="0" smtClean="0">
                <a:solidFill>
                  <a:srgbClr val="FF0000"/>
                </a:solidFill>
              </a:rPr>
              <a:t>(</a:t>
            </a:r>
            <a:r>
              <a:rPr lang="en-US" b="0" i="1" dirty="0" smtClean="0">
                <a:solidFill>
                  <a:srgbClr val="FF0000"/>
                </a:solidFill>
              </a:rPr>
              <a:t>33</a:t>
            </a:r>
            <a:r>
              <a:rPr lang="th-TH" b="0" i="1" dirty="0" smtClean="0">
                <a:solidFill>
                  <a:srgbClr val="FF0000"/>
                </a:solidFill>
              </a:rPr>
              <a:t> </a:t>
            </a:r>
            <a:r>
              <a:rPr lang="th-TH" b="0" i="1" dirty="0">
                <a:solidFill>
                  <a:srgbClr val="FF0000"/>
                </a:solidFill>
              </a:rPr>
              <a:t>ตำแหน่ง)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81007107427244E-2"/>
          <c:y val="0.30448499559946623"/>
          <c:w val="0.55688821783646025"/>
          <c:h val="0.618433110309867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ตำแหน่งว่าง (33 ตำแหน่ง)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240336231260028E-2"/>
                  <c:y val="-1.916755781418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259301645935489E-2"/>
                  <c:y val="-3.2507168611418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อำนาจ สป.</c:v>
                </c:pt>
                <c:pt idx="1">
                  <c:v>อำนาจเขต</c:v>
                </c:pt>
                <c:pt idx="2">
                  <c:v>อำนาจจังหวัด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rgbClr val="002060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th-TH" dirty="0">
                <a:solidFill>
                  <a:srgbClr val="FF0000"/>
                </a:solidFill>
              </a:rPr>
              <a:t>สูญเสียจากการลาออก </a:t>
            </a:r>
            <a:r>
              <a:rPr lang="th-TH" b="0" i="1" dirty="0">
                <a:solidFill>
                  <a:srgbClr val="FF0000"/>
                </a:solidFill>
              </a:rPr>
              <a:t>(ข้าราชการ)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156744736695928E-2"/>
          <c:y val="0.21227403304394749"/>
          <c:w val="0.84728833765535871"/>
          <c:h val="0.40685062770803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สูญเสียจากการลาออก (ข้าราชการ)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099634432153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987580535010604E-7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508450280592131E-3"/>
                  <c:y val="-6.9252039799747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นายแพทย์</c:v>
                </c:pt>
                <c:pt idx="1">
                  <c:v>ทันตแพทย์</c:v>
                </c:pt>
                <c:pt idx="2">
                  <c:v>เภสัชกร</c:v>
                </c:pt>
                <c:pt idx="3">
                  <c:v>จพ.วิทย์ฯ</c:v>
                </c:pt>
                <c:pt idx="4">
                  <c:v>นวก./จพ.สธ.</c:v>
                </c:pt>
                <c:pt idx="5">
                  <c:v>พยาบาล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87872"/>
        <c:axId val="208689408"/>
      </c:barChart>
      <c:catAx>
        <c:axId val="20868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689408"/>
        <c:crosses val="autoZero"/>
        <c:auto val="1"/>
        <c:lblAlgn val="ctr"/>
        <c:lblOffset val="100"/>
        <c:noMultiLvlLbl val="0"/>
      </c:catAx>
      <c:valAx>
        <c:axId val="208689408"/>
        <c:scaling>
          <c:orientation val="minMax"/>
          <c:max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8787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2000">
          <a:solidFill>
            <a:srgbClr val="002060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478664891297314E-2"/>
          <c:y val="6.5625783181713665E-2"/>
          <c:w val="0.84757663742171263"/>
          <c:h val="0.6310685659109772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มีจริง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352917015954457E-3"/>
                  <c:y val="6.59877484287090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806550113960401E-3"/>
                  <c:y val="-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750289832088207E-2"/>
                  <c:y val="6.15585091684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167860136752481E-3"/>
                  <c:y val="-3.599373312262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806614362611106E-3"/>
                  <c:y val="-3.207140089847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445240091167341E-3"/>
                  <c:y val="6.59877484287090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316523778952466E-3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นายแพทย์</c:v>
                </c:pt>
                <c:pt idx="1">
                  <c:v>ทันตแพทย์</c:v>
                </c:pt>
                <c:pt idx="2">
                  <c:v>เภสัชกร</c:v>
                </c:pt>
                <c:pt idx="3">
                  <c:v>พยาบาล</c:v>
                </c:pt>
                <c:pt idx="4">
                  <c:v>นวก./จพ.สธ.</c:v>
                </c:pt>
                <c:pt idx="5">
                  <c:v>แพทย์แผนไทย</c:v>
                </c:pt>
                <c:pt idx="6">
                  <c:v>นักเทคนิค/จพ.วิทย์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</c:v>
                </c:pt>
                <c:pt idx="1">
                  <c:v>37</c:v>
                </c:pt>
                <c:pt idx="2">
                  <c:v>56</c:v>
                </c:pt>
                <c:pt idx="3">
                  <c:v>624</c:v>
                </c:pt>
                <c:pt idx="4">
                  <c:v>337</c:v>
                </c:pt>
                <c:pt idx="5">
                  <c:v>23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ส่วนขาด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5.3139769881378742E-3"/>
                  <c:y val="-1.448984300889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733223874192095E-3"/>
                  <c:y val="-2.528796657921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500244671711629E-3"/>
                  <c:y val="4.937663621420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8901589390831E-2"/>
                  <c:y val="-4.8822210637564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806614362611106E-3"/>
                  <c:y val="-8.860002022567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6908384225333037E-3"/>
                  <c:y val="-8.366235660425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4243133290533455E-3"/>
                  <c:y val="-1.130572386543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นายแพทย์</c:v>
                </c:pt>
                <c:pt idx="1">
                  <c:v>ทันตแพทย์</c:v>
                </c:pt>
                <c:pt idx="2">
                  <c:v>เภสัชกร</c:v>
                </c:pt>
                <c:pt idx="3">
                  <c:v>พยาบาล</c:v>
                </c:pt>
                <c:pt idx="4">
                  <c:v>นวก./จพ.สธ.</c:v>
                </c:pt>
                <c:pt idx="5">
                  <c:v>แพทย์แผนไทย</c:v>
                </c:pt>
                <c:pt idx="6">
                  <c:v>นักเทคนิค/จพ.วิทย์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77</c:v>
                </c:pt>
                <c:pt idx="1">
                  <c:v>35</c:v>
                </c:pt>
                <c:pt idx="2">
                  <c:v>32</c:v>
                </c:pt>
                <c:pt idx="3">
                  <c:v>428</c:v>
                </c:pt>
                <c:pt idx="4">
                  <c:v>244</c:v>
                </c:pt>
                <c:pt idx="5">
                  <c:v>13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850944"/>
        <c:axId val="208852480"/>
        <c:axId val="0"/>
      </c:bar3DChart>
      <c:catAx>
        <c:axId val="20885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208852480"/>
        <c:crosses val="autoZero"/>
        <c:auto val="1"/>
        <c:lblAlgn val="ctr"/>
        <c:lblOffset val="100"/>
        <c:noMultiLvlLbl val="0"/>
      </c:catAx>
      <c:valAx>
        <c:axId val="2088524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8509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011944813595766"/>
          <c:y val="0.30854940619133481"/>
          <c:w val="9.2422773920642312E-2"/>
          <c:h val="0.20414745583824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rgbClr val="002060"/>
          </a:solidFill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38888888888888"/>
          <c:y val="0.12197615923009623"/>
          <c:w val="0.81388888888888944"/>
          <c:h val="0.57558435403907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'12.Ratio'!$D$17</c:f>
              <c:strCache>
                <c:ptCount val="1"/>
                <c:pt idx="0">
                  <c:v>ระดับวิกฤติ (0 - 7)  Risk Scoring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57-4D16-A179-C5742A3A72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57-4D16-A179-C5742A3A72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57-4D16-A179-C5742A3A72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  <a:sp3d contourW="19050">
                <a:contourClr>
                  <a:schemeClr val="accent4">
                    <a:lumMod val="20000"/>
                    <a:lumOff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57-4D16-A179-C5742A3A720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57-4D16-A179-C5742A3A72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57-4D16-A179-C5742A3A72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57-4D16-A179-C5742A3A7204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57-4D16-A179-C5742A3A7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'12.Ratio'!$AZ$4:$BG$4</c:f>
              <c:strCache>
                <c:ptCount val="8"/>
                <c:pt idx="0">
                  <c:v>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</c:strCache>
            </c:strRef>
          </c:cat>
          <c:val>
            <c:numRef>
              <c:f>'12.Ratio'!$AZ$17:$BG$17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C57-4D16-A179-C5742A3A7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62135040"/>
        <c:axId val="163984128"/>
        <c:axId val="0"/>
      </c:bar3DChart>
      <c:catAx>
        <c:axId val="1621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163984128"/>
        <c:crosses val="autoZero"/>
        <c:auto val="1"/>
        <c:lblAlgn val="ctr"/>
        <c:lblOffset val="100"/>
        <c:noMultiLvlLbl val="0"/>
      </c:catAx>
      <c:valAx>
        <c:axId val="16398412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1621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800" b="1" dirty="0" smtClean="0">
                <a:solidFill>
                  <a:schemeClr val="tx1"/>
                </a:solidFill>
              </a:rPr>
              <a:t>ปรับการรับรู้</a:t>
            </a:r>
            <a:endParaRPr lang="th-TH" sz="1800" b="1" dirty="0">
              <a:solidFill>
                <a:schemeClr val="tx1"/>
              </a:solidFill>
            </a:endParaRPr>
          </a:p>
        </c:rich>
      </c:tx>
      <c:layout/>
      <c:overlay val="0"/>
      <c:spPr>
        <a:solidFill>
          <a:srgbClr val="FFFF00"/>
        </a:solidFill>
        <a:ln>
          <a:noFill/>
        </a:ln>
        <a:effectLst/>
      </c:spPr>
    </c:title>
    <c:autoTitleDeleted val="0"/>
    <c:view3D>
      <c:rotX val="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38888888888888"/>
          <c:y val="0.12197615923009623"/>
          <c:w val="0.81388888888888944"/>
          <c:h val="0.575584354039078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'12.Ratio'!$D$17</c:f>
              <c:strCache>
                <c:ptCount val="1"/>
                <c:pt idx="0">
                  <c:v>ระดับวิกฤติ (0 - 7)  Risk Scoring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'12.Ratio'!$DI$4:$DP$4</c:f>
              <c:strCache>
                <c:ptCount val="8"/>
                <c:pt idx="0">
                  <c:v>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</c:strCache>
            </c:strRef>
          </c:cat>
          <c:val>
            <c:numRef>
              <c:f>'12.Ratio'!$DI$17:$DP$17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7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1EF-4641-B805-15E951650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64024704"/>
        <c:axId val="16402624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'12.Ratio'!$D$17</c15:sqref>
                        </c15:formulaRef>
                      </c:ext>
                    </c:extLst>
                    <c:strCache>
                      <c:ptCount val="1"/>
                      <c:pt idx="0">
                        <c:v>ระดับวิกฤติ (0 - 7)  Risk Scoring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25400">
                    <a:solidFill>
                      <a:schemeClr val="lt1"/>
                    </a:solidFill>
                  </a:ln>
                  <a:effectLst/>
                  <a:sp3d contourW="25400">
                    <a:contourClr>
                      <a:schemeClr val="lt1"/>
                    </a:contourClr>
                  </a:sp3d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C1EF-4641-B805-15E951650EE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C1EF-4641-B805-15E951650EE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1">
                        <a:lumMod val="7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C1EF-4641-B805-15E951650EEE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effectLst/>
                    <a:sp3d contourW="19050">
                      <a:contourClr>
                        <a:schemeClr val="accent4">
                          <a:lumMod val="20000"/>
                          <a:lumOff val="80000"/>
                        </a:schemeClr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C1EF-4641-B805-15E951650EEE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FFFF00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C1EF-4641-B805-15E951650EEE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C1EF-4641-B805-15E951650EEE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C1EF-4641-B805-15E951650EEE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C00000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C1EF-4641-B805-15E951650EE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h-TH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'12.Ratio'!$DI$4:$DP$4</c15:sqref>
                        </c15:formulaRef>
                      </c:ext>
                    </c:extLst>
                    <c:strCache>
                      <c:ptCount val="8"/>
                      <c:pt idx="0">
                        <c:v>อุทัยธานี</c:v>
                      </c:pt>
                      <c:pt idx="1">
                        <c:v>ทัพทัน</c:v>
                      </c:pt>
                      <c:pt idx="2">
                        <c:v>สว่างอารมณ์</c:v>
                      </c:pt>
                      <c:pt idx="3">
                        <c:v>หนองฉาง</c:v>
                      </c:pt>
                      <c:pt idx="4">
                        <c:v>หนองขาหย่าง</c:v>
                      </c:pt>
                      <c:pt idx="5">
                        <c:v>บ้านไร่</c:v>
                      </c:pt>
                      <c:pt idx="6">
                        <c:v>ลานสัก</c:v>
                      </c:pt>
                      <c:pt idx="7">
                        <c:v>ห้วยคต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'12.Ratio'!$AZ$17:$BG$17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C1EF-4641-B805-15E951650EEE}"/>
                  </c:ext>
                </c:extLst>
              </c15:ser>
            </c15:filteredBarSeries>
          </c:ext>
        </c:extLst>
      </c:bar3DChart>
      <c:catAx>
        <c:axId val="16402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026240"/>
        <c:crosses val="autoZero"/>
        <c:auto val="1"/>
        <c:lblAlgn val="ctr"/>
        <c:lblOffset val="100"/>
        <c:noMultiLvlLbl val="0"/>
      </c:catAx>
      <c:valAx>
        <c:axId val="16402624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02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'3.RisK Plus&amp;เงินบำรุง'!$E$14</c:f>
              <c:strCache>
                <c:ptCount val="1"/>
                <c:pt idx="0">
                  <c:v>เงินบำรุงคงเหลือ(หักหนี้แล้ว)
 ล้านบาท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'3.RisK Plus&amp;เงินบำรุง'!$C$61:$C$68</c:f>
              <c:strCache>
                <c:ptCount val="8"/>
                <c:pt idx="0">
                  <c:v>อุทัยธานี,รพท.</c:v>
                </c:pt>
                <c:pt idx="1">
                  <c:v>ทัพทัน,รพช.</c:v>
                </c:pt>
                <c:pt idx="2">
                  <c:v>สว่างอารมณ์,รพช.</c:v>
                </c:pt>
                <c:pt idx="3">
                  <c:v>หนองฉาง,รพช.</c:v>
                </c:pt>
                <c:pt idx="4">
                  <c:v>หนองขาหย่าง,รพช.</c:v>
                </c:pt>
                <c:pt idx="5">
                  <c:v>บ้านไร่,รพช.</c:v>
                </c:pt>
                <c:pt idx="6">
                  <c:v>ลานสัก,รพช.</c:v>
                </c:pt>
                <c:pt idx="7">
                  <c:v>ห้วยคต,รพช.</c:v>
                </c:pt>
              </c:strCache>
            </c:strRef>
          </c:cat>
          <c:val>
            <c:numRef>
              <c:f>'3.RisK Plus&amp;เงินบำรุง'!$E$61:$E$68</c:f>
              <c:numCache>
                <c:formatCode>_(* #,##0.00_);_(* \(#,##0.00\);_(* "-"??_);_(@_)</c:formatCode>
                <c:ptCount val="8"/>
                <c:pt idx="0">
                  <c:v>23.258643799999991</c:v>
                </c:pt>
                <c:pt idx="1">
                  <c:v>44.180866999999999</c:v>
                </c:pt>
                <c:pt idx="2">
                  <c:v>7.0953657699999981</c:v>
                </c:pt>
                <c:pt idx="3">
                  <c:v>-8.5925065700000065</c:v>
                </c:pt>
                <c:pt idx="4">
                  <c:v>4.8786018799999979</c:v>
                </c:pt>
                <c:pt idx="5">
                  <c:v>-4.1215997499999979</c:v>
                </c:pt>
                <c:pt idx="6">
                  <c:v>-7.7174864399999974</c:v>
                </c:pt>
                <c:pt idx="7">
                  <c:v>6.2767686600000019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55-4A17-B245-1E4D3AB404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4334208"/>
        <c:axId val="164338304"/>
        <c:axId val="0"/>
        <c:extLst xmlns:c16r2="http://schemas.microsoft.com/office/drawing/2015/06/chart"/>
      </c:bar3DChart>
      <c:catAx>
        <c:axId val="1643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338304"/>
        <c:crosses val="autoZero"/>
        <c:auto val="1"/>
        <c:lblAlgn val="ctr"/>
        <c:lblOffset val="100"/>
        <c:noMultiLvlLbl val="0"/>
      </c:catAx>
      <c:valAx>
        <c:axId val="16433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หน่วยล้านบาท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3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9763417621801"/>
          <c:y val="0.12963758849446178"/>
          <c:w val="0.83147468368862565"/>
          <c:h val="0.628465640759212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'06.สรุปวิกฤติปรับแล้ว'!$B$57:$B$64</c:f>
              <c:strCache>
                <c:ptCount val="8"/>
                <c:pt idx="0">
                  <c:v>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</c:strCache>
            </c:strRef>
          </c:cat>
          <c:val>
            <c:numRef>
              <c:f>'06.สรุปวิกฤติปรับแล้ว'!$D$57:$D$64</c:f>
              <c:numCache>
                <c:formatCode>_(* #,##0.00_);_(* \(#,##0.00\);_(* "-"??_);_(@_)</c:formatCode>
                <c:ptCount val="8"/>
                <c:pt idx="0">
                  <c:v>22.36830909250002</c:v>
                </c:pt>
                <c:pt idx="1">
                  <c:v>41.268414327500025</c:v>
                </c:pt>
                <c:pt idx="2">
                  <c:v>2.1950829399999967</c:v>
                </c:pt>
                <c:pt idx="3">
                  <c:v>-15.854119072500003</c:v>
                </c:pt>
                <c:pt idx="4">
                  <c:v>2.9115386524999982</c:v>
                </c:pt>
                <c:pt idx="5">
                  <c:v>-11.675684052500012</c:v>
                </c:pt>
                <c:pt idx="6">
                  <c:v>-15.420775832500009</c:v>
                </c:pt>
                <c:pt idx="7">
                  <c:v>2.4843958750000019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5-4A6B-B7BD-A024290B54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379648"/>
        <c:axId val="164398592"/>
      </c:barChart>
      <c:catAx>
        <c:axId val="16437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โรงพยาบาล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398592"/>
        <c:crosses val="autoZero"/>
        <c:auto val="1"/>
        <c:lblAlgn val="ctr"/>
        <c:lblOffset val="100"/>
        <c:noMultiLvlLbl val="0"/>
      </c:catAx>
      <c:valAx>
        <c:axId val="1643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หน่วยล้านบาท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37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ร้อยละของความแตกต่างผลการดำเนินงานกับ </a:t>
            </a:r>
            <a:r>
              <a:rPr lang="en-US"/>
              <a:t>Planfin </a:t>
            </a:r>
            <a:r>
              <a:rPr lang="th-TH"/>
              <a:t>          เขตสุขภาพที่</a:t>
            </a:r>
            <a:r>
              <a:rPr lang="th-TH" baseline="0"/>
              <a:t> 3</a:t>
            </a:r>
            <a:endParaRPr lang="th-TH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91894657235643"/>
          <c:y val="0.10686961200979585"/>
          <c:w val="0.87978994895266149"/>
          <c:h val="0.75344205405286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'05.Planfin2'!$B$154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rgbClr val="00FFFF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'03.สรุปPlanfin'!$B$2:$F$2</c:f>
              <c:strCache>
                <c:ptCount val="5"/>
                <c:pt idx="0">
                  <c:v>กำแพงเพชร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พิจิตร</c:v>
                </c:pt>
                <c:pt idx="4">
                  <c:v>อุทัยธานี</c:v>
                </c:pt>
              </c:strCache>
            </c:strRef>
          </c:cat>
          <c:val>
            <c:numRef>
              <c:f>'05.Planfin2'!$BE$154:$BI$154</c:f>
              <c:numCache>
                <c:formatCode>_(* #,##0.00_);_(* \(#,##0.00\);_(* "-"??_);_(@_)</c:formatCode>
                <c:ptCount val="5"/>
                <c:pt idx="0">
                  <c:v>6.1336287068446795</c:v>
                </c:pt>
                <c:pt idx="1">
                  <c:v>6.4856562216065976</c:v>
                </c:pt>
                <c:pt idx="2">
                  <c:v>8.6278283740046682</c:v>
                </c:pt>
                <c:pt idx="3">
                  <c:v>7.1475418458749909</c:v>
                </c:pt>
                <c:pt idx="4">
                  <c:v>1.4126229102828318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A-409A-BA28-F0FDE54244A3}"/>
            </c:ext>
          </c:extLst>
        </c:ser>
        <c:ser>
          <c:idx val="1"/>
          <c:order val="1"/>
          <c:tx>
            <c:strRef>
              <c:f>'05.Planfin2'!$B$155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'05.Planfin2'!$BE$155:$BI$155</c:f>
              <c:numCache>
                <c:formatCode>_(* #,##0.00_);_(* \(#,##0.00\);_(* "-"??_);_(@_)</c:formatCode>
                <c:ptCount val="5"/>
                <c:pt idx="0">
                  <c:v>2.3576313138814782</c:v>
                </c:pt>
                <c:pt idx="1">
                  <c:v>-0.44834400322480134</c:v>
                </c:pt>
                <c:pt idx="2">
                  <c:v>1.99836510236939</c:v>
                </c:pt>
                <c:pt idx="3">
                  <c:v>-1.7264064281432234</c:v>
                </c:pt>
                <c:pt idx="4">
                  <c:v>-2.5092133648723238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3A-409A-BA28-F0FDE54244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4459648"/>
        <c:axId val="164461184"/>
        <c:axId val="0"/>
      </c:bar3DChart>
      <c:catAx>
        <c:axId val="1644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461184"/>
        <c:crosses val="autoZero"/>
        <c:auto val="1"/>
        <c:lblAlgn val="ctr"/>
        <c:lblOffset val="100"/>
        <c:noMultiLvlLbl val="0"/>
      </c:catAx>
      <c:valAx>
        <c:axId val="16446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44596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E85C1-33D6-471B-BFC9-8F4657EC0934}" type="doc">
      <dgm:prSet loTypeId="urn:microsoft.com/office/officeart/2005/8/layout/pyramid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E92057B-0BA5-49E7-A014-F94A0D05D01D}">
      <dgm:prSet phldrT="[ข้อความ]" custT="1"/>
      <dgm:spPr>
        <a:solidFill>
          <a:srgbClr val="FF00FF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People</a:t>
          </a:r>
          <a:endParaRPr lang="th-TH" sz="2000" b="1" dirty="0">
            <a:solidFill>
              <a:srgbClr val="FFFF00"/>
            </a:solidFill>
          </a:endParaRPr>
        </a:p>
      </dgm:t>
    </dgm:pt>
    <dgm:pt modelId="{672D2D88-3B6B-4078-BC67-6FDA4313E291}" type="parTrans" cxnId="{C2A81FE1-71CB-470E-8A25-E07AB986E109}">
      <dgm:prSet/>
      <dgm:spPr/>
      <dgm:t>
        <a:bodyPr/>
        <a:lstStyle/>
        <a:p>
          <a:endParaRPr lang="th-TH"/>
        </a:p>
      </dgm:t>
    </dgm:pt>
    <dgm:pt modelId="{BAB41E68-AD75-4D3F-A520-7B3CA15C3261}" type="sibTrans" cxnId="{C2A81FE1-71CB-470E-8A25-E07AB986E109}">
      <dgm:prSet/>
      <dgm:spPr/>
      <dgm:t>
        <a:bodyPr/>
        <a:lstStyle/>
        <a:p>
          <a:endParaRPr lang="th-TH"/>
        </a:p>
      </dgm:t>
    </dgm:pt>
    <dgm:pt modelId="{2A55F9B8-65B7-46B0-B3B4-20D97C6CBD6E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Finance</a:t>
          </a:r>
          <a:endParaRPr lang="th-TH" b="1" dirty="0"/>
        </a:p>
      </dgm:t>
    </dgm:pt>
    <dgm:pt modelId="{9EF548AE-7300-4DA5-B6A9-D61A51E3D2A5}" type="parTrans" cxnId="{87BD4424-E869-4B95-85D3-336ABD4063C8}">
      <dgm:prSet/>
      <dgm:spPr/>
      <dgm:t>
        <a:bodyPr/>
        <a:lstStyle/>
        <a:p>
          <a:endParaRPr lang="th-TH"/>
        </a:p>
      </dgm:t>
    </dgm:pt>
    <dgm:pt modelId="{7095553C-6324-4E2C-8AF8-93A5E93C96D5}" type="sibTrans" cxnId="{87BD4424-E869-4B95-85D3-336ABD4063C8}">
      <dgm:prSet/>
      <dgm:spPr/>
      <dgm:t>
        <a:bodyPr/>
        <a:lstStyle/>
        <a:p>
          <a:endParaRPr lang="th-TH"/>
        </a:p>
      </dgm:t>
    </dgm:pt>
    <dgm:pt modelId="{6DC84AF4-97AF-49DE-A2E3-380703DAD220}">
      <dgm:prSet phldrT="[ข้อความ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err="1" smtClean="0">
              <a:solidFill>
                <a:schemeClr val="bg1"/>
              </a:solidFill>
            </a:rPr>
            <a:t>Manangement</a:t>
          </a:r>
          <a:endParaRPr lang="en-US" sz="1150" b="1" dirty="0" smtClean="0">
            <a:solidFill>
              <a:schemeClr val="bg1"/>
            </a:solidFill>
          </a:endParaRPr>
        </a:p>
        <a:p>
          <a:r>
            <a:rPr lang="en-US" sz="1150" dirty="0" smtClean="0">
              <a:solidFill>
                <a:schemeClr val="bg1"/>
              </a:solidFill>
            </a:rPr>
            <a:t>Excellence</a:t>
          </a:r>
          <a:endParaRPr lang="th-TH" sz="1150" dirty="0">
            <a:solidFill>
              <a:schemeClr val="bg1"/>
            </a:solidFill>
          </a:endParaRPr>
        </a:p>
      </dgm:t>
    </dgm:pt>
    <dgm:pt modelId="{2FB0D55D-895A-486B-A1BE-46ED4DC3700E}" type="parTrans" cxnId="{D2B33F3A-CA68-40D9-85AE-C368129C8039}">
      <dgm:prSet/>
      <dgm:spPr/>
      <dgm:t>
        <a:bodyPr/>
        <a:lstStyle/>
        <a:p>
          <a:endParaRPr lang="th-TH"/>
        </a:p>
      </dgm:t>
    </dgm:pt>
    <dgm:pt modelId="{3288D226-E6C9-439F-8DB0-54394C9D27AA}" type="sibTrans" cxnId="{D2B33F3A-CA68-40D9-85AE-C368129C8039}">
      <dgm:prSet/>
      <dgm:spPr/>
      <dgm:t>
        <a:bodyPr/>
        <a:lstStyle/>
        <a:p>
          <a:endParaRPr lang="th-TH"/>
        </a:p>
      </dgm:t>
    </dgm:pt>
    <dgm:pt modelId="{1D82D8F1-D018-45C7-AD29-CF8112594357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Governance</a:t>
          </a:r>
          <a:endParaRPr lang="th-TH" sz="1200" b="1" dirty="0">
            <a:solidFill>
              <a:schemeClr val="bg1"/>
            </a:solidFill>
          </a:endParaRPr>
        </a:p>
      </dgm:t>
    </dgm:pt>
    <dgm:pt modelId="{AB7F82A0-A2AB-44BF-A747-75E5744DE6FE}" type="parTrans" cxnId="{2037BB59-E7C5-4A76-99BF-CFC3A499D353}">
      <dgm:prSet/>
      <dgm:spPr/>
      <dgm:t>
        <a:bodyPr/>
        <a:lstStyle/>
        <a:p>
          <a:endParaRPr lang="th-TH"/>
        </a:p>
      </dgm:t>
    </dgm:pt>
    <dgm:pt modelId="{52BA6E97-775B-4F6B-8006-E3479FEB0BA5}" type="sibTrans" cxnId="{2037BB59-E7C5-4A76-99BF-CFC3A499D353}">
      <dgm:prSet/>
      <dgm:spPr/>
      <dgm:t>
        <a:bodyPr/>
        <a:lstStyle/>
        <a:p>
          <a:endParaRPr lang="th-TH"/>
        </a:p>
      </dgm:t>
    </dgm:pt>
    <dgm:pt modelId="{64B58786-E42A-427B-90CC-13056D412751}" type="pres">
      <dgm:prSet presAssocID="{F1BE85C1-33D6-471B-BFC9-8F4657EC093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2E8F636-1B11-4935-9383-F7C3A4CBFD38}" type="pres">
      <dgm:prSet presAssocID="{F1BE85C1-33D6-471B-BFC9-8F4657EC093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FAEA9A-BC57-4219-B2E6-2FEB127BCB0D}" type="pres">
      <dgm:prSet presAssocID="{F1BE85C1-33D6-471B-BFC9-8F4657EC093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AECB15-8370-41A0-9C7E-95597F1C146F}" type="pres">
      <dgm:prSet presAssocID="{F1BE85C1-33D6-471B-BFC9-8F4657EC093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729DC0-E40A-4EA7-B315-6664DC429D22}" type="pres">
      <dgm:prSet presAssocID="{F1BE85C1-33D6-471B-BFC9-8F4657EC093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A81FE1-71CB-470E-8A25-E07AB986E109}" srcId="{F1BE85C1-33D6-471B-BFC9-8F4657EC0934}" destId="{BE92057B-0BA5-49E7-A014-F94A0D05D01D}" srcOrd="0" destOrd="0" parTransId="{672D2D88-3B6B-4078-BC67-6FDA4313E291}" sibTransId="{BAB41E68-AD75-4D3F-A520-7B3CA15C3261}"/>
    <dgm:cxn modelId="{D2B33F3A-CA68-40D9-85AE-C368129C8039}" srcId="{F1BE85C1-33D6-471B-BFC9-8F4657EC0934}" destId="{6DC84AF4-97AF-49DE-A2E3-380703DAD220}" srcOrd="2" destOrd="0" parTransId="{2FB0D55D-895A-486B-A1BE-46ED4DC3700E}" sibTransId="{3288D226-E6C9-439F-8DB0-54394C9D27AA}"/>
    <dgm:cxn modelId="{2037BB59-E7C5-4A76-99BF-CFC3A499D353}" srcId="{F1BE85C1-33D6-471B-BFC9-8F4657EC0934}" destId="{1D82D8F1-D018-45C7-AD29-CF8112594357}" srcOrd="3" destOrd="0" parTransId="{AB7F82A0-A2AB-44BF-A747-75E5744DE6FE}" sibTransId="{52BA6E97-775B-4F6B-8006-E3479FEB0BA5}"/>
    <dgm:cxn modelId="{05AA292A-02FA-4893-BD8F-0365481729A7}" type="presOf" srcId="{6DC84AF4-97AF-49DE-A2E3-380703DAD220}" destId="{DAAECB15-8370-41A0-9C7E-95597F1C146F}" srcOrd="0" destOrd="0" presId="urn:microsoft.com/office/officeart/2005/8/layout/pyramid4"/>
    <dgm:cxn modelId="{A04FF74B-96F0-42F5-8FFA-003EA741EDD5}" type="presOf" srcId="{1D82D8F1-D018-45C7-AD29-CF8112594357}" destId="{60729DC0-E40A-4EA7-B315-6664DC429D22}" srcOrd="0" destOrd="0" presId="urn:microsoft.com/office/officeart/2005/8/layout/pyramid4"/>
    <dgm:cxn modelId="{CC4BE9F1-E529-4A36-9F1C-702F20423796}" type="presOf" srcId="{F1BE85C1-33D6-471B-BFC9-8F4657EC0934}" destId="{64B58786-E42A-427B-90CC-13056D412751}" srcOrd="0" destOrd="0" presId="urn:microsoft.com/office/officeart/2005/8/layout/pyramid4"/>
    <dgm:cxn modelId="{ABFBE85E-8656-4CC3-A77B-0391FD2F4D04}" type="presOf" srcId="{BE92057B-0BA5-49E7-A014-F94A0D05D01D}" destId="{12E8F636-1B11-4935-9383-F7C3A4CBFD38}" srcOrd="0" destOrd="0" presId="urn:microsoft.com/office/officeart/2005/8/layout/pyramid4"/>
    <dgm:cxn modelId="{87BD4424-E869-4B95-85D3-336ABD4063C8}" srcId="{F1BE85C1-33D6-471B-BFC9-8F4657EC0934}" destId="{2A55F9B8-65B7-46B0-B3B4-20D97C6CBD6E}" srcOrd="1" destOrd="0" parTransId="{9EF548AE-7300-4DA5-B6A9-D61A51E3D2A5}" sibTransId="{7095553C-6324-4E2C-8AF8-93A5E93C96D5}"/>
    <dgm:cxn modelId="{E8C962BA-087A-495C-A0F4-0A82A8E64384}" type="presOf" srcId="{2A55F9B8-65B7-46B0-B3B4-20D97C6CBD6E}" destId="{03FAEA9A-BC57-4219-B2E6-2FEB127BCB0D}" srcOrd="0" destOrd="0" presId="urn:microsoft.com/office/officeart/2005/8/layout/pyramid4"/>
    <dgm:cxn modelId="{1E3D75F7-F886-45B3-B10A-CB7D394464B1}" type="presParOf" srcId="{64B58786-E42A-427B-90CC-13056D412751}" destId="{12E8F636-1B11-4935-9383-F7C3A4CBFD38}" srcOrd="0" destOrd="0" presId="urn:microsoft.com/office/officeart/2005/8/layout/pyramid4"/>
    <dgm:cxn modelId="{CDCCD947-2552-45F8-A415-C8055B46D07E}" type="presParOf" srcId="{64B58786-E42A-427B-90CC-13056D412751}" destId="{03FAEA9A-BC57-4219-B2E6-2FEB127BCB0D}" srcOrd="1" destOrd="0" presId="urn:microsoft.com/office/officeart/2005/8/layout/pyramid4"/>
    <dgm:cxn modelId="{381BC03C-58DE-4954-83CF-A37518FC9004}" type="presParOf" srcId="{64B58786-E42A-427B-90CC-13056D412751}" destId="{DAAECB15-8370-41A0-9C7E-95597F1C146F}" srcOrd="2" destOrd="0" presId="urn:microsoft.com/office/officeart/2005/8/layout/pyramid4"/>
    <dgm:cxn modelId="{CD477324-2C70-46BF-B86A-C45031BCFF36}" type="presParOf" srcId="{64B58786-E42A-427B-90CC-13056D412751}" destId="{60729DC0-E40A-4EA7-B315-6664DC429D2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E78A6-A4E6-4763-8F47-5BD4A3B432AB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5755086-F3BB-4E93-8B59-A9A5C03138BF}">
      <dgm:prSet phldrT="[ข้อความ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นครสวรรค์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64.6%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55D656F5-845A-4EC7-8C1B-EE308ED270C5}" type="parTrans" cxnId="{93ED81FF-E432-4BB6-8614-8298A25BF731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D602E5E4-CA4F-46C8-A341-7C095FA241C2}" type="sibTrans" cxnId="{93ED81FF-E432-4BB6-8614-8298A25BF731}">
      <dgm:prSet custT="1"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B6CAF1EF-7AD0-4ABF-835F-5637ECDF91A4}">
      <dgm:prSet phldrT="[ข้อความ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ชัยนาท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63.7%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4795A76C-301A-4AE0-93B1-F4FC129D3374}" type="parTrans" cxnId="{629F7EA9-FA2D-4A97-AE86-7017DD96F5D0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F8C60672-22E7-4389-B893-59D2143DD7FF}" type="sibTrans" cxnId="{629F7EA9-FA2D-4A97-AE86-7017DD96F5D0}">
      <dgm:prSet custT="1"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F26371A6-4321-40FD-A6A2-336C534B70EE}">
      <dgm:prSet phldrT="[ข้อความ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พิจิตร</a:t>
          </a:r>
        </a:p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65.3%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73AAC065-0EF9-4972-86BA-1861FC98AA4C}" type="parTrans" cxnId="{0EAA521A-BF88-49AE-B64C-EE759E2E4716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9FFFF6EF-97D1-497A-856F-0E2663CF8049}" type="sibTrans" cxnId="{0EAA521A-BF88-49AE-B64C-EE759E2E4716}">
      <dgm:prSet custT="1"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83669263-ABED-4731-A2F8-F15F394F56BC}">
      <dgm:prSet phldrT="[ข้อความ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กำแพงเพชร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63.5%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EC235C55-243A-45F4-A4EB-684C93FF5907}" type="parTrans" cxnId="{5287041E-0FC6-43DE-A635-F127718D9379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358649AD-0E9D-4D4A-AE03-720FB44841DF}" type="sibTrans" cxnId="{5287041E-0FC6-43DE-A635-F127718D9379}">
      <dgm:prSet custT="1"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E492044B-2DBF-48BB-8D89-D89C1DD583F3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อุทัยธานี </a:t>
          </a:r>
          <a:r>
            <a:rPr lang="en-US" sz="1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62.5%</a:t>
          </a:r>
          <a:endParaRPr lang="th-TH" sz="1400" b="1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1A81CD2C-F52C-4444-9ED3-EA0CCF497C89}" type="parTrans" cxnId="{866778DC-1A39-4831-B4D3-0FD0DCFDB3B2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9B093145-659E-4233-AB3A-A178F1764776}" type="sibTrans" cxnId="{866778DC-1A39-4831-B4D3-0FD0DCFDB3B2}">
      <dgm:prSet custT="1"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37A6BB4F-12CF-4617-9A15-9C4401DDDB0B}" type="pres">
      <dgm:prSet presAssocID="{DE7E78A6-A4E6-4763-8F47-5BD4A3B432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6B77C21-D396-466C-9EAA-85B5E191BBC9}" type="pres">
      <dgm:prSet presAssocID="{83669263-ABED-4731-A2F8-F15F394F56BC}" presName="node" presStyleLbl="node1" presStyleIdx="0" presStyleCnt="5" custScaleX="105126" custScaleY="1030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D5E343-D0AC-424E-9DDF-E3D80611B38E}" type="pres">
      <dgm:prSet presAssocID="{358649AD-0E9D-4D4A-AE03-720FB44841DF}" presName="sibTrans" presStyleLbl="sibTrans2D1" presStyleIdx="0" presStyleCnt="5"/>
      <dgm:spPr/>
      <dgm:t>
        <a:bodyPr/>
        <a:lstStyle/>
        <a:p>
          <a:endParaRPr lang="th-TH"/>
        </a:p>
      </dgm:t>
    </dgm:pt>
    <dgm:pt modelId="{60CCFE23-F5F5-4DB1-9FD8-47B6EE52AA05}" type="pres">
      <dgm:prSet presAssocID="{358649AD-0E9D-4D4A-AE03-720FB44841DF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303B8BA1-D125-41AE-BA72-C994040E64CF}" type="pres">
      <dgm:prSet presAssocID="{05755086-F3BB-4E93-8B59-A9A5C03138BF}" presName="node" presStyleLbl="node1" presStyleIdx="1" presStyleCnt="5" custScaleX="147883" custScaleY="851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1DC825-01A5-448E-880B-ED5421CD565B}" type="pres">
      <dgm:prSet presAssocID="{D602E5E4-CA4F-46C8-A341-7C095FA241C2}" presName="sibTrans" presStyleLbl="sibTrans2D1" presStyleIdx="1" presStyleCnt="5"/>
      <dgm:spPr/>
      <dgm:t>
        <a:bodyPr/>
        <a:lstStyle/>
        <a:p>
          <a:endParaRPr lang="th-TH"/>
        </a:p>
      </dgm:t>
    </dgm:pt>
    <dgm:pt modelId="{3C354C00-F596-489F-89AA-A94B66113BE8}" type="pres">
      <dgm:prSet presAssocID="{D602E5E4-CA4F-46C8-A341-7C095FA241C2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885E11F0-8EB3-449C-ABF1-CB3A74F97421}" type="pres">
      <dgm:prSet presAssocID="{B6CAF1EF-7AD0-4ABF-835F-5637ECDF91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AAEF1-A4DA-4C71-A930-ABB1D070C9E9}" type="pres">
      <dgm:prSet presAssocID="{F8C60672-22E7-4389-B893-59D2143DD7FF}" presName="sibTrans" presStyleLbl="sibTrans2D1" presStyleIdx="2" presStyleCnt="5"/>
      <dgm:spPr/>
      <dgm:t>
        <a:bodyPr/>
        <a:lstStyle/>
        <a:p>
          <a:endParaRPr lang="th-TH"/>
        </a:p>
      </dgm:t>
    </dgm:pt>
    <dgm:pt modelId="{99AD9B03-E1B5-481E-8053-D01C71610775}" type="pres">
      <dgm:prSet presAssocID="{F8C60672-22E7-4389-B893-59D2143DD7FF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BA1F2715-553E-4E69-AB18-03175451936C}" type="pres">
      <dgm:prSet presAssocID="{F26371A6-4321-40FD-A6A2-336C534B70EE}" presName="node" presStyleLbl="node1" presStyleIdx="3" presStyleCnt="5" custScaleX="114159" custScaleY="1045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B6D604-C898-4B2F-8A7D-D0833155ACD0}" type="pres">
      <dgm:prSet presAssocID="{9FFFF6EF-97D1-497A-856F-0E2663CF8049}" presName="sibTrans" presStyleLbl="sibTrans2D1" presStyleIdx="3" presStyleCnt="5"/>
      <dgm:spPr/>
      <dgm:t>
        <a:bodyPr/>
        <a:lstStyle/>
        <a:p>
          <a:endParaRPr lang="th-TH"/>
        </a:p>
      </dgm:t>
    </dgm:pt>
    <dgm:pt modelId="{60F6DC5E-63DC-486E-BDAC-D1FBB18F45A3}" type="pres">
      <dgm:prSet presAssocID="{9FFFF6EF-97D1-497A-856F-0E2663CF8049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3DFF485C-A800-4343-AE0A-197FDB9B3798}" type="pres">
      <dgm:prSet presAssocID="{E492044B-2DBF-48BB-8D89-D89C1DD583F3}" presName="node" presStyleLbl="node1" presStyleIdx="4" presStyleCnt="5" custScaleX="121661" custScaleY="1141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BACF23-BB6C-444E-A75D-6DD27F8068FD}" type="pres">
      <dgm:prSet presAssocID="{9B093145-659E-4233-AB3A-A178F1764776}" presName="sibTrans" presStyleLbl="sibTrans2D1" presStyleIdx="4" presStyleCnt="5"/>
      <dgm:spPr/>
      <dgm:t>
        <a:bodyPr/>
        <a:lstStyle/>
        <a:p>
          <a:endParaRPr lang="th-TH"/>
        </a:p>
      </dgm:t>
    </dgm:pt>
    <dgm:pt modelId="{D285A75B-C63A-4ADA-B958-6EFA87C74500}" type="pres">
      <dgm:prSet presAssocID="{9B093145-659E-4233-AB3A-A178F1764776}" presName="connectorText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E5A297CE-E083-4675-9288-40DE5D4D5D15}" type="presOf" srcId="{D602E5E4-CA4F-46C8-A341-7C095FA241C2}" destId="{3C354C00-F596-489F-89AA-A94B66113BE8}" srcOrd="1" destOrd="0" presId="urn:microsoft.com/office/officeart/2005/8/layout/cycle2"/>
    <dgm:cxn modelId="{878A70A0-CEB6-4326-B0B1-14E48A49981D}" type="presOf" srcId="{DE7E78A6-A4E6-4763-8F47-5BD4A3B432AB}" destId="{37A6BB4F-12CF-4617-9A15-9C4401DDDB0B}" srcOrd="0" destOrd="0" presId="urn:microsoft.com/office/officeart/2005/8/layout/cycle2"/>
    <dgm:cxn modelId="{866778DC-1A39-4831-B4D3-0FD0DCFDB3B2}" srcId="{DE7E78A6-A4E6-4763-8F47-5BD4A3B432AB}" destId="{E492044B-2DBF-48BB-8D89-D89C1DD583F3}" srcOrd="4" destOrd="0" parTransId="{1A81CD2C-F52C-4444-9ED3-EA0CCF497C89}" sibTransId="{9B093145-659E-4233-AB3A-A178F1764776}"/>
    <dgm:cxn modelId="{19EA7EFA-CACE-4BB6-9E59-867FCE047C85}" type="presOf" srcId="{B6CAF1EF-7AD0-4ABF-835F-5637ECDF91A4}" destId="{885E11F0-8EB3-449C-ABF1-CB3A74F97421}" srcOrd="0" destOrd="0" presId="urn:microsoft.com/office/officeart/2005/8/layout/cycle2"/>
    <dgm:cxn modelId="{232B5931-5527-40DF-8DC8-CAEFF0618747}" type="presOf" srcId="{83669263-ABED-4731-A2F8-F15F394F56BC}" destId="{36B77C21-D396-466C-9EAA-85B5E191BBC9}" srcOrd="0" destOrd="0" presId="urn:microsoft.com/office/officeart/2005/8/layout/cycle2"/>
    <dgm:cxn modelId="{7001F37F-24BA-456B-8C8E-56F9A042F056}" type="presOf" srcId="{9B093145-659E-4233-AB3A-A178F1764776}" destId="{06BACF23-BB6C-444E-A75D-6DD27F8068FD}" srcOrd="0" destOrd="0" presId="urn:microsoft.com/office/officeart/2005/8/layout/cycle2"/>
    <dgm:cxn modelId="{93ED81FF-E432-4BB6-8614-8298A25BF731}" srcId="{DE7E78A6-A4E6-4763-8F47-5BD4A3B432AB}" destId="{05755086-F3BB-4E93-8B59-A9A5C03138BF}" srcOrd="1" destOrd="0" parTransId="{55D656F5-845A-4EC7-8C1B-EE308ED270C5}" sibTransId="{D602E5E4-CA4F-46C8-A341-7C095FA241C2}"/>
    <dgm:cxn modelId="{5287041E-0FC6-43DE-A635-F127718D9379}" srcId="{DE7E78A6-A4E6-4763-8F47-5BD4A3B432AB}" destId="{83669263-ABED-4731-A2F8-F15F394F56BC}" srcOrd="0" destOrd="0" parTransId="{EC235C55-243A-45F4-A4EB-684C93FF5907}" sibTransId="{358649AD-0E9D-4D4A-AE03-720FB44841DF}"/>
    <dgm:cxn modelId="{5BBB106B-5229-45E4-B63A-708B977C4862}" type="presOf" srcId="{358649AD-0E9D-4D4A-AE03-720FB44841DF}" destId="{60CCFE23-F5F5-4DB1-9FD8-47B6EE52AA05}" srcOrd="1" destOrd="0" presId="urn:microsoft.com/office/officeart/2005/8/layout/cycle2"/>
    <dgm:cxn modelId="{2C1005D6-2729-4A35-A8E9-586F2D00271D}" type="presOf" srcId="{9FFFF6EF-97D1-497A-856F-0E2663CF8049}" destId="{60F6DC5E-63DC-486E-BDAC-D1FBB18F45A3}" srcOrd="1" destOrd="0" presId="urn:microsoft.com/office/officeart/2005/8/layout/cycle2"/>
    <dgm:cxn modelId="{21BA0C09-C726-4825-BA77-8D13A1911295}" type="presOf" srcId="{358649AD-0E9D-4D4A-AE03-720FB44841DF}" destId="{7BD5E343-D0AC-424E-9DDF-E3D80611B38E}" srcOrd="0" destOrd="0" presId="urn:microsoft.com/office/officeart/2005/8/layout/cycle2"/>
    <dgm:cxn modelId="{022438BB-CD01-41E9-9EC6-AF89EBEEC698}" type="presOf" srcId="{D602E5E4-CA4F-46C8-A341-7C095FA241C2}" destId="{6A1DC825-01A5-448E-880B-ED5421CD565B}" srcOrd="0" destOrd="0" presId="urn:microsoft.com/office/officeart/2005/8/layout/cycle2"/>
    <dgm:cxn modelId="{3C37136A-0CAB-492B-B385-45ECA6832ADC}" type="presOf" srcId="{E492044B-2DBF-48BB-8D89-D89C1DD583F3}" destId="{3DFF485C-A800-4343-AE0A-197FDB9B3798}" srcOrd="0" destOrd="0" presId="urn:microsoft.com/office/officeart/2005/8/layout/cycle2"/>
    <dgm:cxn modelId="{89BEB121-5329-4EBA-BE7F-C32776A1EDC6}" type="presOf" srcId="{F26371A6-4321-40FD-A6A2-336C534B70EE}" destId="{BA1F2715-553E-4E69-AB18-03175451936C}" srcOrd="0" destOrd="0" presId="urn:microsoft.com/office/officeart/2005/8/layout/cycle2"/>
    <dgm:cxn modelId="{3411CE2D-5B37-457B-8880-AB6CA3F724E2}" type="presOf" srcId="{9B093145-659E-4233-AB3A-A178F1764776}" destId="{D285A75B-C63A-4ADA-B958-6EFA87C74500}" srcOrd="1" destOrd="0" presId="urn:microsoft.com/office/officeart/2005/8/layout/cycle2"/>
    <dgm:cxn modelId="{9B664654-32E4-4A96-A753-F65DBEFE99D8}" type="presOf" srcId="{F8C60672-22E7-4389-B893-59D2143DD7FF}" destId="{99AD9B03-E1B5-481E-8053-D01C71610775}" srcOrd="1" destOrd="0" presId="urn:microsoft.com/office/officeart/2005/8/layout/cycle2"/>
    <dgm:cxn modelId="{ACFA05AC-A851-4D9E-98FA-4388CA29E756}" type="presOf" srcId="{05755086-F3BB-4E93-8B59-A9A5C03138BF}" destId="{303B8BA1-D125-41AE-BA72-C994040E64CF}" srcOrd="0" destOrd="0" presId="urn:microsoft.com/office/officeart/2005/8/layout/cycle2"/>
    <dgm:cxn modelId="{E177620E-28C3-4E2D-82E6-C26C6937ECED}" type="presOf" srcId="{F8C60672-22E7-4389-B893-59D2143DD7FF}" destId="{567AAEF1-A4DA-4C71-A930-ABB1D070C9E9}" srcOrd="0" destOrd="0" presId="urn:microsoft.com/office/officeart/2005/8/layout/cycle2"/>
    <dgm:cxn modelId="{0EAA521A-BF88-49AE-B64C-EE759E2E4716}" srcId="{DE7E78A6-A4E6-4763-8F47-5BD4A3B432AB}" destId="{F26371A6-4321-40FD-A6A2-336C534B70EE}" srcOrd="3" destOrd="0" parTransId="{73AAC065-0EF9-4972-86BA-1861FC98AA4C}" sibTransId="{9FFFF6EF-97D1-497A-856F-0E2663CF8049}"/>
    <dgm:cxn modelId="{629F7EA9-FA2D-4A97-AE86-7017DD96F5D0}" srcId="{DE7E78A6-A4E6-4763-8F47-5BD4A3B432AB}" destId="{B6CAF1EF-7AD0-4ABF-835F-5637ECDF91A4}" srcOrd="2" destOrd="0" parTransId="{4795A76C-301A-4AE0-93B1-F4FC129D3374}" sibTransId="{F8C60672-22E7-4389-B893-59D2143DD7FF}"/>
    <dgm:cxn modelId="{1D6637AD-C0B7-4386-B779-6A1BE7D7CD1A}" type="presOf" srcId="{9FFFF6EF-97D1-497A-856F-0E2663CF8049}" destId="{52B6D604-C898-4B2F-8A7D-D0833155ACD0}" srcOrd="0" destOrd="0" presId="urn:microsoft.com/office/officeart/2005/8/layout/cycle2"/>
    <dgm:cxn modelId="{3CE420C7-7640-485E-87FC-D898760D0517}" type="presParOf" srcId="{37A6BB4F-12CF-4617-9A15-9C4401DDDB0B}" destId="{36B77C21-D396-466C-9EAA-85B5E191BBC9}" srcOrd="0" destOrd="0" presId="urn:microsoft.com/office/officeart/2005/8/layout/cycle2"/>
    <dgm:cxn modelId="{861A2463-DDEC-45A9-95B4-790D6C288FAF}" type="presParOf" srcId="{37A6BB4F-12CF-4617-9A15-9C4401DDDB0B}" destId="{7BD5E343-D0AC-424E-9DDF-E3D80611B38E}" srcOrd="1" destOrd="0" presId="urn:microsoft.com/office/officeart/2005/8/layout/cycle2"/>
    <dgm:cxn modelId="{11FEED76-5807-4657-9470-A2100BB4DFA6}" type="presParOf" srcId="{7BD5E343-D0AC-424E-9DDF-E3D80611B38E}" destId="{60CCFE23-F5F5-4DB1-9FD8-47B6EE52AA05}" srcOrd="0" destOrd="0" presId="urn:microsoft.com/office/officeart/2005/8/layout/cycle2"/>
    <dgm:cxn modelId="{F95EE023-AB2A-4888-BA66-133898D0F210}" type="presParOf" srcId="{37A6BB4F-12CF-4617-9A15-9C4401DDDB0B}" destId="{303B8BA1-D125-41AE-BA72-C994040E64CF}" srcOrd="2" destOrd="0" presId="urn:microsoft.com/office/officeart/2005/8/layout/cycle2"/>
    <dgm:cxn modelId="{2B809741-0224-4F9E-8A23-2E2F3124F7EA}" type="presParOf" srcId="{37A6BB4F-12CF-4617-9A15-9C4401DDDB0B}" destId="{6A1DC825-01A5-448E-880B-ED5421CD565B}" srcOrd="3" destOrd="0" presId="urn:microsoft.com/office/officeart/2005/8/layout/cycle2"/>
    <dgm:cxn modelId="{705A665D-0B36-4E1C-9B32-CBB6D09162F0}" type="presParOf" srcId="{6A1DC825-01A5-448E-880B-ED5421CD565B}" destId="{3C354C00-F596-489F-89AA-A94B66113BE8}" srcOrd="0" destOrd="0" presId="urn:microsoft.com/office/officeart/2005/8/layout/cycle2"/>
    <dgm:cxn modelId="{0FD608C2-8712-469D-97B4-42C20AE8A63B}" type="presParOf" srcId="{37A6BB4F-12CF-4617-9A15-9C4401DDDB0B}" destId="{885E11F0-8EB3-449C-ABF1-CB3A74F97421}" srcOrd="4" destOrd="0" presId="urn:microsoft.com/office/officeart/2005/8/layout/cycle2"/>
    <dgm:cxn modelId="{943D88D2-3069-4D66-989E-ADCCB56B3FF4}" type="presParOf" srcId="{37A6BB4F-12CF-4617-9A15-9C4401DDDB0B}" destId="{567AAEF1-A4DA-4C71-A930-ABB1D070C9E9}" srcOrd="5" destOrd="0" presId="urn:microsoft.com/office/officeart/2005/8/layout/cycle2"/>
    <dgm:cxn modelId="{2BFB1686-CD26-4ABE-8AAB-0927254CAE1D}" type="presParOf" srcId="{567AAEF1-A4DA-4C71-A930-ABB1D070C9E9}" destId="{99AD9B03-E1B5-481E-8053-D01C71610775}" srcOrd="0" destOrd="0" presId="urn:microsoft.com/office/officeart/2005/8/layout/cycle2"/>
    <dgm:cxn modelId="{63FB7CCC-33FD-4F7E-AE20-531D6EE2732D}" type="presParOf" srcId="{37A6BB4F-12CF-4617-9A15-9C4401DDDB0B}" destId="{BA1F2715-553E-4E69-AB18-03175451936C}" srcOrd="6" destOrd="0" presId="urn:microsoft.com/office/officeart/2005/8/layout/cycle2"/>
    <dgm:cxn modelId="{1F32845E-5D2C-460B-A1BB-23701C3F9669}" type="presParOf" srcId="{37A6BB4F-12CF-4617-9A15-9C4401DDDB0B}" destId="{52B6D604-C898-4B2F-8A7D-D0833155ACD0}" srcOrd="7" destOrd="0" presId="urn:microsoft.com/office/officeart/2005/8/layout/cycle2"/>
    <dgm:cxn modelId="{D0D02738-10AF-47E0-995F-C761602E346F}" type="presParOf" srcId="{52B6D604-C898-4B2F-8A7D-D0833155ACD0}" destId="{60F6DC5E-63DC-486E-BDAC-D1FBB18F45A3}" srcOrd="0" destOrd="0" presId="urn:microsoft.com/office/officeart/2005/8/layout/cycle2"/>
    <dgm:cxn modelId="{E72E3D4F-60CE-42DC-AA64-99FF69BFFAA2}" type="presParOf" srcId="{37A6BB4F-12CF-4617-9A15-9C4401DDDB0B}" destId="{3DFF485C-A800-4343-AE0A-197FDB9B3798}" srcOrd="8" destOrd="0" presId="urn:microsoft.com/office/officeart/2005/8/layout/cycle2"/>
    <dgm:cxn modelId="{E7C106C3-243B-4D53-BF9C-B49DCB1A45AB}" type="presParOf" srcId="{37A6BB4F-12CF-4617-9A15-9C4401DDDB0B}" destId="{06BACF23-BB6C-444E-A75D-6DD27F8068FD}" srcOrd="9" destOrd="0" presId="urn:microsoft.com/office/officeart/2005/8/layout/cycle2"/>
    <dgm:cxn modelId="{1C5FE612-B592-4ACC-9EA7-C242FA7731CC}" type="presParOf" srcId="{06BACF23-BB6C-444E-A75D-6DD27F8068FD}" destId="{D285A75B-C63A-4ADA-B958-6EFA87C7450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E78A6-A4E6-4763-8F47-5BD4A3B432AB}" type="doc">
      <dgm:prSet loTypeId="urn:microsoft.com/office/officeart/2009/layout/CircleArrowProcess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5755086-F3BB-4E93-8B59-A9A5C03138BF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นครสวรรค์ 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57.2%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55D656F5-845A-4EC7-8C1B-EE308ED270C5}" type="parTrans" cxnId="{93ED81FF-E432-4BB6-8614-8298A25BF731}">
      <dgm:prSet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D602E5E4-CA4F-46C8-A341-7C095FA241C2}" type="sibTrans" cxnId="{93ED81FF-E432-4BB6-8614-8298A25BF731}">
      <dgm:prSet custT="1"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B6CAF1EF-7AD0-4ABF-835F-5637ECDF91A4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ชัยนาท 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58.1%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4795A76C-301A-4AE0-93B1-F4FC129D3374}" type="parTrans" cxnId="{629F7EA9-FA2D-4A97-AE86-7017DD96F5D0}">
      <dgm:prSet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F8C60672-22E7-4389-B893-59D2143DD7FF}" type="sibTrans" cxnId="{629F7EA9-FA2D-4A97-AE86-7017DD96F5D0}">
      <dgm:prSet custT="1"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F26371A6-4321-40FD-A6A2-336C534B70EE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พิจิตร 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58.6%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73AAC065-0EF9-4972-86BA-1861FC98AA4C}" type="parTrans" cxnId="{0EAA521A-BF88-49AE-B64C-EE759E2E4716}">
      <dgm:prSet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9FFFF6EF-97D1-497A-856F-0E2663CF8049}" type="sibTrans" cxnId="{0EAA521A-BF88-49AE-B64C-EE759E2E4716}">
      <dgm:prSet custT="1"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83669263-ABED-4731-A2F8-F15F394F56BC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กำแพงเพชร </a:t>
          </a:r>
          <a:r>
            <a:rPr lang="en-US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56.3%</a:t>
          </a:r>
          <a:endParaRPr lang="th-TH" sz="1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C235C55-243A-45F4-A4EB-684C93FF5907}" type="parTrans" cxnId="{5287041E-0FC6-43DE-A635-F127718D9379}">
      <dgm:prSet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358649AD-0E9D-4D4A-AE03-720FB44841DF}" type="sibTrans" cxnId="{5287041E-0FC6-43DE-A635-F127718D9379}">
      <dgm:prSet custT="1"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E492044B-2DBF-48BB-8D89-D89C1DD583F3}">
      <dgm:prSet phldrT="[ข้อความ]" custT="1"/>
      <dgm:spPr/>
      <dgm:t>
        <a:bodyPr/>
        <a:lstStyle/>
        <a:p>
          <a:r>
            <a:rPr lang="th-TH" sz="1600" b="1" dirty="0" smtClean="0">
              <a:latin typeface="TH SarabunPSK" pitchFamily="34" charset="-34"/>
              <a:cs typeface="TH SarabunPSK" pitchFamily="34" charset="-34"/>
            </a:rPr>
            <a:t>อุทัยธานี </a:t>
          </a:r>
          <a:r>
            <a:rPr lang="en-US" sz="1600" b="1" dirty="0" smtClean="0">
              <a:latin typeface="TH SarabunPSK" pitchFamily="34" charset="-34"/>
              <a:cs typeface="TH SarabunPSK" pitchFamily="34" charset="-34"/>
            </a:rPr>
            <a:t>53.4%</a:t>
          </a:r>
          <a:endParaRPr lang="th-TH" sz="1600" b="1" dirty="0">
            <a:latin typeface="TH SarabunPSK" pitchFamily="34" charset="-34"/>
            <a:cs typeface="TH SarabunPSK" pitchFamily="34" charset="-34"/>
          </a:endParaRPr>
        </a:p>
      </dgm:t>
    </dgm:pt>
    <dgm:pt modelId="{1A81CD2C-F52C-4444-9ED3-EA0CCF497C89}" type="parTrans" cxnId="{866778DC-1A39-4831-B4D3-0FD0DCFDB3B2}">
      <dgm:prSet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9B093145-659E-4233-AB3A-A178F1764776}" type="sibTrans" cxnId="{866778DC-1A39-4831-B4D3-0FD0DCFDB3B2}">
      <dgm:prSet custT="1"/>
      <dgm:spPr/>
      <dgm:t>
        <a:bodyPr/>
        <a:lstStyle/>
        <a:p>
          <a:endParaRPr lang="th-TH" sz="2000" b="1">
            <a:latin typeface="TH SarabunPSK" pitchFamily="34" charset="-34"/>
            <a:cs typeface="TH SarabunPSK" pitchFamily="34" charset="-34"/>
          </a:endParaRPr>
        </a:p>
      </dgm:t>
    </dgm:pt>
    <dgm:pt modelId="{283A3574-A64C-41FB-925A-BE2B6A8FB2DC}" type="pres">
      <dgm:prSet presAssocID="{DE7E78A6-A4E6-4763-8F47-5BD4A3B432A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7127F38C-8530-42B9-91AA-7C7257C205BC}" type="pres">
      <dgm:prSet presAssocID="{83669263-ABED-4731-A2F8-F15F394F56BC}" presName="Accent1" presStyleCnt="0"/>
      <dgm:spPr/>
    </dgm:pt>
    <dgm:pt modelId="{0E7E947B-0343-444A-A413-CFD1B647B433}" type="pres">
      <dgm:prSet presAssocID="{83669263-ABED-4731-A2F8-F15F394F56BC}" presName="Accent" presStyleLbl="node1" presStyleIdx="0" presStyleCnt="5" custScaleX="113362" custScaleY="104525"/>
      <dgm:spPr/>
    </dgm:pt>
    <dgm:pt modelId="{194E8DF5-CED4-4A42-80DD-5976ECBC0F41}" type="pres">
      <dgm:prSet presAssocID="{83669263-ABED-4731-A2F8-F15F394F56BC}" presName="Parent1" presStyleLbl="revTx" presStyleIdx="0" presStyleCnt="5" custScaleX="125036" custScaleY="156978" custLinFactNeighborY="-272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B832CC-76A5-433E-8B3B-99A6AABB26D2}" type="pres">
      <dgm:prSet presAssocID="{05755086-F3BB-4E93-8B59-A9A5C03138BF}" presName="Accent2" presStyleCnt="0"/>
      <dgm:spPr/>
    </dgm:pt>
    <dgm:pt modelId="{E95FFBBC-CB63-4E60-B754-859AC542BB86}" type="pres">
      <dgm:prSet presAssocID="{05755086-F3BB-4E93-8B59-A9A5C03138BF}" presName="Accent" presStyleLbl="node1" presStyleIdx="1" presStyleCnt="5" custScaleX="119499" custScaleY="103763"/>
      <dgm:spPr/>
    </dgm:pt>
    <dgm:pt modelId="{C003E2F3-0334-4190-A493-57A196A7E0BF}" type="pres">
      <dgm:prSet presAssocID="{05755086-F3BB-4E93-8B59-A9A5C03138BF}" presName="Parent2" presStyleLbl="revTx" presStyleIdx="1" presStyleCnt="5" custScaleX="134236" custLinFactNeighborX="-13758" custLinFactNeighborY="-119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8EB8B8-3E21-4132-8F6B-18E2AEC2089C}" type="pres">
      <dgm:prSet presAssocID="{B6CAF1EF-7AD0-4ABF-835F-5637ECDF91A4}" presName="Accent3" presStyleCnt="0"/>
      <dgm:spPr/>
    </dgm:pt>
    <dgm:pt modelId="{2FB29559-2615-48CC-B69D-443F9F479D1E}" type="pres">
      <dgm:prSet presAssocID="{B6CAF1EF-7AD0-4ABF-835F-5637ECDF91A4}" presName="Accent" presStyleLbl="node1" presStyleIdx="2" presStyleCnt="5"/>
      <dgm:spPr/>
    </dgm:pt>
    <dgm:pt modelId="{F5C57563-7025-49FA-87B4-B3576F0F38AC}" type="pres">
      <dgm:prSet presAssocID="{B6CAF1EF-7AD0-4ABF-835F-5637ECDF91A4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5D7052-ACAB-4484-A2EF-EC283E94F781}" type="pres">
      <dgm:prSet presAssocID="{F26371A6-4321-40FD-A6A2-336C534B70EE}" presName="Accent4" presStyleCnt="0"/>
      <dgm:spPr/>
    </dgm:pt>
    <dgm:pt modelId="{FD15969E-BA66-4B45-A72E-AC5A713D9A4D}" type="pres">
      <dgm:prSet presAssocID="{F26371A6-4321-40FD-A6A2-336C534B70EE}" presName="Accent" presStyleLbl="node1" presStyleIdx="3" presStyleCnt="5" custScaleX="101211" custScaleY="98750"/>
      <dgm:spPr/>
    </dgm:pt>
    <dgm:pt modelId="{BD0C7856-094F-479F-BEA3-D0E453D12C65}" type="pres">
      <dgm:prSet presAssocID="{F26371A6-4321-40FD-A6A2-336C534B70EE}" presName="Parent4" presStyleLbl="revTx" presStyleIdx="3" presStyleCnt="5" custLinFactNeighborY="-18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4E0CB1-73AF-4965-B2D8-86E0FF8FAE97}" type="pres">
      <dgm:prSet presAssocID="{E492044B-2DBF-48BB-8D89-D89C1DD583F3}" presName="Accent5" presStyleCnt="0"/>
      <dgm:spPr/>
    </dgm:pt>
    <dgm:pt modelId="{6B078473-E553-489B-A53A-DA0C23477C58}" type="pres">
      <dgm:prSet presAssocID="{E492044B-2DBF-48BB-8D89-D89C1DD583F3}" presName="Accent" presStyleLbl="node1" presStyleIdx="4" presStyleCnt="5" custScaleX="123011" custScaleY="115763"/>
      <dgm:spPr/>
    </dgm:pt>
    <dgm:pt modelId="{DE9BA49E-4806-44AB-BFCA-93306B8D0A0D}" type="pres">
      <dgm:prSet presAssocID="{E492044B-2DBF-48BB-8D89-D89C1DD583F3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3A5BA9-9A30-4921-8EC8-5DA47E380704}" type="presOf" srcId="{05755086-F3BB-4E93-8B59-A9A5C03138BF}" destId="{C003E2F3-0334-4190-A493-57A196A7E0BF}" srcOrd="0" destOrd="0" presId="urn:microsoft.com/office/officeart/2009/layout/CircleArrowProcess"/>
    <dgm:cxn modelId="{0EAA521A-BF88-49AE-B64C-EE759E2E4716}" srcId="{DE7E78A6-A4E6-4763-8F47-5BD4A3B432AB}" destId="{F26371A6-4321-40FD-A6A2-336C534B70EE}" srcOrd="3" destOrd="0" parTransId="{73AAC065-0EF9-4972-86BA-1861FC98AA4C}" sibTransId="{9FFFF6EF-97D1-497A-856F-0E2663CF8049}"/>
    <dgm:cxn modelId="{866778DC-1A39-4831-B4D3-0FD0DCFDB3B2}" srcId="{DE7E78A6-A4E6-4763-8F47-5BD4A3B432AB}" destId="{E492044B-2DBF-48BB-8D89-D89C1DD583F3}" srcOrd="4" destOrd="0" parTransId="{1A81CD2C-F52C-4444-9ED3-EA0CCF497C89}" sibTransId="{9B093145-659E-4233-AB3A-A178F1764776}"/>
    <dgm:cxn modelId="{02477BAC-64B4-4ECA-ADF5-5C21C2BC060D}" type="presOf" srcId="{B6CAF1EF-7AD0-4ABF-835F-5637ECDF91A4}" destId="{F5C57563-7025-49FA-87B4-B3576F0F38AC}" srcOrd="0" destOrd="0" presId="urn:microsoft.com/office/officeart/2009/layout/CircleArrowProcess"/>
    <dgm:cxn modelId="{028EFC6A-8F2D-4183-8402-97EE8F611532}" type="presOf" srcId="{83669263-ABED-4731-A2F8-F15F394F56BC}" destId="{194E8DF5-CED4-4A42-80DD-5976ECBC0F41}" srcOrd="0" destOrd="0" presId="urn:microsoft.com/office/officeart/2009/layout/CircleArrowProcess"/>
    <dgm:cxn modelId="{2206A731-13DB-45B3-9C50-478B7CA29043}" type="presOf" srcId="{F26371A6-4321-40FD-A6A2-336C534B70EE}" destId="{BD0C7856-094F-479F-BEA3-D0E453D12C65}" srcOrd="0" destOrd="0" presId="urn:microsoft.com/office/officeart/2009/layout/CircleArrowProcess"/>
    <dgm:cxn modelId="{93ED81FF-E432-4BB6-8614-8298A25BF731}" srcId="{DE7E78A6-A4E6-4763-8F47-5BD4A3B432AB}" destId="{05755086-F3BB-4E93-8B59-A9A5C03138BF}" srcOrd="1" destOrd="0" parTransId="{55D656F5-845A-4EC7-8C1B-EE308ED270C5}" sibTransId="{D602E5E4-CA4F-46C8-A341-7C095FA241C2}"/>
    <dgm:cxn modelId="{629F7EA9-FA2D-4A97-AE86-7017DD96F5D0}" srcId="{DE7E78A6-A4E6-4763-8F47-5BD4A3B432AB}" destId="{B6CAF1EF-7AD0-4ABF-835F-5637ECDF91A4}" srcOrd="2" destOrd="0" parTransId="{4795A76C-301A-4AE0-93B1-F4FC129D3374}" sibTransId="{F8C60672-22E7-4389-B893-59D2143DD7FF}"/>
    <dgm:cxn modelId="{EF8DC100-59C7-4E02-95C5-C34E693B32B3}" type="presOf" srcId="{DE7E78A6-A4E6-4763-8F47-5BD4A3B432AB}" destId="{283A3574-A64C-41FB-925A-BE2B6A8FB2DC}" srcOrd="0" destOrd="0" presId="urn:microsoft.com/office/officeart/2009/layout/CircleArrowProcess"/>
    <dgm:cxn modelId="{CD8F02CA-A4E2-4881-B622-329228663F03}" type="presOf" srcId="{E492044B-2DBF-48BB-8D89-D89C1DD583F3}" destId="{DE9BA49E-4806-44AB-BFCA-93306B8D0A0D}" srcOrd="0" destOrd="0" presId="urn:microsoft.com/office/officeart/2009/layout/CircleArrowProcess"/>
    <dgm:cxn modelId="{5287041E-0FC6-43DE-A635-F127718D9379}" srcId="{DE7E78A6-A4E6-4763-8F47-5BD4A3B432AB}" destId="{83669263-ABED-4731-A2F8-F15F394F56BC}" srcOrd="0" destOrd="0" parTransId="{EC235C55-243A-45F4-A4EB-684C93FF5907}" sibTransId="{358649AD-0E9D-4D4A-AE03-720FB44841DF}"/>
    <dgm:cxn modelId="{EABA8090-32CD-48FC-A4FF-C37C3093117C}" type="presParOf" srcId="{283A3574-A64C-41FB-925A-BE2B6A8FB2DC}" destId="{7127F38C-8530-42B9-91AA-7C7257C205BC}" srcOrd="0" destOrd="0" presId="urn:microsoft.com/office/officeart/2009/layout/CircleArrowProcess"/>
    <dgm:cxn modelId="{C1254020-F550-4CE4-AEE0-F31FC64866AF}" type="presParOf" srcId="{7127F38C-8530-42B9-91AA-7C7257C205BC}" destId="{0E7E947B-0343-444A-A413-CFD1B647B433}" srcOrd="0" destOrd="0" presId="urn:microsoft.com/office/officeart/2009/layout/CircleArrowProcess"/>
    <dgm:cxn modelId="{F204F229-D923-4EDF-8DA9-3815052987B4}" type="presParOf" srcId="{283A3574-A64C-41FB-925A-BE2B6A8FB2DC}" destId="{194E8DF5-CED4-4A42-80DD-5976ECBC0F41}" srcOrd="1" destOrd="0" presId="urn:microsoft.com/office/officeart/2009/layout/CircleArrowProcess"/>
    <dgm:cxn modelId="{5E25B958-A47A-4AB9-940E-42CD4350AE2E}" type="presParOf" srcId="{283A3574-A64C-41FB-925A-BE2B6A8FB2DC}" destId="{D0B832CC-76A5-433E-8B3B-99A6AABB26D2}" srcOrd="2" destOrd="0" presId="urn:microsoft.com/office/officeart/2009/layout/CircleArrowProcess"/>
    <dgm:cxn modelId="{5637F043-DD55-424F-9CE1-CE153DE15E8B}" type="presParOf" srcId="{D0B832CC-76A5-433E-8B3B-99A6AABB26D2}" destId="{E95FFBBC-CB63-4E60-B754-859AC542BB86}" srcOrd="0" destOrd="0" presId="urn:microsoft.com/office/officeart/2009/layout/CircleArrowProcess"/>
    <dgm:cxn modelId="{D8E6770A-47FB-43EC-B84B-3D2300FFF18E}" type="presParOf" srcId="{283A3574-A64C-41FB-925A-BE2B6A8FB2DC}" destId="{C003E2F3-0334-4190-A493-57A196A7E0BF}" srcOrd="3" destOrd="0" presId="urn:microsoft.com/office/officeart/2009/layout/CircleArrowProcess"/>
    <dgm:cxn modelId="{C5AC4C5F-B80A-44DF-9E5A-A926701FD3F2}" type="presParOf" srcId="{283A3574-A64C-41FB-925A-BE2B6A8FB2DC}" destId="{DD8EB8B8-3E21-4132-8F6B-18E2AEC2089C}" srcOrd="4" destOrd="0" presId="urn:microsoft.com/office/officeart/2009/layout/CircleArrowProcess"/>
    <dgm:cxn modelId="{94D3D96A-C12B-49DD-A648-393157EB77E8}" type="presParOf" srcId="{DD8EB8B8-3E21-4132-8F6B-18E2AEC2089C}" destId="{2FB29559-2615-48CC-B69D-443F9F479D1E}" srcOrd="0" destOrd="0" presId="urn:microsoft.com/office/officeart/2009/layout/CircleArrowProcess"/>
    <dgm:cxn modelId="{F4785663-A521-4C29-B1A5-0A74E6180AD3}" type="presParOf" srcId="{283A3574-A64C-41FB-925A-BE2B6A8FB2DC}" destId="{F5C57563-7025-49FA-87B4-B3576F0F38AC}" srcOrd="5" destOrd="0" presId="urn:microsoft.com/office/officeart/2009/layout/CircleArrowProcess"/>
    <dgm:cxn modelId="{22254FF8-9890-4BC2-B145-F5B4AAFA7BC2}" type="presParOf" srcId="{283A3574-A64C-41FB-925A-BE2B6A8FB2DC}" destId="{245D7052-ACAB-4484-A2EF-EC283E94F781}" srcOrd="6" destOrd="0" presId="urn:microsoft.com/office/officeart/2009/layout/CircleArrowProcess"/>
    <dgm:cxn modelId="{5633DF38-2C22-4C9B-ABE5-7C83B8C6A640}" type="presParOf" srcId="{245D7052-ACAB-4484-A2EF-EC283E94F781}" destId="{FD15969E-BA66-4B45-A72E-AC5A713D9A4D}" srcOrd="0" destOrd="0" presId="urn:microsoft.com/office/officeart/2009/layout/CircleArrowProcess"/>
    <dgm:cxn modelId="{443A70FA-5C4E-4483-9823-93ED20D60CB6}" type="presParOf" srcId="{283A3574-A64C-41FB-925A-BE2B6A8FB2DC}" destId="{BD0C7856-094F-479F-BEA3-D0E453D12C65}" srcOrd="7" destOrd="0" presId="urn:microsoft.com/office/officeart/2009/layout/CircleArrowProcess"/>
    <dgm:cxn modelId="{B007B94A-3AA1-46F4-9B5F-5E19CB063FD1}" type="presParOf" srcId="{283A3574-A64C-41FB-925A-BE2B6A8FB2DC}" destId="{0C4E0CB1-73AF-4965-B2D8-86E0FF8FAE97}" srcOrd="8" destOrd="0" presId="urn:microsoft.com/office/officeart/2009/layout/CircleArrowProcess"/>
    <dgm:cxn modelId="{037185CC-B61F-4248-8BB1-091E9A63FEAD}" type="presParOf" srcId="{0C4E0CB1-73AF-4965-B2D8-86E0FF8FAE97}" destId="{6B078473-E553-489B-A53A-DA0C23477C58}" srcOrd="0" destOrd="0" presId="urn:microsoft.com/office/officeart/2009/layout/CircleArrowProcess"/>
    <dgm:cxn modelId="{59137828-A754-45C5-BB7D-8D99986DC674}" type="presParOf" srcId="{283A3574-A64C-41FB-925A-BE2B6A8FB2DC}" destId="{DE9BA49E-4806-44AB-BFCA-93306B8D0A0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8F636-1B11-4935-9383-F7C3A4CBFD38}">
      <dsp:nvSpPr>
        <dsp:cNvPr id="0" name=""/>
        <dsp:cNvSpPr/>
      </dsp:nvSpPr>
      <dsp:spPr>
        <a:xfrm>
          <a:off x="1666917" y="0"/>
          <a:ext cx="1994757" cy="1994757"/>
        </a:xfrm>
        <a:prstGeom prst="triangle">
          <a:avLst/>
        </a:prstGeom>
        <a:solidFill>
          <a:srgbClr val="FF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People</a:t>
          </a:r>
          <a:endParaRPr lang="th-TH" sz="2000" b="1" kern="1200" dirty="0">
            <a:solidFill>
              <a:srgbClr val="FFFF00"/>
            </a:solidFill>
          </a:endParaRPr>
        </a:p>
      </dsp:txBody>
      <dsp:txXfrm>
        <a:off x="2165606" y="997379"/>
        <a:ext cx="997379" cy="997378"/>
      </dsp:txXfrm>
    </dsp:sp>
    <dsp:sp modelId="{03FAEA9A-BC57-4219-B2E6-2FEB127BCB0D}">
      <dsp:nvSpPr>
        <dsp:cNvPr id="0" name=""/>
        <dsp:cNvSpPr/>
      </dsp:nvSpPr>
      <dsp:spPr>
        <a:xfrm>
          <a:off x="669538" y="1994757"/>
          <a:ext cx="1994757" cy="1994757"/>
        </a:xfrm>
        <a:prstGeom prst="triangl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Finance</a:t>
          </a:r>
          <a:endParaRPr lang="th-TH" sz="2000" b="1" kern="1200" dirty="0"/>
        </a:p>
      </dsp:txBody>
      <dsp:txXfrm>
        <a:off x="1168227" y="2992136"/>
        <a:ext cx="997379" cy="997378"/>
      </dsp:txXfrm>
    </dsp:sp>
    <dsp:sp modelId="{DAAECB15-8370-41A0-9C7E-95597F1C146F}">
      <dsp:nvSpPr>
        <dsp:cNvPr id="0" name=""/>
        <dsp:cNvSpPr/>
      </dsp:nvSpPr>
      <dsp:spPr>
        <a:xfrm rot="10800000">
          <a:off x="1666917" y="1994757"/>
          <a:ext cx="1994757" cy="1994757"/>
        </a:xfrm>
        <a:prstGeom prst="triangle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bg1"/>
              </a:solidFill>
            </a:rPr>
            <a:t>Manangement</a:t>
          </a:r>
          <a:endParaRPr lang="en-US" sz="1150" b="1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kern="1200" dirty="0" smtClean="0">
              <a:solidFill>
                <a:schemeClr val="bg1"/>
              </a:solidFill>
            </a:rPr>
            <a:t>Excellence</a:t>
          </a:r>
          <a:endParaRPr lang="th-TH" sz="1150" kern="1200" dirty="0">
            <a:solidFill>
              <a:schemeClr val="bg1"/>
            </a:solidFill>
          </a:endParaRPr>
        </a:p>
      </dsp:txBody>
      <dsp:txXfrm rot="10800000">
        <a:off x="2165606" y="1994757"/>
        <a:ext cx="997379" cy="997378"/>
      </dsp:txXfrm>
    </dsp:sp>
    <dsp:sp modelId="{60729DC0-E40A-4EA7-B315-6664DC429D22}">
      <dsp:nvSpPr>
        <dsp:cNvPr id="0" name=""/>
        <dsp:cNvSpPr/>
      </dsp:nvSpPr>
      <dsp:spPr>
        <a:xfrm>
          <a:off x="2664295" y="1994757"/>
          <a:ext cx="1994757" cy="1994757"/>
        </a:xfrm>
        <a:prstGeom prst="triangl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Governance</a:t>
          </a:r>
          <a:endParaRPr lang="th-TH" sz="1200" b="1" kern="1200" dirty="0">
            <a:solidFill>
              <a:schemeClr val="bg1"/>
            </a:solidFill>
          </a:endParaRPr>
        </a:p>
      </dsp:txBody>
      <dsp:txXfrm>
        <a:off x="3162984" y="2992136"/>
        <a:ext cx="997379" cy="99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77C21-D396-466C-9EAA-85B5E191BBC9}">
      <dsp:nvSpPr>
        <dsp:cNvPr id="0" name=""/>
        <dsp:cNvSpPr/>
      </dsp:nvSpPr>
      <dsp:spPr>
        <a:xfrm>
          <a:off x="2575999" y="-24362"/>
          <a:ext cx="1415984" cy="13874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กำแพงเพชร 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63.5%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783365" y="178826"/>
        <a:ext cx="1001252" cy="981080"/>
      </dsp:txXfrm>
    </dsp:sp>
    <dsp:sp modelId="{7BD5E343-D0AC-424E-9DDF-E3D80611B38E}">
      <dsp:nvSpPr>
        <dsp:cNvPr id="0" name=""/>
        <dsp:cNvSpPr/>
      </dsp:nvSpPr>
      <dsp:spPr>
        <a:xfrm rot="2160000">
          <a:off x="3923639" y="1014027"/>
          <a:ext cx="295170" cy="454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>
            <a:latin typeface="TH SarabunPSK" pitchFamily="34" charset="-34"/>
            <a:cs typeface="TH SarabunPSK" pitchFamily="34" charset="-34"/>
          </a:endParaRPr>
        </a:p>
      </dsp:txBody>
      <dsp:txXfrm>
        <a:off x="3932095" y="1078921"/>
        <a:ext cx="206619" cy="272756"/>
      </dsp:txXfrm>
    </dsp:sp>
    <dsp:sp modelId="{303B8BA1-D125-41AE-BA72-C994040E64CF}">
      <dsp:nvSpPr>
        <dsp:cNvPr id="0" name=""/>
        <dsp:cNvSpPr/>
      </dsp:nvSpPr>
      <dsp:spPr>
        <a:xfrm>
          <a:off x="3926034" y="1285786"/>
          <a:ext cx="1991895" cy="11472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นครสวรรค์ 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64.6%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17740" y="1453804"/>
        <a:ext cx="1408483" cy="811260"/>
      </dsp:txXfrm>
    </dsp:sp>
    <dsp:sp modelId="{6A1DC825-01A5-448E-880B-ED5421CD565B}">
      <dsp:nvSpPr>
        <dsp:cNvPr id="0" name=""/>
        <dsp:cNvSpPr/>
      </dsp:nvSpPr>
      <dsp:spPr>
        <a:xfrm rot="6480000">
          <a:off x="4424165" y="2545782"/>
          <a:ext cx="401910" cy="454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>
            <a:latin typeface="TH SarabunPSK" pitchFamily="34" charset="-34"/>
            <a:cs typeface="TH SarabunPSK" pitchFamily="34" charset="-34"/>
          </a:endParaRPr>
        </a:p>
      </dsp:txBody>
      <dsp:txXfrm rot="10800000">
        <a:off x="4503081" y="2579364"/>
        <a:ext cx="281337" cy="272756"/>
      </dsp:txXfrm>
    </dsp:sp>
    <dsp:sp modelId="{885E11F0-8EB3-449C-ABF1-CB3A74F97421}">
      <dsp:nvSpPr>
        <dsp:cNvPr id="0" name=""/>
        <dsp:cNvSpPr/>
      </dsp:nvSpPr>
      <dsp:spPr>
        <a:xfrm>
          <a:off x="3622855" y="3111538"/>
          <a:ext cx="1346940" cy="13469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ชัยนาท 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63.7%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820110" y="3308793"/>
        <a:ext cx="952430" cy="952430"/>
      </dsp:txXfrm>
    </dsp:sp>
    <dsp:sp modelId="{567AAEF1-A4DA-4C71-A930-ABB1D070C9E9}">
      <dsp:nvSpPr>
        <dsp:cNvPr id="0" name=""/>
        <dsp:cNvSpPr/>
      </dsp:nvSpPr>
      <dsp:spPr>
        <a:xfrm rot="10800000">
          <a:off x="3186076" y="3557712"/>
          <a:ext cx="308656" cy="454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>
            <a:latin typeface="TH SarabunPSK" pitchFamily="34" charset="-34"/>
            <a:cs typeface="TH SarabunPSK" pitchFamily="34" charset="-34"/>
          </a:endParaRPr>
        </a:p>
      </dsp:txBody>
      <dsp:txXfrm rot="10800000">
        <a:off x="3278673" y="3648630"/>
        <a:ext cx="216059" cy="272756"/>
      </dsp:txXfrm>
    </dsp:sp>
    <dsp:sp modelId="{BA1F2715-553E-4E69-AB18-03175451936C}">
      <dsp:nvSpPr>
        <dsp:cNvPr id="0" name=""/>
        <dsp:cNvSpPr/>
      </dsp:nvSpPr>
      <dsp:spPr>
        <a:xfrm>
          <a:off x="1502830" y="3081158"/>
          <a:ext cx="1537653" cy="1407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พิจิตร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65.3%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28014" y="3287311"/>
        <a:ext cx="1087285" cy="995394"/>
      </dsp:txXfrm>
    </dsp:sp>
    <dsp:sp modelId="{52B6D604-C898-4B2F-8A7D-D0833155ACD0}">
      <dsp:nvSpPr>
        <dsp:cNvPr id="0" name=""/>
        <dsp:cNvSpPr/>
      </dsp:nvSpPr>
      <dsp:spPr>
        <a:xfrm rot="15120000">
          <a:off x="1827599" y="2633078"/>
          <a:ext cx="287252" cy="454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>
            <a:latin typeface="TH SarabunPSK" pitchFamily="34" charset="-34"/>
            <a:cs typeface="TH SarabunPSK" pitchFamily="34" charset="-34"/>
          </a:endParaRPr>
        </a:p>
      </dsp:txBody>
      <dsp:txXfrm rot="10800000">
        <a:off x="1884002" y="2764975"/>
        <a:ext cx="201076" cy="272756"/>
      </dsp:txXfrm>
    </dsp:sp>
    <dsp:sp modelId="{3DFF485C-A800-4343-AE0A-197FDB9B3798}">
      <dsp:nvSpPr>
        <dsp:cNvPr id="0" name=""/>
        <dsp:cNvSpPr/>
      </dsp:nvSpPr>
      <dsp:spPr>
        <a:xfrm>
          <a:off x="826650" y="1090527"/>
          <a:ext cx="1638700" cy="15378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อุทัยธานี </a:t>
          </a:r>
          <a:r>
            <a:rPr lang="en-US" sz="14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62.5%</a:t>
          </a:r>
          <a:endParaRPr lang="th-TH" sz="1400" b="1" kern="1200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066632" y="1315735"/>
        <a:ext cx="1158736" cy="1087398"/>
      </dsp:txXfrm>
    </dsp:sp>
    <dsp:sp modelId="{06BACF23-BB6C-444E-A75D-6DD27F8068FD}">
      <dsp:nvSpPr>
        <dsp:cNvPr id="0" name=""/>
        <dsp:cNvSpPr/>
      </dsp:nvSpPr>
      <dsp:spPr>
        <a:xfrm rot="19440000">
          <a:off x="2360223" y="1012938"/>
          <a:ext cx="276068" cy="4545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>
            <a:latin typeface="TH SarabunPSK" pitchFamily="34" charset="-34"/>
            <a:cs typeface="TH SarabunPSK" pitchFamily="34" charset="-34"/>
          </a:endParaRPr>
        </a:p>
      </dsp:txBody>
      <dsp:txXfrm>
        <a:off x="2368132" y="1128196"/>
        <a:ext cx="193248" cy="272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E947B-0343-444A-A413-CFD1B647B433}">
      <dsp:nvSpPr>
        <dsp:cNvPr id="0" name=""/>
        <dsp:cNvSpPr/>
      </dsp:nvSpPr>
      <dsp:spPr>
        <a:xfrm>
          <a:off x="2607172" y="-74594"/>
          <a:ext cx="1871283" cy="17254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E8DF5-CED4-4A42-80DD-5976ECBC0F41}">
      <dsp:nvSpPr>
        <dsp:cNvPr id="0" name=""/>
        <dsp:cNvSpPr/>
      </dsp:nvSpPr>
      <dsp:spPr>
        <a:xfrm>
          <a:off x="2966593" y="304121"/>
          <a:ext cx="1151822" cy="72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กำแพงเพชร </a:t>
          </a:r>
          <a:r>
            <a:rPr lang="en-US" sz="1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56.3%</a:t>
          </a:r>
          <a:endParaRPr lang="th-TH" sz="14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66593" y="304121"/>
        <a:ext cx="1151822" cy="722711"/>
      </dsp:txXfrm>
    </dsp:sp>
    <dsp:sp modelId="{E95FFBBC-CB63-4E60-B754-859AC542BB86}">
      <dsp:nvSpPr>
        <dsp:cNvPr id="0" name=""/>
        <dsp:cNvSpPr/>
      </dsp:nvSpPr>
      <dsp:spPr>
        <a:xfrm>
          <a:off x="2097936" y="880184"/>
          <a:ext cx="1972587" cy="17129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3E2F3-0334-4190-A493-57A196A7E0BF}">
      <dsp:nvSpPr>
        <dsp:cNvPr id="0" name=""/>
        <dsp:cNvSpPr/>
      </dsp:nvSpPr>
      <dsp:spPr>
        <a:xfrm>
          <a:off x="2337039" y="1456250"/>
          <a:ext cx="1236571" cy="4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นครสวรรค์ 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57.2%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37039" y="1456250"/>
        <a:ext cx="1236571" cy="460390"/>
      </dsp:txXfrm>
    </dsp:sp>
    <dsp:sp modelId="{2FB29559-2615-48CC-B69D-443F9F479D1E}">
      <dsp:nvSpPr>
        <dsp:cNvPr id="0" name=""/>
        <dsp:cNvSpPr/>
      </dsp:nvSpPr>
      <dsp:spPr>
        <a:xfrm>
          <a:off x="2717456" y="1863996"/>
          <a:ext cx="1650714" cy="165079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57563-7025-49FA-87B4-B3576F0F38AC}">
      <dsp:nvSpPr>
        <dsp:cNvPr id="0" name=""/>
        <dsp:cNvSpPr/>
      </dsp:nvSpPr>
      <dsp:spPr>
        <a:xfrm>
          <a:off x="3081908" y="2461332"/>
          <a:ext cx="921192" cy="4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ชัยนาท 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58.1%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81908" y="2461332"/>
        <a:ext cx="921192" cy="460390"/>
      </dsp:txXfrm>
    </dsp:sp>
    <dsp:sp modelId="{FD15969E-BA66-4B45-A72E-AC5A713D9A4D}">
      <dsp:nvSpPr>
        <dsp:cNvPr id="0" name=""/>
        <dsp:cNvSpPr/>
      </dsp:nvSpPr>
      <dsp:spPr>
        <a:xfrm>
          <a:off x="2248877" y="2824402"/>
          <a:ext cx="1670704" cy="16301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C7856-094F-479F-BEA3-D0E453D12C65}">
      <dsp:nvSpPr>
        <dsp:cNvPr id="0" name=""/>
        <dsp:cNvSpPr/>
      </dsp:nvSpPr>
      <dsp:spPr>
        <a:xfrm>
          <a:off x="2621466" y="3328456"/>
          <a:ext cx="921192" cy="4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itchFamily="34" charset="-34"/>
              <a:cs typeface="TH SarabunPSK" pitchFamily="34" charset="-34"/>
            </a:rPr>
            <a:t>พิจิตร </a:t>
          </a:r>
          <a:r>
            <a:rPr lang="en-US" sz="2000" b="1" kern="1200" dirty="0" smtClean="0">
              <a:latin typeface="TH SarabunPSK" pitchFamily="34" charset="-34"/>
              <a:cs typeface="TH SarabunPSK" pitchFamily="34" charset="-34"/>
            </a:rPr>
            <a:t>58.6%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21466" y="3328456"/>
        <a:ext cx="921192" cy="460390"/>
      </dsp:txXfrm>
    </dsp:sp>
    <dsp:sp modelId="{6B078473-E553-489B-A53A-DA0C23477C58}">
      <dsp:nvSpPr>
        <dsp:cNvPr id="0" name=""/>
        <dsp:cNvSpPr/>
      </dsp:nvSpPr>
      <dsp:spPr>
        <a:xfrm>
          <a:off x="2671643" y="3760504"/>
          <a:ext cx="1744507" cy="16426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BA49E-4806-44AB-BFCA-93306B8D0A0D}">
      <dsp:nvSpPr>
        <dsp:cNvPr id="0" name=""/>
        <dsp:cNvSpPr/>
      </dsp:nvSpPr>
      <dsp:spPr>
        <a:xfrm>
          <a:off x="3081908" y="4362573"/>
          <a:ext cx="921192" cy="4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TH SarabunPSK" pitchFamily="34" charset="-34"/>
              <a:cs typeface="TH SarabunPSK" pitchFamily="34" charset="-34"/>
            </a:rPr>
            <a:t>อุทัยธานี </a:t>
          </a:r>
          <a:r>
            <a:rPr lang="en-US" sz="1600" b="1" kern="1200" dirty="0" smtClean="0">
              <a:latin typeface="TH SarabunPSK" pitchFamily="34" charset="-34"/>
              <a:cs typeface="TH SarabunPSK" pitchFamily="34" charset="-34"/>
            </a:rPr>
            <a:t>53.4%</a:t>
          </a:r>
          <a:endParaRPr lang="th-TH" sz="1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81908" y="4362573"/>
        <a:ext cx="921192" cy="46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0.05901</cdr:x>
      <cdr:y>0.46866</cdr:y>
    </cdr:from>
    <cdr:to>
      <cdr:x>0.98824</cdr:x>
      <cdr:y>0.46866</cdr:y>
    </cdr:to>
    <cdr:cxnSp macro="">
      <cdr:nvCxnSpPr>
        <cdr:cNvPr id="5" name="ตัวเชื่อมต่อตรง 4"/>
        <cdr:cNvCxnSpPr/>
      </cdr:nvCxnSpPr>
      <cdr:spPr>
        <a:xfrm xmlns:a="http://schemas.openxmlformats.org/drawingml/2006/main" flipV="1">
          <a:off x="539587" y="3024336"/>
          <a:ext cx="8496909" cy="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0.06807</cdr:x>
      <cdr:y>0.10634</cdr:y>
    </cdr:from>
    <cdr:to>
      <cdr:x>0.9622</cdr:x>
      <cdr:y>0.10634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853994" y="818469"/>
          <a:ext cx="1121718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0800" cap="flat">
          <a:solidFill>
            <a:schemeClr val="accent5">
              <a:lumMod val="75000"/>
            </a:schemeClr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0.15287</cdr:x>
      <cdr:y>0.62585</cdr:y>
    </cdr:from>
    <cdr:to>
      <cdr:x>0.21818</cdr:x>
      <cdr:y>0.89746</cdr:y>
    </cdr:to>
    <cdr:sp macro="" textlink="">
      <cdr:nvSpPr>
        <cdr:cNvPr id="2" name="วงรี 1"/>
        <cdr:cNvSpPr/>
      </cdr:nvSpPr>
      <cdr:spPr>
        <a:xfrm xmlns:a="http://schemas.openxmlformats.org/drawingml/2006/main" rot="18785433">
          <a:off x="880443" y="3952324"/>
          <a:ext cx="1512168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0.52882</cdr:x>
      <cdr:y>0.63013</cdr:y>
    </cdr:from>
    <cdr:to>
      <cdr:x>0.59413</cdr:x>
      <cdr:y>0.94165</cdr:y>
    </cdr:to>
    <cdr:sp macro="" textlink="">
      <cdr:nvSpPr>
        <cdr:cNvPr id="7" name="วงรี 6"/>
        <cdr:cNvSpPr/>
      </cdr:nvSpPr>
      <cdr:spPr>
        <a:xfrm xmlns:a="http://schemas.openxmlformats.org/drawingml/2006/main" rot="18785433">
          <a:off x="4085609" y="4087236"/>
          <a:ext cx="1734313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0.86949</cdr:x>
      <cdr:y>0.64112</cdr:y>
    </cdr:from>
    <cdr:to>
      <cdr:x>0.9348</cdr:x>
      <cdr:y>0.91274</cdr:y>
    </cdr:to>
    <cdr:sp macro="" textlink="">
      <cdr:nvSpPr>
        <cdr:cNvPr id="8" name="วงรี 7"/>
        <cdr:cNvSpPr/>
      </cdr:nvSpPr>
      <cdr:spPr>
        <a:xfrm xmlns:a="http://schemas.openxmlformats.org/drawingml/2006/main" rot="18785433">
          <a:off x="7201673" y="4037352"/>
          <a:ext cx="1512168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0.659</cdr:x>
      <cdr:y>0.62585</cdr:y>
    </cdr:from>
    <cdr:to>
      <cdr:x>0.7243</cdr:x>
      <cdr:y>0.89746</cdr:y>
    </cdr:to>
    <cdr:sp macro="" textlink="">
      <cdr:nvSpPr>
        <cdr:cNvPr id="9" name="วงรี 8"/>
        <cdr:cNvSpPr/>
      </cdr:nvSpPr>
      <cdr:spPr>
        <a:xfrm xmlns:a="http://schemas.openxmlformats.org/drawingml/2006/main" rot="18785433">
          <a:off x="5344939" y="3952325"/>
          <a:ext cx="1512168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0.44675</cdr:x>
      <cdr:y>0.64112</cdr:y>
    </cdr:from>
    <cdr:to>
      <cdr:x>0.51206</cdr:x>
      <cdr:y>0.91273</cdr:y>
    </cdr:to>
    <cdr:sp macro="" textlink="">
      <cdr:nvSpPr>
        <cdr:cNvPr id="10" name="วงรี 9"/>
        <cdr:cNvSpPr/>
      </cdr:nvSpPr>
      <cdr:spPr>
        <a:xfrm xmlns:a="http://schemas.openxmlformats.org/drawingml/2006/main" rot="18785433">
          <a:off x="3472748" y="4037339"/>
          <a:ext cx="1512131" cy="57609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E31C-DE9E-4F08-87C0-52D7CB8F24C5}" type="datetimeFigureOut">
              <a:rPr lang="en-AU" smtClean="0"/>
              <a:pPr/>
              <a:t>8/08/2019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046F-3EB4-4C1B-80BB-B3B24D71105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5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CE8A-77B7-4A07-B69A-035E1B0B863D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26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82A8-565E-466F-89D2-01BE9A405C4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2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82A8-565E-466F-89D2-01BE9A405C4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065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554">
              <a:defRPr/>
            </a:pPr>
            <a:endParaRPr lang="th-TH" b="1" dirty="0">
              <a:solidFill>
                <a:schemeClr val="bg1"/>
              </a:solidFill>
              <a:latin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320D-3032-46DA-8E4A-6BDBCB481F1B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88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098D9-5133-4525-ABEA-89BABA7A02F1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3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/>
          </a:p>
        </p:txBody>
      </p:sp>
      <p:sp>
        <p:nvSpPr>
          <p:cNvPr id="12595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3BF23-2C61-428E-9830-E20228FE65FB}" type="slidenum">
              <a:rPr lang="th-TH" smtClean="0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h-TH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6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30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345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471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6" y="1410334"/>
            <a:ext cx="9060873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คณะที่ 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การพัฒนาระบบบริหารจัดการ</a:t>
            </a:r>
          </a:p>
          <a:p>
            <a:pPr algn="ctr"/>
            <a:r>
              <a:rPr 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เพื่อสนับสนุนการจัดบริการสุขภาพ</a:t>
            </a:r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2976" y="152400"/>
            <a:ext cx="8001024" cy="9541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สรุปผลการตรวจราชการและนิเทศงานกรณีปกติ </a:t>
            </a:r>
          </a:p>
          <a:p>
            <a:pPr algn="ctr"/>
            <a:r>
              <a:rPr lang="th-TH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ระดับกระทรวง รอบที่ </a:t>
            </a:r>
            <a:r>
              <a:rPr lang="en-US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 ประจำปี </a:t>
            </a:r>
            <a:r>
              <a:rPr lang="en-US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2562</a:t>
            </a:r>
            <a:endParaRPr lang="th-TH" sz="28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3432" y="3190096"/>
            <a:ext cx="3724097" cy="12311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จังหวัดอุทัยธานี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7-9 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2562</a:t>
            </a:r>
            <a:endParaRPr lang="th-TH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789639203"/>
              </p:ext>
            </p:extLst>
          </p:nvPr>
        </p:nvGraphicFramePr>
        <p:xfrm>
          <a:off x="-468560" y="2823178"/>
          <a:ext cx="5328592" cy="398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ผลการค้นหารูปภาพสำหรับ อุทัยธานี"/>
          <p:cNvPicPr>
            <a:picLocks noChangeAspect="1" noChangeArrowheads="1"/>
          </p:cNvPicPr>
          <p:nvPr/>
        </p:nvPicPr>
        <p:blipFill>
          <a:blip r:embed="rId8" cstate="print"/>
          <a:srcRect l="12097" r="15322"/>
          <a:stretch>
            <a:fillRect/>
          </a:stretch>
        </p:blipFill>
        <p:spPr bwMode="auto">
          <a:xfrm>
            <a:off x="4636222" y="4869160"/>
            <a:ext cx="432826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10726"/>
          </a:xfrm>
          <a:noFill/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</a:rPr>
              <a:t>ตัวชี้วัดที่ 3</a:t>
            </a:r>
            <a: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/>
            </a:r>
            <a:b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</a:br>
            <a:r>
              <a:rPr lang="th-TH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เขต</a:t>
            </a:r>
            <a:r>
              <a:rPr lang="th-TH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สุขภาพมีการดำเนินงาน 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Digital Transformation </a:t>
            </a:r>
            <a:r>
              <a:rPr lang="th-TH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เพื่อก้าวสู่การเป็น 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Smart Hospital</a:t>
            </a:r>
            <a:endParaRPr lang="th-TH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63620" y="1801950"/>
            <a:ext cx="4922034" cy="1930094"/>
            <a:chOff x="5589037" y="1324947"/>
            <a:chExt cx="6139543" cy="2388637"/>
          </a:xfrm>
          <a:solidFill>
            <a:schemeClr val="accent1">
              <a:lumMod val="5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5589037" y="1324947"/>
              <a:ext cx="6139543" cy="23886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82961" y="1482093"/>
              <a:ext cx="5786998" cy="1942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36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ผลการดำเนินงาน </a:t>
              </a:r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: </a:t>
              </a:r>
            </a:p>
            <a:p>
              <a:r>
                <a:rPr lang="th-TH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+mj-cs"/>
                </a:rPr>
                <a:t>รพศ</a:t>
              </a:r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+mj-cs"/>
                </a:rPr>
                <a:t>/</a:t>
              </a:r>
              <a:r>
                <a:rPr lang="th-TH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+mj-cs"/>
                </a:rPr>
                <a:t>รพท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 ผ่านเกณฑ์ </a:t>
              </a:r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Smart Hospital 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ระดับ 2 ร้อยละ </a:t>
              </a:r>
              <a:r>
                <a:rPr lang="th-TH" sz="2000" b="1" dirty="0">
                  <a:solidFill>
                    <a:schemeClr val="accent6"/>
                  </a:solidFill>
                  <a:latin typeface="TH SarabunPSK" panose="020B0500040200020003" pitchFamily="34" charset="-34"/>
                  <a:cs typeface="+mj-cs"/>
                </a:rPr>
                <a:t>100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 </a:t>
              </a:r>
            </a:p>
            <a:p>
              <a:r>
                <a:rPr lang="th-TH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+mj-cs"/>
                </a:rPr>
                <a:t>รพช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 ผ่านเกณฑ์ </a:t>
              </a:r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Smart Hospital 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ระดับ 2 ร้อยละ </a:t>
              </a:r>
              <a:r>
                <a:rPr lang="th-TH" sz="20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+mj-cs"/>
                </a:rPr>
                <a:t>85.7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(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ผ่าน 6/7 แห่ง</a:t>
              </a:r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+mj-cs"/>
                </a:rPr>
                <a:t>)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+mj-cs"/>
              </a:endParaRP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484168" y="4293252"/>
            <a:ext cx="8316791" cy="172211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524471" y="4188783"/>
            <a:ext cx="817021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จุดเด่นที่พบ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</a:rPr>
              <a:t>รพ.อุทัยธานีมีการใช้ระบบคิว และพัฒนาระบบคิวและเชื่อมต่อกับ </a:t>
            </a:r>
            <a:r>
              <a:rPr lang="en-US" sz="2400" b="1" dirty="0">
                <a:solidFill>
                  <a:schemeClr val="bg1"/>
                </a:solidFill>
              </a:rPr>
              <a:t>MOPH Connect </a:t>
            </a:r>
            <a:r>
              <a:rPr lang="th-TH" sz="2400" b="1" dirty="0">
                <a:solidFill>
                  <a:schemeClr val="bg1"/>
                </a:solidFill>
              </a:rPr>
              <a:t>ผู้รับบริการสามารถจองคิวผ่านทาง</a:t>
            </a:r>
            <a:r>
              <a:rPr lang="th-TH" sz="2400" b="1" dirty="0" err="1">
                <a:solidFill>
                  <a:schemeClr val="bg1"/>
                </a:solidFill>
              </a:rPr>
              <a:t>ไลน์</a:t>
            </a:r>
            <a:r>
              <a:rPr lang="th-TH" sz="2400" b="1" dirty="0">
                <a:solidFill>
                  <a:schemeClr val="bg1"/>
                </a:solidFill>
              </a:rPr>
              <a:t> และมีจอแสดงผลในจุดรอคอยประชาสัมพันธ์อธิบายการใช้งานระบบคิวเพื่อให้ผู้รับบริการเข้าใจการปฏิบัติที่ถูกต้อง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730800"/>
            <a:ext cx="3168352" cy="1930094"/>
            <a:chOff x="1754155" y="1322975"/>
            <a:chExt cx="4497355" cy="287530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Rounded Rectangle 6"/>
            <p:cNvSpPr/>
            <p:nvPr/>
          </p:nvSpPr>
          <p:spPr>
            <a:xfrm>
              <a:off x="1754155" y="1322975"/>
              <a:ext cx="4497355" cy="28753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2177" y="1428969"/>
              <a:ext cx="4041310" cy="20632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1400" b="1" u="sng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ค่าเป้าหมาย</a:t>
              </a:r>
            </a:p>
            <a:p>
              <a:r>
                <a:rPr lang="en-US" sz="1400" b="1" u="sng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Small Success 9 </a:t>
              </a:r>
              <a:r>
                <a:rPr lang="th-TH" sz="1400" b="1" u="sng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เดือน </a:t>
              </a:r>
              <a:r>
                <a:rPr lang="en-US" sz="1400" b="1" u="sng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endParaRPr lang="th-TH" sz="1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รพศ</a:t>
              </a:r>
              <a:r>
                <a:rPr lang="th-TH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1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รพท</a:t>
              </a:r>
              <a:r>
                <a:rPr lang="th-TH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ผ่านเกณฑ์ </a:t>
              </a:r>
              <a:r>
                <a:rPr lang="en-US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Hospital </a:t>
              </a:r>
              <a:r>
                <a:rPr lang="th-TH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 2 ร้อยละ 60</a:t>
              </a:r>
            </a:p>
            <a:p>
              <a:r>
                <a:rPr lang="th-TH" sz="1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รพช</a:t>
              </a:r>
              <a:r>
                <a:rPr lang="th-TH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ผ่านเกณฑ์ </a:t>
              </a:r>
              <a:r>
                <a:rPr lang="en-US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Hospital </a:t>
              </a:r>
              <a:r>
                <a:rPr lang="th-TH" sz="1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 2 ร้อยละ 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6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ผลการทดสอบการเชื่อมต่อ </a:t>
            </a:r>
            <a:r>
              <a:rPr lang="en-US" dirty="0" smtClean="0"/>
              <a:t>HIS Gateway </a:t>
            </a:r>
            <a:r>
              <a:rPr lang="th-TH" dirty="0" smtClean="0"/>
              <a:t>(ศูนย์</a:t>
            </a:r>
            <a:r>
              <a:rPr lang="th-TH" dirty="0" err="1" smtClean="0"/>
              <a:t>เทค</a:t>
            </a:r>
            <a:r>
              <a:rPr lang="th-TH" dirty="0" smtClean="0"/>
              <a:t>โนฯ)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err="1">
                <a:cs typeface="+mj-cs"/>
              </a:rPr>
              <a:t>รพช</a:t>
            </a:r>
            <a:r>
              <a:rPr lang="th-TH" sz="2800" dirty="0">
                <a:cs typeface="+mj-cs"/>
              </a:rPr>
              <a:t>. (7แห่ง) มีการดำเนินการเชื่อมต่อ </a:t>
            </a:r>
            <a:r>
              <a:rPr lang="en-US" sz="2800" dirty="0">
                <a:cs typeface="+mj-cs"/>
              </a:rPr>
              <a:t>HIS Gateway </a:t>
            </a:r>
            <a:r>
              <a:rPr lang="th-TH" sz="2800" dirty="0">
                <a:cs typeface="+mj-cs"/>
              </a:rPr>
              <a:t>แล้ว 5 แห่ง (ร้อยละ71.42) ผ่านการทดสอบแล้ว 2 แห่งคิดเป็นร้อยละ 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28.57</a:t>
            </a:r>
            <a:r>
              <a:rPr lang="th-TH" sz="2800" dirty="0">
                <a:cs typeface="+mj-cs"/>
              </a:rPr>
              <a:t> </a:t>
            </a:r>
            <a:r>
              <a:rPr lang="en-US" sz="2800" dirty="0">
                <a:cs typeface="+mj-cs"/>
              </a:rPr>
              <a:t>(</a:t>
            </a:r>
            <a:r>
              <a:rPr lang="th-TH" sz="2800" dirty="0">
                <a:cs typeface="+mj-cs"/>
              </a:rPr>
              <a:t>เป้าหมาย ร้อยละ 50</a:t>
            </a:r>
            <a:r>
              <a:rPr lang="en-US" sz="2800" dirty="0">
                <a:cs typeface="+mj-cs"/>
              </a:rPr>
              <a:t>)</a:t>
            </a:r>
            <a:r>
              <a:rPr lang="th-TH" sz="2800" dirty="0">
                <a:cs typeface="+mj-cs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6409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4380" y="2636912"/>
            <a:ext cx="8075240" cy="19442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dirty="0"/>
              <a:t>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เนื่องจากตัวชี้วัด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PCC App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เป็นการชี้วัดในจังหวัดกำแพงเพชรจังหวัดเดียว และยังไม่มีการเปลี่ยนแปลง หรือความคืบหน้าของผลงาน จึงไม่มีรายงานในส่วน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นี้</a:t>
            </a:r>
            <a:endParaRPr lang="th-TH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 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PCC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 หน่วยบริการปฐม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ภูมิ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5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5800" y="1143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Financial   Management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0" y="2743200"/>
            <a:ext cx="9144000" cy="70788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5 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ละของหน่วยบริการที่ประสบภาวะวิกฤติทางการเงินระดับ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 ≤ ร้อยละ 4</a:t>
            </a:r>
            <a:endParaRPr lang="en-A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33800"/>
            <a:ext cx="38100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19" y="0"/>
            <a:ext cx="8435199" cy="101122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การบริหารจัดการด้านการเงินการคลังสุขภาพ (</a:t>
            </a:r>
            <a: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Financial  Management)</a:t>
            </a:r>
            <a:b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1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ตัวชี้วัดที่ 5 ร้อยละของหน่วยบริการที่ประสบภาวะวิกฤตทางการเงินระดับ 7 </a:t>
            </a:r>
            <a:r>
              <a:rPr lang="en-US" sz="3100" b="1" u="sng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&lt;</a:t>
            </a:r>
            <a:r>
              <a:rPr lang="th-TH" sz="31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ร้อยละ 4</a:t>
            </a:r>
            <a: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หน้ายิ้ม 5"/>
          <p:cNvSpPr/>
          <p:nvPr/>
        </p:nvSpPr>
        <p:spPr>
          <a:xfrm>
            <a:off x="5292080" y="1047227"/>
            <a:ext cx="928694" cy="714380"/>
          </a:xfrm>
          <a:prstGeom prst="smileyFace">
            <a:avLst/>
          </a:prstGeom>
          <a:solidFill>
            <a:srgbClr val="2FF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ำดับงาน: เทปเจาะรู 7"/>
          <p:cNvSpPr/>
          <p:nvPr/>
        </p:nvSpPr>
        <p:spPr>
          <a:xfrm>
            <a:off x="6372200" y="988217"/>
            <a:ext cx="2771800" cy="80326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ไม่พบ</a:t>
            </a:r>
            <a:r>
              <a:rPr lang="th-TH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บริการที่มี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ภาวะวิกฤติทางการเงินระดับ 7</a:t>
            </a:r>
            <a:endParaRPr lang="th-TH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2" name="ตัวยึดเนื้อหา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042641"/>
              </p:ext>
            </p:extLst>
          </p:nvPr>
        </p:nvGraphicFramePr>
        <p:xfrm>
          <a:off x="4" y="1141199"/>
          <a:ext cx="9143996" cy="5716801"/>
        </p:xfrm>
        <a:graphic>
          <a:graphicData uri="http://schemas.openxmlformats.org/drawingml/2006/table">
            <a:tbl>
              <a:tblPr/>
              <a:tblGrid>
                <a:gridCol w="760718"/>
                <a:gridCol w="952820"/>
                <a:gridCol w="842234"/>
                <a:gridCol w="1063406"/>
                <a:gridCol w="952820"/>
                <a:gridCol w="952820"/>
                <a:gridCol w="952820"/>
                <a:gridCol w="952820"/>
                <a:gridCol w="952820"/>
                <a:gridCol w="760718"/>
              </a:tblGrid>
              <a:tr h="404686">
                <a:tc gridSpan="10">
                  <a:txBody>
                    <a:bodyPr/>
                    <a:lstStyle/>
                    <a:p>
                      <a:pPr algn="l" rtl="0" fontAlgn="b"/>
                      <a:r>
                        <a:rPr lang="en-US" sz="3200" b="1" i="0" u="none" strike="noStrike" dirty="0">
                          <a:solidFill>
                            <a:srgbClr val="002060"/>
                          </a:solidFill>
                          <a:latin typeface="TH SarabunPSK"/>
                          <a:cs typeface="+mj-cs"/>
                        </a:rPr>
                        <a:t>Risk 7 scoring Plus </a:t>
                      </a:r>
                      <a:r>
                        <a:rPr lang="th-TH" sz="3200" b="1" i="0" u="none" strike="noStrike" dirty="0">
                          <a:solidFill>
                            <a:srgbClr val="002060"/>
                          </a:solidFill>
                          <a:latin typeface="TH SarabunPSK"/>
                          <a:cs typeface="+mj-cs"/>
                        </a:rPr>
                        <a:t>เดือน มิถุนายน_2562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B-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C-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อุทัยธานี </a:t>
                      </a:r>
                    </a:p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err="1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ห้วยคต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 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ทัพ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ทัน </a:t>
                      </a:r>
                    </a:p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หนอง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ขา</a:t>
                      </a:r>
                      <a:r>
                        <a:rPr lang="th-TH" sz="2000" b="1" i="0" u="none" strike="noStrike" dirty="0" err="1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หย่าง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 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สว่าง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อารมณ์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หนอง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ฉาง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บ้าน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ไร่/ลานสัก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latin typeface="Angsana News" pitchFamily="18" charset="-34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latin typeface="Angsana News" pitchFamily="18" charset="-34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B-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C-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หมายเหตุ : ค่ากลาง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Operating Margin 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และ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Return on Asset 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ใช้ของ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ไตรมาส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+mj-cs"/>
                        </a:rPr>
                        <a:t>ที่ 3/2562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วงรี 6"/>
          <p:cNvSpPr/>
          <p:nvPr/>
        </p:nvSpPr>
        <p:spPr>
          <a:xfrm>
            <a:off x="4427984" y="3280500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3419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098"/>
            <a:ext cx="9142178" cy="93610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สรุประดับวิกฤติทาง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การเงินจังหวัดอุทัยธานี ณ เดือน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มิถุนายน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F6DA30E-EBD5-4A51-ABA8-0D44C6D579D0}"/>
              </a:ext>
            </a:extLst>
          </p:cNvPr>
          <p:cNvGraphicFramePr>
            <a:graphicFrameLocks/>
          </p:cNvGraphicFramePr>
          <p:nvPr/>
        </p:nvGraphicFramePr>
        <p:xfrm>
          <a:off x="0" y="1052736"/>
          <a:ext cx="9144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แผนภูมิ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C091026-D291-4553-A3E7-143FC88FD290}"/>
              </a:ext>
            </a:extLst>
          </p:cNvPr>
          <p:cNvGraphicFramePr>
            <a:graphicFrameLocks/>
          </p:cNvGraphicFramePr>
          <p:nvPr/>
        </p:nvGraphicFramePr>
        <p:xfrm>
          <a:off x="0" y="3429000"/>
          <a:ext cx="9144000" cy="323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4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เงินบำรุงคงเหลือหลังหักหนี้สิน จังหวัดอุทัยธานี 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มิถุนายน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8ED7E3F-AC2C-4DD4-BE53-666F1074FB9E}"/>
              </a:ext>
            </a:extLst>
          </p:cNvPr>
          <p:cNvGraphicFramePr>
            <a:graphicFrameLocks/>
          </p:cNvGraphicFramePr>
          <p:nvPr/>
        </p:nvGraphicFramePr>
        <p:xfrm>
          <a:off x="0" y="1426242"/>
          <a:ext cx="9144000" cy="54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9412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คาดการณ์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เงินบำรุงคงเหลือหลังหักหนี้สิน จังหวัดอุทัยธานี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ณ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กันยายน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0E09CCA-57D2-43E7-855F-EBC1C8FB55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ัวยึดเนื้อหา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62107"/>
              </p:ext>
            </p:extLst>
          </p:nvPr>
        </p:nvGraphicFramePr>
        <p:xfrm>
          <a:off x="0" y="1643050"/>
          <a:ext cx="9144003" cy="5214948"/>
        </p:xfrm>
        <a:graphic>
          <a:graphicData uri="http://schemas.openxmlformats.org/drawingml/2006/table">
            <a:tbl>
              <a:tblPr/>
              <a:tblGrid>
                <a:gridCol w="1379094"/>
                <a:gridCol w="524657"/>
                <a:gridCol w="1496910"/>
                <a:gridCol w="1662548"/>
                <a:gridCol w="583088"/>
                <a:gridCol w="419725"/>
                <a:gridCol w="419725"/>
                <a:gridCol w="419725"/>
                <a:gridCol w="419725"/>
                <a:gridCol w="419725"/>
                <a:gridCol w="419725"/>
                <a:gridCol w="499671"/>
                <a:gridCol w="479685"/>
              </a:tblGrid>
              <a:tr h="18092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Risk Scoring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เงินบำรุงคงเหลือ(หักหนี้แล้ว)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Operating Margin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Return on Asset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Payment Period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Collection Period-UC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Collection Period -CSMBS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Collection Period-SSS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Inventory Management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GradePlus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 G +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อุทัยธานี,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รพท.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51,412,938.27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23,258,643.80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0A-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FD74"/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ทัพทัน,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รพช.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5,867,431.13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44,180,867.00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สว่างอารมณ์,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7,736,496.85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7,095,365.77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0C-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หนองฉาง,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11,956,187.16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-8,592,506.57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หนองขา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หย่าง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5,050,942.69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4,878,601.88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บ้านไร่,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9,107,172.26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-4,121,599.75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ลานสัก,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6,764,516.01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-7,717,486.44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ห้วยคต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6,338,567.94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6,276,768.66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0B-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ชื่อเรื่อง 25"/>
          <p:cNvSpPr txBox="1">
            <a:spLocks/>
          </p:cNvSpPr>
          <p:nvPr/>
        </p:nvSpPr>
        <p:spPr>
          <a:xfrm>
            <a:off x="457200" y="214290"/>
            <a:ext cx="8229600" cy="8572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th-TH" sz="2200" b="1" u="sng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 pitchFamily="18" charset="-34"/>
              </a:rPr>
              <a:t/>
            </a:r>
            <a:br>
              <a:rPr lang="th-TH" sz="2200" b="1" u="sng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 pitchFamily="18" charset="-34"/>
              </a:rPr>
            </a:br>
            <a:r>
              <a:rPr lang="th-TH" sz="7200" b="1" u="sng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7200" b="1" u="sng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1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มาตรการ เรื่องติดตามกำกับด้วยประ</a:t>
            </a:r>
            <a:r>
              <a:rPr lang="th-TH" sz="1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สิทธ</a:t>
            </a:r>
            <a:r>
              <a:rPr lang="th-TH" sz="1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ภาพทางการเงิน  ร้อยละของหน่วยบริการที่ผ่านเกณฑ์ประเมิน 7 </a:t>
            </a:r>
            <a:r>
              <a:rPr lang="en-US" sz="1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Plus  Efficiency</a:t>
            </a:r>
            <a:r>
              <a:rPr lang="th-TH" sz="1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</a:t>
            </a:r>
            <a:r>
              <a:rPr lang="en-US" sz="11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&gt; </a:t>
            </a:r>
            <a:r>
              <a:rPr lang="th-TH" sz="11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1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5 ตัว    ไม่น้อยกว่าร้อยละ 60</a:t>
            </a:r>
            <a:r>
              <a:rPr lang="th-TH" sz="5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5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endParaRPr lang="th-TH" sz="4400" dirty="0">
              <a:solidFill>
                <a:prstClr val="black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1093399"/>
            <a:ext cx="2643206" cy="584775"/>
          </a:xfrm>
          <a:prstGeom prst="rect">
            <a:avLst/>
          </a:prstGeom>
          <a:solidFill>
            <a:srgbClr val="2FFD74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ผ่าน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แห่ง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=12.50 %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142984"/>
            <a:ext cx="857256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9804" y="1191268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มิถุนายน_2562</a:t>
            </a:r>
          </a:p>
        </p:txBody>
      </p:sp>
    </p:spTree>
    <p:extLst>
      <p:ext uri="{BB962C8B-B14F-4D97-AF65-F5344CB8AC3E}">
        <p14:creationId xmlns:p14="http://schemas.microsoft.com/office/powerpoint/2010/main" val="10140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928802"/>
            <a:ext cx="1340069" cy="642942"/>
          </a:xfrm>
          <a:prstGeom prst="rect">
            <a:avLst/>
          </a:prstGeom>
        </p:spPr>
      </p:pic>
      <p:sp>
        <p:nvSpPr>
          <p:cNvPr id="5" name="ชื่อเรื่อง 2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1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มาตรการ เรื่องติดตามกำกับด้วยแผนทางการเงิน (</a:t>
            </a:r>
            <a:r>
              <a:rPr lang="en-US" sz="3100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PlanfinManagement</a:t>
            </a:r>
            <a:r>
              <a:rPr lang="en-US" sz="31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br>
              <a:rPr lang="en-US" sz="31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70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	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ร้อยละของหน่วยบริการมีผลต่าง ของแผนและผลของรายได้ ไม่เกินร้อยละ 5 (รายได้และค่าใช้จ่ายสูงกว่าหรือ</a:t>
            </a:r>
            <a:r>
              <a:rPr lang="th-TH" sz="3100" dirty="0" err="1" smtClean="0">
                <a:latin typeface="Angsana New" pitchFamily="18" charset="-34"/>
                <a:cs typeface="Angsana New" pitchFamily="18" charset="-34"/>
              </a:rPr>
              <a:t>ตํ่า</a:t>
            </a:r>
            <a:r>
              <a:rPr lang="th-TH" sz="3100" dirty="0" smtClean="0">
                <a:latin typeface="Angsana New" pitchFamily="18" charset="-34"/>
                <a:cs typeface="Angsana New" pitchFamily="18" charset="-34"/>
              </a:rPr>
              <a:t>กว่าแผนได้ไม่เกินร้อยละ 5)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7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(ไม่น้อยกว่าร้อยละ 70</a:t>
            </a:r>
            <a:r>
              <a:rPr lang="th-T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graphicFrame>
        <p:nvGraphicFramePr>
          <p:cNvPr id="11" name="แผนภูมิ 1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64B5FC6-2240-4E87-8404-33279B835CEB}"/>
              </a:ext>
            </a:extLst>
          </p:cNvPr>
          <p:cNvGraphicFramePr/>
          <p:nvPr/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วงรี 6"/>
          <p:cNvSpPr/>
          <p:nvPr/>
        </p:nvSpPr>
        <p:spPr>
          <a:xfrm>
            <a:off x="7308304" y="2969568"/>
            <a:ext cx="1584176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8377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63411" y="3733800"/>
            <a:ext cx="6480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ร้อยละความสำเร็จของส่วนราชการใน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สังกัด 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ดำเนินการพัฒนาคุณภาพการบริหารจัดการภาครัฐผ่าน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เกณฑ์ที่กำหนด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0529" y="2971800"/>
            <a:ext cx="64734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 รพ. สังกัดกระทรวงสาธารณสุขมีคุณภาพมาตรฐานผ่านการรับรอง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 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 3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3410" y="1143000"/>
            <a:ext cx="648059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เขตสุขภาพมีการดำเนินงาน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Digital </a:t>
            </a:r>
            <a:r>
              <a:rPr lang="en-A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Transformation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9049" y="1600200"/>
            <a:ext cx="649495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มีการใช้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Application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2133600"/>
            <a:ext cx="6477000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ร้อยละของหน่วยบริการที่ประสบภาวะวิกฤติทางการเงินระดับ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</a:p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≤ ร้อยละ 4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67000" y="228600"/>
            <a:ext cx="64770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ร้อยละของเขตสุขภาพที่มีการบริหารจัดการกำลังคนที่มีประสิทธิภาพ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67000" y="685800"/>
            <a:ext cx="64770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จำนวนหน่วยงานที่เป็นองค์กรแห่งความสุข 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667000" y="4572000"/>
            <a:ext cx="64770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ร้อยละของเขตสุขภาพที่มีนวัตกรรมการบริหารจัดการ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2649045" y="5257800"/>
            <a:ext cx="649495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ร้อยละของหน่วยงานในสังกัดสำนักงานปลัดกระทรวง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</a:t>
            </a:r>
          </a:p>
          <a:p>
            <a:pPr algn="thaiDist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ITA</a:t>
            </a:r>
          </a:p>
        </p:txBody>
      </p:sp>
      <p:sp>
        <p:nvSpPr>
          <p:cNvPr id="18" name="Rectangle 4"/>
          <p:cNvSpPr/>
          <p:nvPr/>
        </p:nvSpPr>
        <p:spPr>
          <a:xfrm>
            <a:off x="2651314" y="5943600"/>
            <a:ext cx="64926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ระดับความสำเร็จของหน่วยงาน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สังกัด 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ระบบการตรวจสอบภายใน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ภายใน และบริหารความเสี่ยงระดับจังหวัด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457200"/>
            <a:ext cx="24961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HRH Transformation 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0" y="1371600"/>
            <a:ext cx="25908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Digital Transformation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2209800"/>
            <a:ext cx="2590800" cy="338554"/>
          </a:xfrm>
          <a:prstGeom prst="rect">
            <a:avLst/>
          </a:prstGeom>
          <a:ln w="28575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Financial Management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0" y="3581400"/>
            <a:ext cx="2514600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Organization 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572000"/>
            <a:ext cx="2590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0" y="5715000"/>
            <a:ext cx="25908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ธรรมาภิ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บาล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25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มาตรการ เรื่องติดตามกำกับด้วยแผนทางการเงิน (</a:t>
            </a:r>
            <a:r>
              <a:rPr lang="en-US" sz="2700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PlanfinManagement</a:t>
            </a:r>
            <a:r>
              <a:rPr lang="en-US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br>
              <a:rPr lang="en-US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	</a:t>
            </a: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ร้อยละของหน่วยบริการมีผลต่าง ของแผนและผลของรายได้ ไม่เกินร้อยละ 5 (รายได้และค่าใช้จ่ายสูงกว่าหรือ</a:t>
            </a:r>
            <a:r>
              <a:rPr lang="th-TH" sz="2900" dirty="0" err="1" smtClean="0">
                <a:latin typeface="Angsana New" pitchFamily="18" charset="-34"/>
                <a:cs typeface="Angsana New" pitchFamily="18" charset="-34"/>
              </a:rPr>
              <a:t>ตํ่า</a:t>
            </a: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กว่าแผนได้ไม่เกินร้อยละ 5)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(ไม่น้อยกว่าร้อยละ 70)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357298"/>
            <a:ext cx="3024336" cy="584775"/>
          </a:xfrm>
          <a:prstGeom prst="rect">
            <a:avLst/>
          </a:prstGeom>
          <a:solidFill>
            <a:srgbClr val="2FFD74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ผ่าน 7 แห่ง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87.50%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57158" y="1365204"/>
            <a:ext cx="170591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ณ </a:t>
            </a:r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th-TH" dirty="0" smtClean="0">
                <a:solidFill>
                  <a:srgbClr val="FF0000"/>
                </a:solidFill>
              </a:rPr>
              <a:t>มิ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th-TH" dirty="0" smtClean="0">
                <a:solidFill>
                  <a:srgbClr val="FF0000"/>
                </a:solidFill>
              </a:rPr>
              <a:t>ย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62</a:t>
            </a:r>
            <a:endParaRPr lang="th-TH" dirty="0">
              <a:solidFill>
                <a:srgbClr val="FF0000"/>
              </a:solidFill>
            </a:endParaRPr>
          </a:p>
        </p:txBody>
      </p:sp>
      <p:graphicFrame>
        <p:nvGraphicFramePr>
          <p:cNvPr id="14" name="ตัวยึดเนื้อหา 1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D2DD50D-6BC6-446B-9220-C06E2FDF1C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วงรี 9"/>
          <p:cNvSpPr/>
          <p:nvPr/>
        </p:nvSpPr>
        <p:spPr>
          <a:xfrm>
            <a:off x="4067944" y="4005065"/>
            <a:ext cx="85771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5216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25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200" b="1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b="1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มาตรการ เรื่องติดตามกำกับด้วยแผนทางการเงิน (</a:t>
            </a:r>
            <a:r>
              <a:rPr lang="en-US" sz="2700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PlanfinManagement</a:t>
            </a:r>
            <a:r>
              <a:rPr lang="en-US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br>
              <a:rPr lang="en-US" sz="27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	</a:t>
            </a: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ร้อยละของหน่วยบริการมีผลต่าง ของแผนและผลของรายได้ ไม่เกินร้อยละ 5 (รายได้และค่าใช้จ่ายสูงกว่าหรือ</a:t>
            </a:r>
            <a:r>
              <a:rPr lang="th-TH" sz="2900" dirty="0" err="1" smtClean="0">
                <a:latin typeface="Angsana New" pitchFamily="18" charset="-34"/>
                <a:cs typeface="Angsana New" pitchFamily="18" charset="-34"/>
              </a:rPr>
              <a:t>ตํ่า</a:t>
            </a: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กว่าแผนได้ไม่เกินร้อยละ 5)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(ไม่น้อยกว่าร้อยละ 70)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357298"/>
            <a:ext cx="3024336" cy="584775"/>
          </a:xfrm>
          <a:prstGeom prst="rect">
            <a:avLst/>
          </a:prstGeom>
          <a:solidFill>
            <a:srgbClr val="2FFD74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ผ่าน 4 แห่ง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50.00 %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หน้ายิ้ม 12"/>
          <p:cNvSpPr/>
          <p:nvPr/>
        </p:nvSpPr>
        <p:spPr>
          <a:xfrm>
            <a:off x="4946261" y="1249852"/>
            <a:ext cx="928694" cy="714380"/>
          </a:xfrm>
          <a:prstGeom prst="smileyFace">
            <a:avLst/>
          </a:prstGeom>
          <a:solidFill>
            <a:srgbClr val="2FF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ตัวยึดเนื้อหา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9F9F6C1-B811-4C98-BCAE-9FE4401E58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060848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ลูกศรลง 16"/>
          <p:cNvSpPr/>
          <p:nvPr/>
        </p:nvSpPr>
        <p:spPr>
          <a:xfrm>
            <a:off x="3203848" y="3429000"/>
            <a:ext cx="576064" cy="360040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4139952" y="3429000"/>
            <a:ext cx="576064" cy="360040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>
            <a:off x="5940152" y="3356992"/>
            <a:ext cx="576064" cy="360040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6804248" y="3356992"/>
            <a:ext cx="576064" cy="360040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คำบรรยายภาพแบบวงรี 20"/>
          <p:cNvSpPr/>
          <p:nvPr/>
        </p:nvSpPr>
        <p:spPr>
          <a:xfrm>
            <a:off x="1835696" y="1556792"/>
            <a:ext cx="2232248" cy="1080120"/>
          </a:xfrm>
          <a:prstGeom prst="wedgeEllipseCallout">
            <a:avLst>
              <a:gd name="adj1" fmla="val 85524"/>
              <a:gd name="adj2" fmla="val 762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</a:rPr>
              <a:t>ปรับการรับรู้ 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สรุปข้อเสนอแนะ / โอกาสในการพัฒนา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071678"/>
            <a:ext cx="8429684" cy="38290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th-TH" b="1" dirty="0" smtClean="0"/>
              <a:t>1. เฝ้าระวังสถานการณ์การเงินการคลังของหน่วยบริการที่มีความเสี่ยง </a:t>
            </a:r>
          </a:p>
          <a:p>
            <a:pPr>
              <a:buNone/>
            </a:pPr>
            <a:r>
              <a:rPr lang="th-TH" b="1" dirty="0" smtClean="0"/>
              <a:t>	1.1 การลงทุน</a:t>
            </a:r>
          </a:p>
          <a:p>
            <a:pPr>
              <a:buNone/>
            </a:pPr>
            <a:r>
              <a:rPr lang="th-TH" b="1" dirty="0" smtClean="0"/>
              <a:t>	1.2 ควบคุมค่าใช้จ่าย</a:t>
            </a:r>
          </a:p>
          <a:p>
            <a:pPr>
              <a:buNone/>
            </a:pPr>
            <a:r>
              <a:rPr lang="th-TH" b="1" dirty="0" smtClean="0"/>
              <a:t>	1.3 ประสิทธิภาพศูนย์จัดเก็บรายได้</a:t>
            </a:r>
          </a:p>
          <a:p>
            <a:pPr>
              <a:buNone/>
            </a:pPr>
            <a:r>
              <a:rPr lang="th-TH" b="1" dirty="0" smtClean="0"/>
              <a:t>2. การใช้</a:t>
            </a:r>
            <a:r>
              <a:rPr lang="en-US" b="1" dirty="0" smtClean="0"/>
              <a:t> </a:t>
            </a:r>
            <a:r>
              <a:rPr lang="en-US" b="1" dirty="0" err="1" smtClean="0"/>
              <a:t>Planfin</a:t>
            </a:r>
            <a:r>
              <a:rPr lang="en-US" b="1" dirty="0" smtClean="0"/>
              <a:t> </a:t>
            </a:r>
            <a:r>
              <a:rPr lang="th-TH" b="1" dirty="0" smtClean="0"/>
              <a:t>ติดตาม กำกับ ควบคู่กับผลการดำเนินงาน</a:t>
            </a:r>
          </a:p>
          <a:p>
            <a:pPr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2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5800" y="457200"/>
            <a:ext cx="8001000" cy="76944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Quality    Organization </a:t>
            </a:r>
            <a:endParaRPr lang="th-TH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0" y="167640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6 </a:t>
            </a:r>
          </a:p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ละของ รพ. สังกัดกระทรวงสาธารณสุขมีคุณภาพ</a:t>
            </a:r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</a:t>
            </a:r>
          </a:p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200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การรับรอง </a:t>
            </a:r>
            <a:r>
              <a:rPr lang="en-AU" sz="200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 </a:t>
            </a:r>
            <a:r>
              <a:rPr lang="th-TH" sz="200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3</a:t>
            </a:r>
            <a:endParaRPr lang="en-AU" sz="2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04800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7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ละความสำเร็จของส่วนราชการใน</a:t>
            </a:r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สังกัด </a:t>
            </a:r>
            <a:r>
              <a:rPr lang="th-TH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ดำเนินการพัฒนา</a:t>
            </a:r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บริหารจัดการภาครัฐผ่าน</a:t>
            </a:r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เกณฑ์ที่กำหนด</a:t>
            </a: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="" xmlns:a16="http://schemas.microsoft.com/office/drawing/2014/main" id="{F728F146-9957-4973-B73A-AD8A82852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24" y="42617"/>
            <a:ext cx="832880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ร้อยละโรงพยาบาลมีคุณภาพมาตรฐานผ่านการรับรอง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ขั้น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 </a:t>
            </a:r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292080" y="879162"/>
            <a:ext cx="3312368" cy="1233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kumimoji="0" lang="th-TH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รพท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100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kumimoji="0" lang="th-TH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71.42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668393"/>
              </p:ext>
            </p:extLst>
          </p:nvPr>
        </p:nvGraphicFramePr>
        <p:xfrm>
          <a:off x="59624" y="2204864"/>
          <a:ext cx="378134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76353"/>
              </p:ext>
            </p:extLst>
          </p:nvPr>
        </p:nvGraphicFramePr>
        <p:xfrm>
          <a:off x="3995936" y="2564904"/>
          <a:ext cx="50460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สี่เหลี่ยมผืนผ้ามุมมน 8"/>
          <p:cNvSpPr/>
          <p:nvPr/>
        </p:nvSpPr>
        <p:spPr>
          <a:xfrm>
            <a:off x="304226" y="879162"/>
            <a:ext cx="3005115" cy="9361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   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รพท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.ร้อยละ 100    </a:t>
            </a:r>
          </a:p>
          <a:p>
            <a:pPr lvl="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ร้อยละ 90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3766578" y="1125729"/>
            <a:ext cx="1020176" cy="4429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1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="" xmlns:a16="http://schemas.microsoft.com/office/drawing/2014/main" id="{F728F146-9957-4973-B73A-AD8A82852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247" y="481608"/>
            <a:ext cx="806489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ร้อยละโรงพยาบาลมีคุณภาพมาตรฐานผ่านการรับรอง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</a:t>
            </a:r>
            <a:r>
              <a:rPr lang="th-TH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ขั้น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18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1114" y="1039592"/>
            <a:ext cx="3981273" cy="3693319"/>
          </a:xfrm>
          <a:prstGeom prst="rect">
            <a:avLst/>
          </a:prstGeom>
          <a:gradFill flip="none" rotWithShape="1">
            <a:gsLst>
              <a:gs pos="26000">
                <a:srgbClr val="F79646"/>
              </a:gs>
              <a:gs pos="2000">
                <a:srgbClr val="4F81BD">
                  <a:lumMod val="5000"/>
                  <a:lumOff val="95000"/>
                </a:srgbClr>
              </a:gs>
              <a:gs pos="68000">
                <a:srgbClr val="FF9933"/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ปัญหา อุปสรรค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1.ข้อจำกัดด้านงบประมาณ ในการพัฒนา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/>
                <a:cs typeface="TH SarabunPSK"/>
              </a:rPr>
              <a:t> </a:t>
            </a:r>
            <a:r>
              <a:rPr lang="th-TH" b="1" kern="0" dirty="0" smtClean="0">
                <a:solidFill>
                  <a:prstClr val="black"/>
                </a:solidFill>
                <a:latin typeface="TH SarabunPSK"/>
                <a:cs typeface="TH SarabunPSK"/>
              </a:rPr>
              <a:t>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ศักยภาพ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QLN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และ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QRT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ให้ครบ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/>
                <a:cs typeface="TH SarabunPSK"/>
              </a:rPr>
              <a:t> </a:t>
            </a:r>
            <a:r>
              <a:rPr lang="th-TH" b="1" kern="0" dirty="0" smtClean="0">
                <a:solidFill>
                  <a:prstClr val="black"/>
                </a:solidFill>
                <a:latin typeface="TH SarabunPSK"/>
                <a:cs typeface="TH SarabunPSK"/>
              </a:rPr>
              <a:t>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ทุกทีมหลัก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2.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ข้อจำกัดด้านงบประมาณ ในการพัฒนา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ความรู้ และ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Competency QLN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และ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 QRT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และการเยี่ยมส่งเสริมให้เกิด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การแลกเปลี่ยน เรียนรู้การพัฒนา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/>
                <a:cs typeface="TH SarabunPSK"/>
              </a:rPr>
              <a:t> </a:t>
            </a:r>
            <a:r>
              <a:rPr lang="th-TH" b="1" kern="0" dirty="0" smtClean="0">
                <a:solidFill>
                  <a:prstClr val="black"/>
                </a:solidFill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คุณภาพ ทุกโรงพยาบาล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3.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ความก้าวหน้าบุคลากรศูนย์คุณภาพฯ</a:t>
            </a: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03707" y="1079442"/>
            <a:ext cx="4392488" cy="3693319"/>
          </a:xfrm>
          <a:prstGeom prst="rect">
            <a:avLst/>
          </a:prstGeom>
          <a:gradFill>
            <a:gsLst>
              <a:gs pos="31000">
                <a:srgbClr val="FFCCFF"/>
              </a:gs>
              <a:gs pos="0">
                <a:srgbClr val="4F81BD">
                  <a:lumMod val="5000"/>
                  <a:lumOff val="95000"/>
                </a:srgbClr>
              </a:gs>
              <a:gs pos="68000">
                <a:srgbClr val="FF99CC"/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ข้อเสนอแนะ</a:t>
            </a: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1.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การจัดตั้งกลุ่มงานพัฒนาคุณภาพ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โรงพยาบาล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ในโรงพยาบาลชุมชนและ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</a:t>
            </a:r>
          </a:p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กำหนดตำแหน่งความก้าวหน้าในสายงาน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2.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การสนับสนุนงบประมาณจากส่วนกลาง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ในการพัฒนาในรูปแบบเครือข่ายในพื้นที่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Quality learning network : QLN</a:t>
            </a:r>
          </a:p>
          <a:p>
            <a:pPr marL="80963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3.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การสนับสนุนงบประมาณการเยี่ยมสำรวจ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จากส่วนกลางโดยให้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สรพ. เรียกเก็บจาก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ส่วนกลาง (กระทรวงสาธารณสุข) โดยตรง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cs typeface="TH SarabunPSK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1707" y="4831701"/>
            <a:ext cx="914400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1508B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โอกาสในการ</a:t>
            </a:r>
            <a:r>
              <a:rPr lang="th-TH" sz="1400" b="1" dirty="0" smtClean="0">
                <a:solidFill>
                  <a:srgbClr val="1508B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จัดทำแผนยุทธศาสตร์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แผนกลยุทธ์ การพัฒนาคุณภาพ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HA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ระยะ ๓ ปี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ประสานพลังเครือข่ายความร่วมมือทีมพี่เลี้ยงคุณภาพในพื้นที่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(Quality Learning Network : QLN)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“เพื่อนช่วยเพื่อน” </a:t>
            </a:r>
            <a:endParaRPr lang="th-TH" sz="1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ส่งเสริมการแลกเปลี่ยน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เรียนรู้การพัฒนา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รพ. เน้นเป้าหมาย รพ.ยังไม่ผ่าน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และรพ.ผ่านขั้น 3 ที่ใกล้หมดอายุรับรอง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พัฒนา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ทีมพี่เลี้ยงคุณภาพในพื้นที่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(Quality Learning Network : QLN)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1400" b="1" dirty="0">
              <a:solidFill>
                <a:srgbClr val="1508B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8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" y="305077"/>
            <a:ext cx="887424" cy="8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099134" y="188640"/>
            <a:ext cx="7866363" cy="70788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ตัวชี้วัดที่ </a:t>
            </a:r>
            <a:r>
              <a:rPr lang="en-US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45 :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 ระดับ</a:t>
            </a:r>
            <a:r>
              <a:rPr lang="th-TH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ความสำเร็จ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ของ</a:t>
            </a:r>
            <a:r>
              <a:rPr lang="th-TH" sz="2000" b="1" dirty="0" smtClean="0">
                <a:solidFill>
                  <a:schemeClr val="tx2"/>
                </a:solidFill>
                <a:cs typeface="+mj-cs"/>
              </a:rPr>
              <a:t>ส่วนราชการใน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การ</a:t>
            </a:r>
            <a:r>
              <a:rPr lang="th-TH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พัฒนา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คุณภาพ</a:t>
            </a:r>
            <a:r>
              <a:rPr lang="en-US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/>
            </a:r>
            <a:br>
              <a:rPr lang="en-US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</a:br>
            <a:r>
              <a:rPr lang="en-US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                  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การ</a:t>
            </a:r>
            <a:r>
              <a:rPr lang="th-TH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บริหารจัดการ</a:t>
            </a:r>
            <a:r>
              <a:rPr lang="th-TH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ภาครัฐฯ</a:t>
            </a:r>
            <a:r>
              <a:rPr lang="th-TH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(</a:t>
            </a:r>
            <a:r>
              <a:rPr lang="en-US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PMQA)</a:t>
            </a:r>
            <a:endParaRPr lang="th-TH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76872"/>
            <a:ext cx="9144000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สถานการณ์</a:t>
            </a:r>
            <a:endParaRPr lang="en-US" sz="2000" b="1" dirty="0" smtClean="0">
              <a:solidFill>
                <a:srgbClr val="0033CC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2000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.อุทัยธานี  ได้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นำ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เกณฑ์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PMQA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มาใช้เป็น </a:t>
            </a:r>
            <a:r>
              <a:rPr lang="en-US" sz="2000" b="1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“</a:t>
            </a:r>
            <a:r>
              <a:rPr lang="th-TH" sz="2000" b="1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เครื่องมือตรวจสุขภาพและปรับปรุงองค์การ</a:t>
            </a:r>
            <a:r>
              <a:rPr lang="en-US" sz="2000" b="1" i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”</a:t>
            </a:r>
            <a:endParaRPr lang="th-TH" sz="2000" b="1" i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sz="2000" b="1" i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ในปีงบประมาณ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2562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ดำเนินการหมวด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การวางแผนเชิงยุทธศาสตร์ และหมวด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การวัด วิเคราะห์ และการจัดการความรู้ 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ให้รักษาสภาพการ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</a:t>
            </a:r>
            <a:b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หมวด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การนำองค์การ และ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หมวด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มุ่งเน้นบุคลากร สามารถบรรลุตามเกณฑ์เป้าหมาย ร้อยละ </a:t>
            </a:r>
            <a:r>
              <a:rPr lang="en-US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100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756260" y="996464"/>
            <a:ext cx="22322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จังหวัดอุทัยธานี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52876" y="1443295"/>
            <a:ext cx="8558109" cy="584775"/>
          </a:xfrm>
          <a:prstGeom prst="rect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100 และ </a:t>
            </a:r>
            <a:r>
              <a:rPr lang="th-TH" sz="3200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40</a:t>
            </a:r>
            <a:endParaRPr lang="en-US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07504" y="5166484"/>
            <a:ext cx="85922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หน่วยงานที่ดำเนินการ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err="1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 แห่ง / </a:t>
            </a:r>
            <a:r>
              <a:rPr lang="th-TH" b="1" dirty="0" err="1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(ร้อยละ </a:t>
            </a:r>
            <a:r>
              <a:rPr lang="en-US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ของส่วนราชการฯ)</a:t>
            </a:r>
            <a:endParaRPr lang="th-TH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" y="305077"/>
            <a:ext cx="887424" cy="8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312956"/>
            <a:ext cx="8925294" cy="258532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มาตรการ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สำคัญที่ดำเนินงานในช่วง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ไตรมาส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1-3</a:t>
            </a:r>
            <a:endParaRPr lang="th-TH" b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ปรับปรุง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คำสั่งแต่งตั้ง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คณะกรรมการ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th-TH" b="1" dirty="0">
                <a:ln w="1905"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คณะทำงานรายหมวด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PMQA</a:t>
            </a:r>
            <a:r>
              <a:rPr lang="th-TH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ของ 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/ 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สสอ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en-US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ประชุมผู้บริหารและทีมนำ เพื่อชี้แจงนโยบายและแนวทางการ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ดำเนินงาน ปี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2562</a:t>
            </a:r>
            <a:endParaRPr lang="th-TH" b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2.1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ทีม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นำ </a:t>
            </a:r>
            <a:r>
              <a:rPr lang="th-TH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.อุทัยธานี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29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พฤศจิกายน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/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13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ธันวาคม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2.2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ทีม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นำ </a:t>
            </a:r>
            <a:r>
              <a:rPr lang="th-TH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สสอ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ทุกแห่ง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ธันวาคม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  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</a:t>
            </a:r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ศักยภาพบุคลากรทีมนำระดับ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จังหวัด และ อำเภอ </a:t>
            </a:r>
          </a:p>
          <a:p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3.1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ศักยภาพผู้ตรวจ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ประเมิน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17–18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ธันวาคม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โรงแรม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ทีเคพาเลซ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กทม.</a:t>
            </a:r>
            <a:endParaRPr lang="en-US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3.2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พัฒนาคณะกรรมการและคณะทำงานของ 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และ 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สสอ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ทุกแห่ง</a:t>
            </a:r>
          </a:p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เมื่อ 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ธันวาคม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14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กุมภาพันธ์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2562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,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กรกฎาคม 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2562</a:t>
            </a:r>
            <a:endParaRPr lang="th-TH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300192" y="848885"/>
            <a:ext cx="22339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จังหวัดอุทัยธานี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11" y="4653136"/>
            <a:ext cx="892529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การเรียนรู้และ</a:t>
            </a:r>
            <a:r>
              <a:rPr lang="th-TH" sz="24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ในกระบวนการพัฒนาของผู้บริหารและบุคลากร</a:t>
            </a:r>
            <a:r>
              <a:rPr lang="th-TH" sz="2400" b="1" dirty="0" smtClean="0">
                <a:solidFill>
                  <a:srgbClr val="33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ที่เกี่ยวข้องในการ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คิดวิเคราะห์และออกแบบกระบวนการพัฒนาอย่างต่อเนื่อง</a:t>
            </a:r>
          </a:p>
          <a:p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ความเข้าใจระบบ</a:t>
            </a:r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การส่งข้อมูลผ่านเว็บไซด์</a:t>
            </a:r>
            <a:r>
              <a:rPr lang="en-US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ของทีมนำ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99135" y="156407"/>
            <a:ext cx="77933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45 :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ระดับ</a:t>
            </a:r>
            <a:r>
              <a:rPr lang="th-TH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b="1" dirty="0" smtClean="0">
                <a:solidFill>
                  <a:srgbClr val="0000FF"/>
                </a:solidFill>
              </a:rPr>
              <a:t>ส่วนราชการใน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</a:t>
            </a:r>
            <a:r>
              <a:rPr lang="th-TH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ภาครัฐฯ</a:t>
            </a:r>
            <a:r>
              <a:rPr lang="th-TH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PMQA)</a:t>
            </a:r>
            <a:endParaRPr lang="th-TH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8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" y="305077"/>
            <a:ext cx="887424" cy="8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099135" y="295501"/>
            <a:ext cx="786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ตัวชี้วัดที่ 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45</a:t>
            </a:r>
            <a:r>
              <a:rPr lang="th-TH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 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:</a:t>
            </a:r>
            <a:r>
              <a:rPr lang="th-TH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2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ระดับความสำเร็จของ</a:t>
            </a:r>
            <a:r>
              <a:rPr lang="th-TH" sz="2800" dirty="0">
                <a:cs typeface="+mj-cs"/>
              </a:rPr>
              <a:t>ส่วนราชการใน</a:t>
            </a:r>
            <a:r>
              <a:rPr lang="th-TH" sz="2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การพัฒนาคุณภาพการบริหารจัดการภาครัฐฯ(</a:t>
            </a:r>
            <a:r>
              <a:rPr lang="en-US" sz="2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PMQA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+mj-cs"/>
              </a:rPr>
              <a:t>)</a:t>
            </a:r>
            <a:endParaRPr lang="th-TH" sz="28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719" y="1471424"/>
            <a:ext cx="8680769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ส่วนร่วมของ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บุคลากรใน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</a:t>
            </a:r>
          </a:p>
          <a:p>
            <a:pPr marL="514350" indent="-514350">
              <a:buFontTx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นักวิชาการที่เป็นคณะกรรมการ / คณะทำงาน ฯ มีภาระงานประจำ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ค่อนข้างมาก </a:t>
            </a:r>
            <a:b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ทำให้มีส่วน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ร่วมน้อย(ต้องใช้เวลาและการมีส่วนร่วมอย่างมาก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บุคลากรขาดความรู้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 การนำมาตรฐาน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เชื่อมโยงสู่งานประจำ และการส่งข้อมูลผ่านระบบ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กพร.สป.สธ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670" y="4725144"/>
            <a:ext cx="8680769" cy="1200329"/>
          </a:xfrm>
          <a:prstGeom prst="rect">
            <a:avLst/>
          </a:prstGeom>
          <a:solidFill>
            <a:srgbClr val="ADFA78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ข้อเสนอแนะต่อส่วนกลาง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พัฒนาศักยภาพทีมพี่เลี้ยง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ระดับจังหวัดและระดับเขต 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พัฒนาบุคลากรหน่วยบริหาร สร้าง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ความเข้าใจการนำมาตรฐาน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สู่การทำงานประจำอย่างมีคุณภาพ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1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28800" y="685800"/>
            <a:ext cx="6096000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  <a:r>
              <a:rPr lang="th-TH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ธรรมาภิ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บาล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0" y="2133600"/>
            <a:ext cx="9144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9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ละของหน่วยงานในสังกัดสำนักงานปลัดกระทรวง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 </a:t>
            </a:r>
            <a:r>
              <a:rPr lang="en-A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ITA</a:t>
            </a:r>
          </a:p>
        </p:txBody>
      </p:sp>
      <p:sp>
        <p:nvSpPr>
          <p:cNvPr id="6" name="Rectangle 4"/>
          <p:cNvSpPr/>
          <p:nvPr/>
        </p:nvSpPr>
        <p:spPr>
          <a:xfrm>
            <a:off x="0" y="3810000"/>
            <a:ext cx="914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10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ความสำเร็จของหน่วยงาน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สังกัด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ระบบการตรวจสอบภายใน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ภายใน และบริหารความเสี่ยงระดับจังหวัด</a:t>
            </a:r>
            <a:endParaRPr lang="en-A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257800"/>
            <a:ext cx="2709495" cy="136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457200"/>
            <a:ext cx="8424936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HRH    </a:t>
            </a:r>
            <a:r>
              <a:rPr lang="en-US" sz="48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Transformation</a:t>
            </a:r>
            <a:r>
              <a:rPr lang="en-US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44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9812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 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ร้อยละของเขตสุขภาพที่มีการบริหารจัดการกำลังคนที่มีประสิทธิภาพ</a:t>
            </a:r>
            <a:endParaRPr lang="th-TH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33528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 </a:t>
            </a:r>
          </a:p>
          <a:p>
            <a:pPr algn="ctr"/>
            <a:r>
              <a:rPr lang="th-TH" sz="20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จำนวนหน่วยงานที่เป็นองค์กรแห่งความสุข </a:t>
            </a:r>
            <a:endParaRPr lang="th-TH" sz="2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35052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580331" y="720847"/>
            <a:ext cx="5456165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.อุทัยธานี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แห่ง 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รพ.อุทัยธานี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แห่ง  </a:t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รพช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แห่ง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แห่ง รวมจำนวน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17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แห่ง 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98" name="TextBox 7172"/>
          <p:cNvSpPr txBox="1">
            <a:spLocks noChangeArrowheads="1"/>
          </p:cNvSpPr>
          <p:nvPr/>
        </p:nvSpPr>
        <p:spPr bwMode="auto">
          <a:xfrm>
            <a:off x="0" y="6669088"/>
            <a:ext cx="9144000" cy="2619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0" y="2546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การตรวจราชการ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ITA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รอบที่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 ประจำปีงบประมาณ พ.ศ. 2562 จังหวัดอุทัยธานี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4" name="ตาราง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58702"/>
              </p:ext>
            </p:extLst>
          </p:nvPr>
        </p:nvGraphicFramePr>
        <p:xfrm>
          <a:off x="-16" y="2179413"/>
          <a:ext cx="3036198" cy="3392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98"/>
              </a:tblGrid>
              <a:tr h="1167461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Formular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EB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– EB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79541">
                <a:tc>
                  <a:txBody>
                    <a:bodyPr/>
                    <a:lstStyle/>
                    <a:p>
                      <a:pPr marL="0" marR="0" indent="0" algn="ctr" defTabSz="9131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การประเมินรอบ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: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ประเมินตนเองตามแบบสำรวจ</a:t>
                      </a:r>
                      <a:b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หลักฐานเชิงประจักษ์   </a:t>
                      </a:r>
                      <a:b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ข้อ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EB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– EB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26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/>
                      <a:endParaRPr lang="th-TH" sz="2000" b="1" u="sng" dirty="0">
                        <a:solidFill>
                          <a:srgbClr val="003399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AutoShape 41"/>
          <p:cNvSpPr>
            <a:spLocks noChangeArrowheads="1"/>
          </p:cNvSpPr>
          <p:nvPr/>
        </p:nvSpPr>
        <p:spPr bwMode="gray">
          <a:xfrm>
            <a:off x="2622275" y="997297"/>
            <a:ext cx="753515" cy="539750"/>
          </a:xfrm>
          <a:prstGeom prst="rightArrow">
            <a:avLst>
              <a:gd name="adj1" fmla="val 13654"/>
              <a:gd name="adj2" fmla="val 40495"/>
            </a:avLst>
          </a:prstGeom>
          <a:gradFill rotWithShape="1">
            <a:gsLst>
              <a:gs pos="0">
                <a:srgbClr val="E30000"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sz="1800"/>
          </a:p>
        </p:txBody>
      </p:sp>
      <p:sp>
        <p:nvSpPr>
          <p:cNvPr id="21" name="TextBox 20"/>
          <p:cNvSpPr txBox="1"/>
          <p:nvPr/>
        </p:nvSpPr>
        <p:spPr>
          <a:xfrm>
            <a:off x="474861" y="983049"/>
            <a:ext cx="17696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เป้าหมาย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ลูกศรซ้าย-ขวา 35"/>
          <p:cNvSpPr/>
          <p:nvPr/>
        </p:nvSpPr>
        <p:spPr>
          <a:xfrm>
            <a:off x="3118192" y="4005063"/>
            <a:ext cx="924279" cy="792089"/>
          </a:xfrm>
          <a:prstGeom prst="left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30575"/>
              </p:ext>
            </p:extLst>
          </p:nvPr>
        </p:nvGraphicFramePr>
        <p:xfrm>
          <a:off x="3999926" y="2133127"/>
          <a:ext cx="4968552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868"/>
                <a:gridCol w="1241868"/>
                <a:gridCol w="1242408"/>
                <a:gridCol w="1242408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รอบ </a:t>
                      </a:r>
                      <a:r>
                        <a:rPr lang="en-US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 </a:t>
                      </a: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เดือน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รอบ </a:t>
                      </a:r>
                      <a:r>
                        <a:rPr lang="en-US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 </a:t>
                      </a: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เดือน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รอบ </a:t>
                      </a:r>
                      <a:r>
                        <a:rPr lang="en-US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 </a:t>
                      </a: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เดือน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รอบ </a:t>
                      </a:r>
                      <a:r>
                        <a:rPr lang="en-US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12 </a:t>
                      </a:r>
                      <a:r>
                        <a:rPr lang="th-TH" sz="1800" b="1" spc="-30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เดือน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727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๔</a:t>
                      </a:r>
                      <a:r>
                        <a:rPr lang="en-US" sz="1800" b="1" spc="-3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spc="-3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ข้อ ระดับ </a:t>
                      </a:r>
                      <a:r>
                        <a:rPr lang="en-US" sz="1800" b="1" spc="-3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๔ (5)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ร้อยละ</a:t>
                      </a:r>
                      <a:r>
                        <a:rPr lang="th-TH" sz="1800" b="1" spc="-30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spc="-3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</a:t>
                      </a:r>
                      <a:r>
                        <a:rPr lang="en-US" sz="1800" b="1" spc="-3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ร้อยละ</a:t>
                      </a:r>
                      <a:r>
                        <a:rPr lang="th-TH" sz="1800" b="1" spc="-30" baseline="0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spc="-30" dirty="0" smtClean="0">
                          <a:solidFill>
                            <a:schemeClr val="bg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3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ร้อยละ</a:t>
                      </a:r>
                      <a:r>
                        <a:rPr lang="th-TH" sz="1800" b="1" spc="-30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en-US" sz="1800" b="1" spc="-30" baseline="0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90</a:t>
                      </a:r>
                      <a:endParaRPr lang="en-US" sz="18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4076257" y="4077072"/>
            <a:ext cx="4968552" cy="2247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ในปีงบประมาณ 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2562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หน่วยงานในสังกัด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จังหวัดอุทัยธานี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หน่วยงาน พบว่า หน่วยงานทุกแห่งผ่านเกณฑ์</a:t>
            </a:r>
            <a:b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ITA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85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คิดเป็นคะแนนเฉลี่ยของหน่วยงานในสังกัดสำนักงาน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สาธารณสุขจังหวัดอุทัยธานีที่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ผ่านเกณฑ์การประเมิน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ITA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97.28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8212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114039"/>
              </p:ext>
            </p:extLst>
          </p:nvPr>
        </p:nvGraphicFramePr>
        <p:xfrm>
          <a:off x="0" y="0"/>
          <a:ext cx="9144000" cy="67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9872" y="1700808"/>
            <a:ext cx="3096344" cy="461665"/>
          </a:xfrm>
          <a:prstGeom prst="rect">
            <a:avLst/>
          </a:prstGeom>
          <a:pattFill prst="pct70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เป้าหมายต้องผ่านเกณฑ์ ร้อยละ 85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62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23528" y="0"/>
            <a:ext cx="849694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Cordia New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Cordia New" charset="0"/>
                <a:cs typeface="Cordia New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ปัญหาและข้อเสนอแนะจากการตรวจประเมิน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ITA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จัง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หวัดอุทัยธานี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93882"/>
              </p:ext>
            </p:extLst>
          </p:nvPr>
        </p:nvGraphicFramePr>
        <p:xfrm>
          <a:off x="107504" y="1445333"/>
          <a:ext cx="9036496" cy="3225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543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ปัญหา/อุปสรรค/ปัจจัยที่ทำให้การ</a:t>
                      </a:r>
                      <a:r>
                        <a:rPr lang="th-TH" sz="1600" dirty="0" smtClean="0">
                          <a:effectLst/>
                        </a:rPr>
                        <a:t>ดำเนินงานไม่</a:t>
                      </a:r>
                      <a:r>
                        <a:rPr lang="th-TH" sz="1600" dirty="0">
                          <a:effectLst/>
                        </a:rPr>
                        <a:t>บรรลุวัตถุประสงค์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ข้อเสนอแนะที่ให้ต่อหน่วย</a:t>
                      </a:r>
                      <a:r>
                        <a:rPr lang="th-TH" sz="1600" dirty="0" smtClean="0">
                          <a:effectLst/>
                        </a:rPr>
                        <a:t>รับตรวจ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666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.หน่วยงานบางแห่งมีการวิเคราะห์ความเสี่ยงเกี่ยวกับผลประโยชน์ทับซ้อนภายในหน่วยงานตามข้อ </a:t>
                      </a:r>
                      <a:r>
                        <a:rPr lang="en-US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EB 20</a:t>
                      </a:r>
                      <a:r>
                        <a:rPr lang="th-TH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แต่ไม่ได้กำหนดมาตรการ กลไกป้องกันผลประโยชน์ทับซ้อนภายในหน่วยงานตามข้อ </a:t>
                      </a:r>
                      <a:r>
                        <a:rPr lang="en-US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EB</a:t>
                      </a:r>
                      <a:r>
                        <a:rPr lang="th-TH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.หน่วยงาน</a:t>
                      </a:r>
                      <a:r>
                        <a:rPr lang="th-TH" sz="16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รเชื่อมโยงการวิเคราะห์ความเสี่ยงเกี่ยวกับผลประโยชน์ทับซ้อนในหน่วยงานเพื่อนำไปสู่การจัดการความเสี่ยงเกี่ยวกับผลประโยชน์ทับซ้อนในหน่วยงานโดยกำหนดมาตรการ กลไกป้องกันผลประโยชน์ทับซ้อนภายในหน่วยงานให้สอดคล้องกัน</a:t>
                      </a:r>
                    </a:p>
                  </a:txBody>
                  <a:tcPr marL="68580" marR="68580" marT="0" marB="0"/>
                </a:tc>
              </a:tr>
              <a:tr h="625353">
                <a:tc>
                  <a:txBody>
                    <a:bodyPr/>
                    <a:lstStyle/>
                    <a:p>
                      <a:pPr algn="thaiDist"/>
                      <a:r>
                        <a:rPr lang="en-US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600" b="1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r>
                        <a:rPr lang="th-TH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หน่วยงานบางแห่งไม่มีการประชุมหรืออบรม/สัมมนา หรือแลกเปลี่ยนความรู้ภายในหน่วยงานในการให้ความรู้เรื่องการป้องกันผลประโยชน์</a:t>
                      </a:r>
                      <a:br>
                        <a:rPr lang="th-TH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ทับซ้อน จิตพอเพียงต้านทุจริต แก่เจ้าหน้าที่ในหน่วยงานตามข้อ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EB 22</a:t>
                      </a:r>
                      <a:endParaRPr lang="th-TH" sz="1600" b="1" baseline="0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thaiDist" defTabSz="9131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r>
                        <a:rPr lang="th-TH" sz="1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หน่วยงานควรจัดให้มีการประชุมหรืออบรม/สัมมนา หรือแลกเปลี่ยนความรู้ภายในหน่วยงานในการให้ความรู้เรื่องการป้องกันผลประโยชน์</a:t>
                      </a:r>
                      <a:br>
                        <a:rPr lang="th-TH" sz="1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lang="th-TH" sz="1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ทับซ้อน จิตพอเพียงต้านทุจริต แก่เจ้าหน้าที่ในหน่วยงานตามข้อ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EB 22</a:t>
                      </a:r>
                      <a:endParaRPr lang="th-TH" sz="16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th-TH" sz="16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7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à¸à¸¥à¸à¸²à¸£à¸à¹à¸à¸«à¸²à¸£à¸¹à¸à¸ à¸²à¸à¸ªà¸³à¸«à¸£à¸±à¸ frame"/>
          <p:cNvSpPr>
            <a:spLocks noChangeAspect="1" noChangeArrowheads="1"/>
          </p:cNvSpPr>
          <p:nvPr/>
        </p:nvSpPr>
        <p:spPr bwMode="auto">
          <a:xfrm>
            <a:off x="133945" y="-149573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th-TH" sz="1266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74" y="169272"/>
            <a:ext cx="1521751" cy="5188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7566474" cy="948397"/>
            <a:chOff x="0" y="67821"/>
            <a:chExt cx="4563187" cy="646332"/>
          </a:xfrm>
          <a:solidFill>
            <a:schemeClr val="tx2">
              <a:lumMod val="60000"/>
              <a:lumOff val="40000"/>
              <a:alpha val="67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67387" y="67821"/>
              <a:ext cx="4495800" cy="646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7822"/>
              <a:ext cx="179545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8684" y="71234"/>
            <a:ext cx="7296535" cy="903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 algn="l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หัวข้อ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 ประเด็นที่ 6 ระบบ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+mj-cs"/>
              </a:rPr>
              <a:t>ธรรมาภิ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บาล</a:t>
            </a:r>
          </a:p>
          <a:p>
            <a:pPr lvl="0" algn="l" hangingPunct="1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ตัวชี้วัดที่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1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0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 ระดับความสำเร็จของหน่วยงานในสังกัดสำนักงานปลัดกระทรวงสาธารณสุขมีระบบการตรวจสอบภายใน ควบคุมภายใน และบริหารความเสี่ยงระดับจังหวัด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8684" y="2538537"/>
            <a:ext cx="2161600" cy="108631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มาตรการดำเนินงานในพื้นที่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18">
            <a:extLst>
              <a:ext uri="{FF2B5EF4-FFF2-40B4-BE49-F238E27FC236}">
                <a16:creationId xmlns:a16="http://schemas.microsoft.com/office/drawing/2014/main" xmlns="" id="{2081B66A-61CB-4368-AC20-6E59E3120B0A}"/>
              </a:ext>
            </a:extLst>
          </p:cNvPr>
          <p:cNvSpPr/>
          <p:nvPr/>
        </p:nvSpPr>
        <p:spPr>
          <a:xfrm>
            <a:off x="2261369" y="2571793"/>
            <a:ext cx="6750844" cy="975461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57150">
            <a:noFill/>
          </a:ln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กำกับและติดตามผลการประเมินระบบควบคุมภายในด้วยระบบอิเล็กทรอนิกส์ (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EIA)  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ประเมินการตรวจสอบงบการเงินของหน่วยบริการตามกลุ่มเป้าหมาย</a:t>
            </a:r>
          </a:p>
        </p:txBody>
      </p:sp>
      <p:graphicFrame>
        <p:nvGraphicFramePr>
          <p:cNvPr id="26" name="ตาราง 2">
            <a:extLst>
              <a:ext uri="{FF2B5EF4-FFF2-40B4-BE49-F238E27FC236}">
                <a16:creationId xmlns="" xmlns:a16="http://schemas.microsoft.com/office/drawing/2014/main" id="{D9752686-0297-4B16-A6A4-2B6352CC7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39068"/>
              </p:ext>
            </p:extLst>
          </p:nvPr>
        </p:nvGraphicFramePr>
        <p:xfrm>
          <a:off x="144107" y="3669194"/>
          <a:ext cx="8890274" cy="2910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60760">
                  <a:extLst>
                    <a:ext uri="{9D8B030D-6E8A-4147-A177-3AD203B41FA5}">
                      <a16:colId xmlns="" xmlns:a16="http://schemas.microsoft.com/office/drawing/2014/main" val="2504734693"/>
                    </a:ext>
                  </a:extLst>
                </a:gridCol>
                <a:gridCol w="1629514">
                  <a:extLst>
                    <a:ext uri="{9D8B030D-6E8A-4147-A177-3AD203B41FA5}">
                      <a16:colId xmlns="" xmlns:a16="http://schemas.microsoft.com/office/drawing/2014/main" val="2906236833"/>
                    </a:ext>
                  </a:extLst>
                </a:gridCol>
              </a:tblGrid>
              <a:tr h="47664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เกณฑ์การประเมิน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 marL="64294" marR="64294" marT="32147" marB="3214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2011320"/>
                  </a:ext>
                </a:extLst>
              </a:tr>
              <a:tr h="48774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kumimoji="0" lang="th-TH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มีคำสั่งแต่งตั้งคณะกรรมการ/คณะทำงาน ประเมินระบบควบคุมภายใน 5 มิติ ด้วยระบบอิเล็กทรอนิกส์(</a:t>
                      </a: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EIA)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ครบทุกหน่วยบริการ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/>
                      <a:r>
                        <a:rPr kumimoji="0" lang="th-TH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2. การดำเนินการประเมินระบบควบคุมภายใน 5 มิติ ด้วยระบบอิเล็กทรอนิกส์ (</a:t>
                      </a: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EIA)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Helvetica Neue Light"/>
                        </a:rPr>
                        <a:t>ครบทุกหน่วยบริการ</a:t>
                      </a:r>
                    </a:p>
                  </a:txBody>
                  <a:tcPr marL="64294" marR="64294" marT="32147" marB="3214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91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l"/>
                      <a:r>
                        <a:rPr kumimoji="0" lang="th-TH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3. หน่วยบริการตามกลุ่มเป้าหมายได้รับการตรวจสอบงบการเงิน </a:t>
                      </a:r>
                      <a:endParaRPr kumimoji="0" lang="th-TH" sz="14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hangingPunct="1"/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ครบทุกหน่วยบริการ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4347849"/>
                  </a:ext>
                </a:extLst>
              </a:tr>
              <a:tr h="476660"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Neue Light"/>
                        </a:rPr>
                        <a:t>หน่วยบริการมีการแก้ไขข้อทักท้วงและข้อเสนอแนะจากผลการตรวจสอบงบการเงิน ครบทุกหน่วยบริการ</a:t>
                      </a:r>
                      <a:endParaRPr kumimoji="0" lang="th-TH" sz="14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1"/>
                      <a:r>
                        <a:rPr lang="th-TH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อยู่ระหว่างดำเนินการ</a:t>
                      </a:r>
                    </a:p>
                  </a:txBody>
                  <a:tcPr marL="64294" marR="64294" marT="32147" marB="3214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831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Neue Light"/>
                        </a:rPr>
                        <a:t>ผลการประเมินระบบการควบคุมภายในด้วยระบบอิเล็กทรอนิกส์(</a:t>
                      </a:r>
                      <a:r>
                        <a:rPr lang="en-US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Neue Light"/>
                        </a:rPr>
                        <a:t>EIA)</a:t>
                      </a:r>
                      <a:r>
                        <a:rPr lang="th-TH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Helvetica Neue Light"/>
                        </a:rPr>
                        <a:t>ภาพรวมผ่านเกณฑ์ไม่น้อยกว่าร้อยละ ๘๐</a:t>
                      </a:r>
                      <a:endParaRPr kumimoji="0" lang="th-TH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1"/>
                      <a:endParaRPr lang="th-TH" sz="1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163503" y="1159020"/>
            <a:ext cx="8847124" cy="1290796"/>
          </a:xfrm>
          <a:prstGeom prst="roundRect">
            <a:avLst/>
          </a:prstGeom>
          <a:solidFill>
            <a:srgbClr val="FFFF00">
              <a:alpha val="80000"/>
            </a:srgbClr>
          </a:solidFill>
          <a:ln w="76200">
            <a:solidFill>
              <a:schemeClr val="accent4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hangingPunct="1"/>
            <a:endParaRPr lang="th-TH" sz="1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hangingPunct="1"/>
            <a:r>
              <a:rPr lang="th-TH" sz="1600" dirty="0" err="1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สสจ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.อุทัยธานี กำกับติดตามให้หน่วยบริการดำเนินการประเมินระบบควบคุมควบคุมภายใน 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5 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มิติด้วยระบบอิเล็กทรอนิกส์ (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EIA) 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ครบทุกหน่วยบริการทั้งสิ้น 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8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แห่ง และหน่วยบริการตามกลุ่มเป้าหมายได้รับการประเมินการตรวจสอบงบการเงิน ครบทั้ง 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3 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แห่ง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ได้แก่</a:t>
            </a:r>
            <a:r>
              <a:rPr lang="en-US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โรงพยาบาลอุทัยธานี โรงพยาบาลบ้านไร่ และโรงพยาบาลลานสัก</a:t>
            </a:r>
          </a:p>
        </p:txBody>
      </p:sp>
      <p:sp>
        <p:nvSpPr>
          <p:cNvPr id="6" name="กระจาย 1 5"/>
          <p:cNvSpPr/>
          <p:nvPr/>
        </p:nvSpPr>
        <p:spPr>
          <a:xfrm>
            <a:off x="0" y="717228"/>
            <a:ext cx="2106174" cy="839242"/>
          </a:xfrm>
          <a:prstGeom prst="irregularSeal1">
            <a:avLst/>
          </a:prstGeom>
          <a:solidFill>
            <a:srgbClr val="FF0000"/>
          </a:solidFill>
          <a:ln w="57150">
            <a:solidFill>
              <a:schemeClr val="accent4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1"/>
            <a:r>
              <a:rPr lang="th-TH" sz="1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สถานการณ์</a:t>
            </a:r>
          </a:p>
        </p:txBody>
      </p:sp>
      <p:sp>
        <p:nvSpPr>
          <p:cNvPr id="14" name="Down Arrow Callout 4"/>
          <p:cNvSpPr/>
          <p:nvPr/>
        </p:nvSpPr>
        <p:spPr>
          <a:xfrm>
            <a:off x="7453557" y="6160866"/>
            <a:ext cx="1690443" cy="694666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1"/>
            <a:r>
              <a:rPr lang="th-TH" sz="2109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ผลการประเมิน  </a:t>
            </a:r>
          </a:p>
        </p:txBody>
      </p:sp>
    </p:spTree>
    <p:extLst>
      <p:ext uri="{BB962C8B-B14F-4D97-AF65-F5344CB8AC3E}">
        <p14:creationId xmlns:p14="http://schemas.microsoft.com/office/powerpoint/2010/main" val="33748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4"/>
          <p:cNvGrpSpPr/>
          <p:nvPr/>
        </p:nvGrpSpPr>
        <p:grpSpPr>
          <a:xfrm>
            <a:off x="0" y="-25169"/>
            <a:ext cx="7566474" cy="940309"/>
            <a:chOff x="0" y="67821"/>
            <a:chExt cx="4563187" cy="646332"/>
          </a:xfrm>
          <a:solidFill>
            <a:schemeClr val="accent1">
              <a:lumMod val="75000"/>
              <a:alpha val="67000"/>
            </a:schemeClr>
          </a:solidFill>
        </p:grpSpPr>
        <p:sp>
          <p:nvSpPr>
            <p:cNvPr id="33" name="Rectangle 16"/>
            <p:cNvSpPr/>
            <p:nvPr/>
          </p:nvSpPr>
          <p:spPr>
            <a:xfrm>
              <a:off x="67387" y="67821"/>
              <a:ext cx="4495800" cy="646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0" y="67822"/>
              <a:ext cx="179545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</p:grpSp>
      <p:sp>
        <p:nvSpPr>
          <p:cNvPr id="4" name="AutoShape 4" descr="à¸à¸¥à¸à¸²à¸£à¸à¹à¸à¸«à¸²à¸£à¸¹à¸à¸ à¸²à¸à¸ªà¸³à¸«à¸£à¸±à¸ frame"/>
          <p:cNvSpPr>
            <a:spLocks noChangeAspect="1" noChangeArrowheads="1"/>
          </p:cNvSpPr>
          <p:nvPr/>
        </p:nvSpPr>
        <p:spPr bwMode="auto">
          <a:xfrm>
            <a:off x="133945" y="-149573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th-TH" sz="1266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74" y="169272"/>
            <a:ext cx="1521751" cy="518891"/>
          </a:xfrm>
          <a:prstGeom prst="rect">
            <a:avLst/>
          </a:prstGeom>
        </p:spPr>
      </p:pic>
      <p:sp>
        <p:nvSpPr>
          <p:cNvPr id="31" name="Rectangle 18"/>
          <p:cNvSpPr/>
          <p:nvPr/>
        </p:nvSpPr>
        <p:spPr>
          <a:xfrm>
            <a:off x="0" y="4720"/>
            <a:ext cx="7530346" cy="903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 algn="l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หัวข้อ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 ประเด็นที่ 6 ระบบ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+mj-cs"/>
              </a:rPr>
              <a:t>ธรรมาภิ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บาล</a:t>
            </a:r>
          </a:p>
          <a:p>
            <a:pPr lvl="0" algn="l" hangingPunct="1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ตัวชี้วัดที่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1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0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 ระดับความสำเร็จของหน่วยงานในสังกัดสำนักงานปลัดกระทรวงสาธารณสุขมีระบบการตรวจสอบภายใน ควบคุมภายใน และบริหารความเสี่ยงระดับจังหวัด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+mj-cs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852919701"/>
              </p:ext>
            </p:extLst>
          </p:nvPr>
        </p:nvGraphicFramePr>
        <p:xfrm>
          <a:off x="133945" y="1089691"/>
          <a:ext cx="8820954" cy="55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กระจาย 1 4"/>
          <p:cNvSpPr/>
          <p:nvPr/>
        </p:nvSpPr>
        <p:spPr>
          <a:xfrm rot="21363277">
            <a:off x="6599826" y="547318"/>
            <a:ext cx="2535518" cy="1124526"/>
          </a:xfrm>
          <a:prstGeom prst="irregularSeal1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hangingPunct="1"/>
            <a:r>
              <a:rPr lang="th-TH" sz="1969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เกณฑ์ </a:t>
            </a:r>
            <a:r>
              <a:rPr lang="en-US" sz="1969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80%</a:t>
            </a:r>
            <a:r>
              <a:rPr lang="th-TH" sz="1969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ขึ้นไป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258" y="6163996"/>
            <a:ext cx="8472214" cy="5645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*เกณฑ์การประเมินต้องได้คะแนนร้อยละ 80  ขึ้นไป ต่ำกว่า 80 ต้องทำแผนพัฒนาองค์กร</a:t>
            </a:r>
            <a:endParaRPr lang="en-US" sz="1600" b="1" dirty="0">
              <a:solidFill>
                <a:schemeClr val="bg1"/>
              </a:solidFill>
              <a:latin typeface="TH SarabunPSK" pitchFamily="34" charset="-34"/>
              <a:cs typeface="+mj-cs"/>
            </a:endParaRPr>
          </a:p>
          <a:p>
            <a:pPr algn="l"/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+mj-cs"/>
              </a:rPr>
              <a:t>  91 - 100	ดีมาก      81 – 90	ดี         70 -  80	พอใช้ (ต้องจัดทำแผนพัฒนาองค์กร)  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50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4"/>
          <p:cNvGrpSpPr/>
          <p:nvPr/>
        </p:nvGrpSpPr>
        <p:grpSpPr>
          <a:xfrm>
            <a:off x="0" y="-14084"/>
            <a:ext cx="7566474" cy="940309"/>
            <a:chOff x="0" y="67821"/>
            <a:chExt cx="4563187" cy="646332"/>
          </a:xfrm>
          <a:solidFill>
            <a:schemeClr val="accent1">
              <a:lumMod val="20000"/>
              <a:lumOff val="80000"/>
              <a:alpha val="67000"/>
            </a:schemeClr>
          </a:solidFill>
        </p:grpSpPr>
        <p:sp>
          <p:nvSpPr>
            <p:cNvPr id="33" name="Rectangle 16"/>
            <p:cNvSpPr/>
            <p:nvPr/>
          </p:nvSpPr>
          <p:spPr>
            <a:xfrm>
              <a:off x="67387" y="67821"/>
              <a:ext cx="4495800" cy="646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0" y="67822"/>
              <a:ext cx="179545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</p:grpSp>
      <p:sp>
        <p:nvSpPr>
          <p:cNvPr id="4" name="AutoShape 4" descr="à¸à¸¥à¸à¸²à¸£à¸à¹à¸à¸«à¸²à¸£à¸¹à¸à¸ à¸²à¸à¸ªà¸³à¸«à¸£à¸±à¸ frame"/>
          <p:cNvSpPr>
            <a:spLocks noChangeAspect="1" noChangeArrowheads="1"/>
          </p:cNvSpPr>
          <p:nvPr/>
        </p:nvSpPr>
        <p:spPr bwMode="auto">
          <a:xfrm>
            <a:off x="133945" y="-149573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th-TH" sz="1266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49" y="836712"/>
            <a:ext cx="1521751" cy="518891"/>
          </a:xfrm>
          <a:prstGeom prst="rect">
            <a:avLst/>
          </a:prstGeom>
        </p:spPr>
      </p:pic>
      <p:sp>
        <p:nvSpPr>
          <p:cNvPr id="31" name="Rectangle 18"/>
          <p:cNvSpPr/>
          <p:nvPr/>
        </p:nvSpPr>
        <p:spPr>
          <a:xfrm>
            <a:off x="111738" y="4721"/>
            <a:ext cx="8924758" cy="903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 algn="l">
              <a:defRPr/>
            </a:pPr>
            <a:r>
              <a:rPr lang="th-TH" b="1" dirty="0">
                <a:latin typeface="TH SarabunPSK" pitchFamily="34" charset="-34"/>
                <a:cs typeface="+mj-cs"/>
              </a:rPr>
              <a:t>หัวข้อ </a:t>
            </a:r>
            <a:r>
              <a:rPr lang="en-US" b="1" dirty="0"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latin typeface="TH SarabunPSK" pitchFamily="34" charset="-34"/>
                <a:cs typeface="+mj-cs"/>
              </a:rPr>
              <a:t> ประเด็นที่ 6 ระบบ</a:t>
            </a:r>
            <a:r>
              <a:rPr lang="th-TH" b="1" dirty="0" err="1">
                <a:latin typeface="TH SarabunPSK" pitchFamily="34" charset="-34"/>
                <a:cs typeface="+mj-cs"/>
              </a:rPr>
              <a:t>ธรรมาภิ</a:t>
            </a:r>
            <a:r>
              <a:rPr lang="th-TH" b="1" dirty="0">
                <a:latin typeface="TH SarabunPSK" pitchFamily="34" charset="-34"/>
                <a:cs typeface="+mj-cs"/>
              </a:rPr>
              <a:t>บาล</a:t>
            </a:r>
          </a:p>
          <a:p>
            <a:pPr lvl="0" algn="l" hangingPunct="1">
              <a:defRPr/>
            </a:pPr>
            <a:r>
              <a:rPr lang="th-TH" b="1" dirty="0">
                <a:latin typeface="TH SarabunPSK" pitchFamily="34" charset="-34"/>
                <a:cs typeface="+mj-cs"/>
              </a:rPr>
              <a:t>ตัวชี้วัดที่ </a:t>
            </a:r>
            <a:r>
              <a:rPr lang="en-US" b="1" dirty="0" smtClean="0">
                <a:latin typeface="TH SarabunPSK" pitchFamily="34" charset="-34"/>
                <a:cs typeface="+mj-cs"/>
              </a:rPr>
              <a:t>1</a:t>
            </a:r>
            <a:r>
              <a:rPr lang="en-US" b="1" dirty="0">
                <a:latin typeface="TH SarabunPSK" pitchFamily="34" charset="-34"/>
                <a:cs typeface="+mj-cs"/>
              </a:rPr>
              <a:t>0</a:t>
            </a:r>
            <a:r>
              <a:rPr lang="th-TH" b="1" dirty="0" smtClean="0">
                <a:latin typeface="TH SarabunPSK" pitchFamily="34" charset="-34"/>
                <a:cs typeface="+mj-cs"/>
              </a:rPr>
              <a:t> </a:t>
            </a:r>
            <a:r>
              <a:rPr lang="en-US" b="1" dirty="0">
                <a:latin typeface="TH SarabunPSK" pitchFamily="34" charset="-34"/>
                <a:cs typeface="+mj-cs"/>
              </a:rPr>
              <a:t>:</a:t>
            </a:r>
            <a:r>
              <a:rPr lang="th-TH" b="1" dirty="0">
                <a:latin typeface="TH SarabunPSK" pitchFamily="34" charset="-34"/>
                <a:cs typeface="+mj-cs"/>
              </a:rPr>
              <a:t> ระดับความสำเร็จของหน่วยงานในสังกัดสำนักงานปลัดกระทรวงสาธารณสุขมีระบบการตรวจสอบภายใน ควบคุมภายใน และบริหารความเสี่ยงระดับจังหวัด</a:t>
            </a:r>
            <a:endParaRPr lang="en-US" b="1" dirty="0">
              <a:latin typeface="TH SarabunPSK" pitchFamily="34" charset="-34"/>
              <a:cs typeface="+mj-cs"/>
            </a:endParaRPr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35858"/>
              </p:ext>
            </p:extLst>
          </p:nvPr>
        </p:nvGraphicFramePr>
        <p:xfrm>
          <a:off x="4755524" y="1296961"/>
          <a:ext cx="4168008" cy="22448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8008"/>
              </a:tblGrid>
              <a:tr h="40941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ปัญหาและอุปสรรค</a:t>
                      </a:r>
                    </a:p>
                  </a:txBody>
                  <a:tcPr marL="64294" marR="64294" marT="32147" marB="32147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75000"/>
                        <a:alpha val="80000"/>
                      </a:schemeClr>
                    </a:solidFill>
                  </a:tcPr>
                </a:tc>
              </a:tr>
              <a:tr h="964406">
                <a:tc>
                  <a:txBody>
                    <a:bodyPr/>
                    <a:lstStyle/>
                    <a:p>
                      <a:pPr marL="0" indent="0" algn="ctr">
                        <a:buClrTx/>
                        <a:buFontTx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การส่งเอกสารเพื่อประเมินในระบบ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EIA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ไม่ครบถ้วนตามที่กำหนด ผู้รับรองการประเมินมีความเข้าใจคลาดเคลื่อนในการสอบทานข้อมูลก่อนส่งในระบบ</a:t>
                      </a:r>
                    </a:p>
                  </a:txBody>
                  <a:tcPr marL="64294" marR="64294" marT="32147" marB="32147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580">
                <a:tc>
                  <a:txBody>
                    <a:bodyPr/>
                    <a:lstStyle/>
                    <a:p>
                      <a:pPr marL="0" indent="0" algn="ctr">
                        <a:buClrTx/>
                        <a:buFontTx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ข้อทักท้วงจากการตรวจสอบงบการเงินในบางข้อยัง</a:t>
                      </a:r>
                    </a:p>
                    <a:p>
                      <a:pPr marL="0" indent="0" algn="ctr">
                        <a:buClrTx/>
                        <a:buFontTx/>
                        <a:buNone/>
                      </a:pP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ไม่มีผู้รับผิดชอบชัดเจน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2107498"/>
              </p:ext>
            </p:extLst>
          </p:nvPr>
        </p:nvGraphicFramePr>
        <p:xfrm>
          <a:off x="0" y="1130686"/>
          <a:ext cx="4530248" cy="57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42174"/>
              </p:ext>
            </p:extLst>
          </p:nvPr>
        </p:nvGraphicFramePr>
        <p:xfrm>
          <a:off x="4719099" y="4411883"/>
          <a:ext cx="4237685" cy="22219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37685"/>
              </a:tblGrid>
              <a:tr h="489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</a:p>
                  </a:txBody>
                  <a:tcPr marL="64294" marR="64294" marT="32147" marB="32147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90904">
                <a:tc>
                  <a:txBody>
                    <a:bodyPr/>
                    <a:lstStyle/>
                    <a:p>
                      <a:pPr marL="0" indent="0" algn="ctr">
                        <a:buClrTx/>
                        <a:buFontTx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การประเมินระบบควบคุมภายในควรดำเนินการโดยคณะกรรมการ/คณะทำงาน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เพื่อสะท้อนความเสี่ยงที่แท้จริง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4294" marR="64294" marT="32147" marB="32147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6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ประชุมร่วมกันทุกกลุ่มงานที่เกี่ยวข้องเพื่อดำเนินการแก้ไขข้อทักท้วงและรายงานเป็นลายลักษณ์อักษร</a:t>
                      </a:r>
                    </a:p>
                  </a:txBody>
                  <a:tcPr marL="64294" marR="64294" marT="32147" marB="32147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ลง 2"/>
          <p:cNvSpPr/>
          <p:nvPr/>
        </p:nvSpPr>
        <p:spPr>
          <a:xfrm>
            <a:off x="6300192" y="3645024"/>
            <a:ext cx="936104" cy="69866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hangingPunct="1"/>
            <a:endParaRPr lang="th-TH" sz="1266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6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571480"/>
            <a:ext cx="7239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คณะที่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การพัฒนาระบบบริหารจัดการ</a:t>
            </a:r>
          </a:p>
          <a:p>
            <a:r>
              <a:rPr lang="th-TH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เพื่อสนับสนุนการจัดบริการสุขภาพ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à¸à¸¥à¸à¸²à¸£à¸à¹à¸à¸«à¸²à¸£à¸¹à¸à¸ à¸²à¸à¸ªà¸³à¸«à¸£à¸±à¸ à¸ à¸²à¸à¸à¸­à¸à¸à¸¸à¸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553075" cy="2438400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143512"/>
            <a:ext cx="38576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983655999"/>
              </p:ext>
            </p:extLst>
          </p:nvPr>
        </p:nvGraphicFramePr>
        <p:xfrm>
          <a:off x="-126776" y="620688"/>
          <a:ext cx="94513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0" y="97468"/>
            <a:ext cx="9144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ตัวชี่วัดที่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จังหวัดที่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มีการบริหารจัดการกำลังคนที่มีประสิทธิภาพ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คะแนน </a:t>
            </a:r>
            <a:r>
              <a:rPr lang="en-US" sz="24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70</a:t>
            </a:r>
            <a:r>
              <a:rPr lang="en-US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en-US" sz="2400" i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i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ได้คะแนน </a:t>
            </a:r>
            <a:r>
              <a:rPr lang="en-US" sz="2400" b="1" i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75%</a:t>
            </a:r>
            <a:r>
              <a:rPr lang="th-TH" sz="2400" b="1" i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i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32414"/>
              </p:ext>
            </p:extLst>
          </p:nvPr>
        </p:nvGraphicFramePr>
        <p:xfrm>
          <a:off x="53752" y="4509120"/>
          <a:ext cx="9036496" cy="22481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2591"/>
                <a:gridCol w="2016224"/>
                <a:gridCol w="2808312"/>
                <a:gridCol w="2219369"/>
              </a:tblGrid>
              <a:tr h="400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ข้อมูลบุคลากร </a:t>
                      </a: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ครบ)</a:t>
                      </a:r>
                      <a:endParaRPr lang="th-TH" sz="1200" b="1" i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แผนบริหารตำแหน่ง </a:t>
                      </a: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ครบ)</a:t>
                      </a:r>
                      <a:endParaRPr lang="th-TH" sz="1200" b="1" i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บริหารตำแหน่งว่าง </a:t>
                      </a: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(2.37%</a:t>
                      </a:r>
                      <a:r>
                        <a:rPr lang="th-TH" sz="1200" b="1" i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1200" b="1" i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บุคลากรเพียงพอ </a:t>
                      </a:r>
                      <a:r>
                        <a:rPr lang="en-US" sz="1200" b="1" i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(58.6%</a:t>
                      </a:r>
                      <a:r>
                        <a:rPr lang="th-TH" sz="1200" b="1" i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12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ข้อมูลปัจจุบัน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(10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ประชุม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ตำแหน่งว่าง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3%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มีจริง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71%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รายงานสถิติ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จัดทำแผน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(10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ตำแหน่งว่าง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4% (20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มีจริง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70% (20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ใช้ประโยชน์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(10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 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มีแผนกำลังคน (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ตำแหน่งว่าง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5%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มีจริง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69%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2030">
                <a:tc>
                  <a:txBody>
                    <a:bodyPr/>
                    <a:lstStyle/>
                    <a:p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เผยแพร่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(5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ตำแหน่งว่าง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6% (10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มีจริง </a:t>
                      </a:r>
                      <a:r>
                        <a:rPr lang="en-US" sz="1200" b="1" u="sng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68% (10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คะแนน)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57" y="764704"/>
            <a:ext cx="274215" cy="2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755576" y="1700808"/>
            <a:ext cx="727280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คำบรรยายภาพแบบสี่เหลี่ยมมุมมน 14"/>
          <p:cNvSpPr/>
          <p:nvPr/>
        </p:nvSpPr>
        <p:spPr>
          <a:xfrm rot="5400000">
            <a:off x="7098325" y="4791106"/>
            <a:ext cx="1860115" cy="201622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" name="แผนภูมิ 2"/>
          <p:cNvGraphicFramePr/>
          <p:nvPr>
            <p:extLst/>
          </p:nvPr>
        </p:nvGraphicFramePr>
        <p:xfrm>
          <a:off x="2267744" y="3848955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/>
          <p:cNvGraphicFramePr/>
          <p:nvPr>
            <p:extLst/>
          </p:nvPr>
        </p:nvGraphicFramePr>
        <p:xfrm>
          <a:off x="1729598" y="116632"/>
          <a:ext cx="5904656" cy="366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D:\HR 62\Blueprint\รูป\t_112585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7" y="2996952"/>
            <a:ext cx="14574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HR 62\Blueprint\รูป\142f0e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2924944"/>
            <a:ext cx="1145490" cy="18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 rot="5400000">
            <a:off x="7737033" y="1200071"/>
            <a:ext cx="1080120" cy="136151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1379467"/>
            <a:ext cx="136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พยาบาล</a:t>
            </a:r>
          </a:p>
          <a:p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สสจ.อน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รพท.อน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16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คำบรรยายภาพแบบสี่เหลี่ยมมุมมน 8"/>
          <p:cNvSpPr/>
          <p:nvPr/>
        </p:nvSpPr>
        <p:spPr>
          <a:xfrm rot="5400000">
            <a:off x="312219" y="1185444"/>
            <a:ext cx="1067241" cy="1403648"/>
          </a:xfrm>
          <a:prstGeom prst="wedgeRoundRectCallout">
            <a:avLst>
              <a:gd name="adj1" fmla="val -18729"/>
              <a:gd name="adj2" fmla="val -614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80884" y="1353644"/>
            <a:ext cx="136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นายแพทย์</a:t>
            </a:r>
          </a:p>
          <a:p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สสจ.อน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5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รพท.อน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16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 rot="5400000">
            <a:off x="282260" y="4959815"/>
            <a:ext cx="1631212" cy="1907707"/>
          </a:xfrm>
          <a:prstGeom prst="wedgeRoundRectCallout">
            <a:avLst>
              <a:gd name="adj1" fmla="val -18729"/>
              <a:gd name="adj2" fmla="val -614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86557" y="5098059"/>
            <a:ext cx="2009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อำนาจเขต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เกษียณ (</a:t>
            </a:r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.สงวน)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นักจัดการทั่วไป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อื่นๆ            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th-TH" sz="16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4797152"/>
            <a:ext cx="200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อำนาจ </a:t>
            </a:r>
            <a:r>
              <a:rPr lang="th-TH" sz="1600" u="sng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600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เกษียณ (</a:t>
            </a:r>
            <a:r>
              <a:rPr lang="th-TH" sz="1600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.สงวน)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แพทย์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        8 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r>
              <a:rPr lang="th-TH" sz="1600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นวก</a:t>
            </a:r>
            <a:r>
              <a:rPr lang="th-TH" sz="16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.สาธารณสุข 5 คน</a:t>
            </a:r>
          </a:p>
          <a:p>
            <a:r>
              <a:rPr lang="th-TH" sz="1600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จพ</a:t>
            </a:r>
            <a:r>
              <a:rPr lang="th-TH" sz="16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.สาธารณสุข  7 คน</a:t>
            </a:r>
          </a:p>
          <a:p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อื่นๆ    </a:t>
            </a:r>
            <a:r>
              <a:rPr lang="en-US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       2</a:t>
            </a:r>
            <a:r>
              <a:rPr lang="th-TH" sz="1600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  <a:endParaRPr lang="th-TH" sz="16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00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989489260"/>
              </p:ext>
            </p:extLst>
          </p:nvPr>
        </p:nvGraphicFramePr>
        <p:xfrm>
          <a:off x="-96120" y="1052736"/>
          <a:ext cx="94330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55908" y="260648"/>
            <a:ext cx="89289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บุคลากรสาธารณสุขเพียงพอ รายวิชาชีพขาดแคลน 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7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1% </a:t>
            </a:r>
            <a:endParaRPr lang="en-US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มีจริง </a:t>
            </a:r>
            <a:r>
              <a:rPr lang="en-US" sz="24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58.6%</a:t>
            </a:r>
            <a:r>
              <a:rPr lang="th-TH" sz="24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165304"/>
            <a:ext cx="898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53.3%           51.4%               63.6%          59.3%        58.0%         63.9%         69.2%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776068" y="2636912"/>
            <a:ext cx="76123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4736G\Desktop\HR 61\happinometer\รูปภาพ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3" y="1"/>
            <a:ext cx="7797198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07504" y="5013176"/>
            <a:ext cx="142347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ขั้นที่ 1</a:t>
            </a:r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ประเมิน </a:t>
            </a:r>
            <a:r>
              <a:rPr lang="en-US" sz="16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Happinometer</a:t>
            </a:r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64.8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en-US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HPI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40.9%</a:t>
            </a:r>
            <a:endParaRPr lang="th-TH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91016" y="1889537"/>
            <a:ext cx="167287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ขั้นที่ 2</a:t>
            </a:r>
            <a:r>
              <a:rPr lang="th-TH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ค่าเฉลี่ยความสุขรวม</a:t>
            </a:r>
            <a:r>
              <a:rPr lang="en-US" sz="1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Happinometer</a:t>
            </a:r>
            <a:r>
              <a:rPr lang="en-US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62.5%</a:t>
            </a:r>
            <a:r>
              <a:rPr lang="en-US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HPI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53.4%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43828" y="5387151"/>
            <a:ext cx="111620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ขั้นที่ 3</a:t>
            </a:r>
            <a:r>
              <a:rPr lang="th-TH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1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จัดทำแผน/โครงการ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ครบทุกแห่ง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14580" y="5387151"/>
            <a:ext cx="1069588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ขั้นที่ 4</a:t>
            </a:r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ดำเนินการโครงการ </a:t>
            </a:r>
          </a:p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ครบทุกแห่ง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72717" y="5356373"/>
            <a:ext cx="121611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2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ขั้นที่ 5</a:t>
            </a:r>
            <a:r>
              <a:rPr lang="th-TH" sz="1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องค์กรแห่งความสุข </a:t>
            </a:r>
            <a:endParaRPr lang="en-US" sz="12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รพ.ทัพทัน</a:t>
            </a:r>
            <a:endParaRPr lang="th-TH" sz="1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5361" y="188640"/>
            <a:ext cx="77210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จำนวนหน่วยงานที่เป็นองค์กรแห่ง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ความสุข (</a:t>
            </a: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Happy Organization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จังหวัดละ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  <a:endParaRPr lang="th-TH" sz="1600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3131840" y="3643863"/>
            <a:ext cx="0" cy="865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C:\Users\Acer4736G\Desktop\HR 61\happinometer\รูปภาพ\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76"/>
          <a:stretch/>
        </p:blipFill>
        <p:spPr bwMode="auto">
          <a:xfrm>
            <a:off x="8100393" y="0"/>
            <a:ext cx="1043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61" y="911129"/>
            <a:ext cx="1578933" cy="97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cer4736G\Desktop\HR 61\happinometer\รูปภาพ\การบริหาร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t="36510" r="27196" b="6582"/>
          <a:stretch/>
        </p:blipFill>
        <p:spPr bwMode="auto">
          <a:xfrm>
            <a:off x="-36512" y="1126074"/>
            <a:ext cx="1448983" cy="2662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80148" y="3255367"/>
            <a:ext cx="14292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จ.อุทัยธานี</a:t>
            </a:r>
            <a:endParaRPr lang="th-TH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ขวาท้ายบาก 11"/>
          <p:cNvSpPr/>
          <p:nvPr/>
        </p:nvSpPr>
        <p:spPr>
          <a:xfrm rot="5400000">
            <a:off x="6216903" y="4160362"/>
            <a:ext cx="957506" cy="502895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56922"/>
            <a:ext cx="173112" cy="1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R 62\ตรวจราชการ 62\รอบ 2\Happy\37ee3c7683c508d9fb407be5c69947c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79512" y="147696"/>
            <a:ext cx="41764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ค่าเฉลี่ย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ความสุข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รวมของบุคลากร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Happinometer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16016" y="188640"/>
            <a:ext cx="4320480" cy="707886"/>
          </a:xfrm>
          <a:prstGeom prst="rect">
            <a:avLst/>
          </a:prstGeom>
          <a:solidFill>
            <a:srgbClr val="FFFF66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ค่าเฉลี่ยสุขภาวะรวมขององค์กร </a:t>
            </a: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Happy Public organization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Index)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713940960"/>
              </p:ext>
            </p:extLst>
          </p:nvPr>
        </p:nvGraphicFramePr>
        <p:xfrm>
          <a:off x="-732420" y="1772816"/>
          <a:ext cx="67445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ไดอะแกรม 11"/>
          <p:cNvGraphicFramePr/>
          <p:nvPr>
            <p:extLst>
              <p:ext uri="{D42A27DB-BD31-4B8C-83A1-F6EECF244321}">
                <p14:modId xmlns:p14="http://schemas.microsoft.com/office/powerpoint/2010/main" val="3094499143"/>
              </p:ext>
            </p:extLst>
          </p:nvPr>
        </p:nvGraphicFramePr>
        <p:xfrm>
          <a:off x="4332312" y="1340768"/>
          <a:ext cx="65763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42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600" y="381000"/>
            <a:ext cx="8686800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Digital     Transformation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0" y="1676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</a:t>
            </a:r>
            <a:r>
              <a:rPr lang="th-TH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สุขภาพมีการดำเนินงาน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Transformation</a:t>
            </a: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0" y="28956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 </a:t>
            </a:r>
          </a:p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</a:t>
            </a:r>
            <a:r>
              <a:rPr lang="en-A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</a:t>
            </a:r>
            <a:r>
              <a:rPr lang="th-TH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 </a:t>
            </a:r>
            <a:r>
              <a:rPr lang="en-A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</a:t>
            </a:r>
            <a:r>
              <a:rPr lang="en-A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  <a:endParaRPr lang="en-A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71900"/>
            <a:ext cx="4191000" cy="298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2530</Words>
  <Application>Microsoft Office PowerPoint</Application>
  <PresentationFormat>นำเสนอทางหน้าจอ (4:3)</PresentationFormat>
  <Paragraphs>550</Paragraphs>
  <Slides>36</Slides>
  <Notes>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ตัวชี้วัดที่ 3 เขตสุขภาพมีการดำเนินงาน Digital Transformation เพื่อก้าวสู่การเป็น Smart Hospital</vt:lpstr>
      <vt:lpstr>ผลการทดสอบการเชื่อมต่อ HIS Gateway (ศูนย์เทคโนฯ)</vt:lpstr>
      <vt:lpstr>ตัวชี้วัดที่ 4    มีการใช้ Application สำหรับ PCC ใน หน่วยบริการปฐมภูมิ</vt:lpstr>
      <vt:lpstr>งานนำเสนอ PowerPoint</vt:lpstr>
      <vt:lpstr>  การบริหารจัดการด้านการเงินการคลังสุขภาพ (Financial  Management) ตัวชี้วัดที่ 5 ร้อยละของหน่วยบริการที่ประสบภาวะวิกฤตทางการเงินระดับ 7 &lt; ร้อยละ 4  </vt:lpstr>
      <vt:lpstr>สรุประดับวิกฤติทางการเงินจังหวัดอุทัยธานี ณ เดือน มิถุนายน 2562</vt:lpstr>
      <vt:lpstr>เงินบำรุงคงเหลือหลังหักหนี้สิน จังหวัดอุทัยธานี ณ 30 มิถุนายน 2562</vt:lpstr>
      <vt:lpstr>คาดการณ์เงินบำรุงคงเหลือหลังหักหนี้สิน จังหวัดอุทัยธานี  ณ 30 กันยายน 2562</vt:lpstr>
      <vt:lpstr>งานนำเสนอ PowerPoint</vt:lpstr>
      <vt:lpstr>  มาตรการ เรื่องติดตามกำกับด้วยแผนทางการเงิน (PlanfinManagement)  ร้อยละของหน่วยบริการมีผลต่าง ของแผนและผลของรายได้ ไม่เกินร้อยละ 5 (รายได้และค่าใช้จ่ายสูงกว่าหรือตํ่ากว่าแผนได้ไม่เกินร้อยละ 5) (ไม่น้อยกว่าร้อยละ 70) </vt:lpstr>
      <vt:lpstr>  มาตรการ เรื่องติดตามกำกับด้วยแผนทางการเงิน (PlanfinManagement)  ร้อยละของหน่วยบริการมีผลต่าง ของแผนและผลของรายได้ ไม่เกินร้อยละ 5 (รายได้และค่าใช้จ่ายสูงกว่าหรือตํ่ากว่าแผนได้ไม่เกินร้อยละ 5) (ไม่น้อยกว่าร้อยละ 70) </vt:lpstr>
      <vt:lpstr>  มาตรการ เรื่องติดตามกำกับด้วยแผนทางการเงิน (PlanfinManagement)  ร้อยละของหน่วยบริการมีผลต่าง ของแผนและผลของรายได้ ไม่เกินร้อยละ 5 (รายได้และค่าใช้จ่ายสูงกว่าหรือตํ่ากว่าแผนได้ไม่เกินร้อยละ 5) (ไม่น้อยกว่าร้อยละ 70) </vt:lpstr>
      <vt:lpstr>สรุปข้อเสนอแนะ / โอกาสในการพัฒนา</vt:lpstr>
      <vt:lpstr>งานนำเสนอ PowerPoint</vt:lpstr>
      <vt:lpstr>ตัวชี้วัด : ร้อยละโรงพยาบาลมีคุณภาพมาตรฐานผ่านการรับรอง HA ขั้น 3  </vt:lpstr>
      <vt:lpstr>ตัวชี้วัด : ร้อยละโรงพยาบาลมีคุณภาพมาตรฐานผ่านการรับรอง HA ขั้น 3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Pannaputra</dc:creator>
  <cp:lastModifiedBy>ผู้ใช้ Windows</cp:lastModifiedBy>
  <cp:revision>243</cp:revision>
  <dcterms:created xsi:type="dcterms:W3CDTF">2006-08-16T00:00:00Z</dcterms:created>
  <dcterms:modified xsi:type="dcterms:W3CDTF">2019-08-08T16:54:01Z</dcterms:modified>
</cp:coreProperties>
</file>