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46"/>
  </p:notesMasterIdLst>
  <p:handoutMasterIdLst>
    <p:handoutMasterId r:id="rId47"/>
  </p:handoutMasterIdLst>
  <p:sldIdLst>
    <p:sldId id="487" r:id="rId2"/>
    <p:sldId id="488" r:id="rId3"/>
    <p:sldId id="489" r:id="rId4"/>
    <p:sldId id="520" r:id="rId5"/>
    <p:sldId id="483" r:id="rId6"/>
    <p:sldId id="521" r:id="rId7"/>
    <p:sldId id="491" r:id="rId8"/>
    <p:sldId id="494" r:id="rId9"/>
    <p:sldId id="522" r:id="rId10"/>
    <p:sldId id="495" r:id="rId11"/>
    <p:sldId id="492" r:id="rId12"/>
    <p:sldId id="484" r:id="rId13"/>
    <p:sldId id="499" r:id="rId14"/>
    <p:sldId id="497" r:id="rId15"/>
    <p:sldId id="500" r:id="rId16"/>
    <p:sldId id="501" r:id="rId17"/>
    <p:sldId id="503" r:id="rId18"/>
    <p:sldId id="504" r:id="rId19"/>
    <p:sldId id="505" r:id="rId20"/>
    <p:sldId id="518" r:id="rId21"/>
    <p:sldId id="512" r:id="rId22"/>
    <p:sldId id="514" r:id="rId23"/>
    <p:sldId id="513" r:id="rId24"/>
    <p:sldId id="490" r:id="rId25"/>
    <p:sldId id="482" r:id="rId26"/>
    <p:sldId id="523" r:id="rId27"/>
    <p:sldId id="524" r:id="rId28"/>
    <p:sldId id="525" r:id="rId29"/>
    <p:sldId id="526" r:id="rId30"/>
    <p:sldId id="530" r:id="rId31"/>
    <p:sldId id="529" r:id="rId32"/>
    <p:sldId id="528" r:id="rId33"/>
    <p:sldId id="531" r:id="rId34"/>
    <p:sldId id="542" r:id="rId35"/>
    <p:sldId id="532" r:id="rId36"/>
    <p:sldId id="533" r:id="rId37"/>
    <p:sldId id="534" r:id="rId38"/>
    <p:sldId id="535" r:id="rId39"/>
    <p:sldId id="536" r:id="rId40"/>
    <p:sldId id="537" r:id="rId41"/>
    <p:sldId id="538" r:id="rId42"/>
    <p:sldId id="539" r:id="rId43"/>
    <p:sldId id="540" r:id="rId44"/>
    <p:sldId id="541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480">
          <p15:clr>
            <a:srgbClr val="A4A3A4"/>
          </p15:clr>
        </p15:guide>
        <p15:guide id="2" pos="17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FFCC"/>
    <a:srgbClr val="CCECFF"/>
    <a:srgbClr val="CDFFCD"/>
    <a:srgbClr val="0000FF"/>
    <a:srgbClr val="FFFFCC"/>
    <a:srgbClr val="E4C9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480"/>
        <p:guide pos="17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BB34C975-8DB5-E50E-DDE6-347587E364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2DF2E27D-344C-F9F7-B9E3-B5060DAD681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42692" name="Rectangle 4">
            <a:extLst>
              <a:ext uri="{FF2B5EF4-FFF2-40B4-BE49-F238E27FC236}">
                <a16:creationId xmlns:a16="http://schemas.microsoft.com/office/drawing/2014/main" id="{CC1EE82B-D119-646A-7939-2DDB3EA04F1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42693" name="Rectangle 5">
            <a:extLst>
              <a:ext uri="{FF2B5EF4-FFF2-40B4-BE49-F238E27FC236}">
                <a16:creationId xmlns:a16="http://schemas.microsoft.com/office/drawing/2014/main" id="{6FAD6106-E73E-6E59-A840-C92CA603761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F7A09E4-68EF-4875-A3B3-9AFD54F36EB6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>
            <a:extLst>
              <a:ext uri="{FF2B5EF4-FFF2-40B4-BE49-F238E27FC236}">
                <a16:creationId xmlns:a16="http://schemas.microsoft.com/office/drawing/2014/main" id="{56C08E70-6F6B-6DD4-8023-676C773B27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90147" name="Rectangle 3">
            <a:extLst>
              <a:ext uri="{FF2B5EF4-FFF2-40B4-BE49-F238E27FC236}">
                <a16:creationId xmlns:a16="http://schemas.microsoft.com/office/drawing/2014/main" id="{336CCA32-7BDA-B4A7-150F-D835D94AC32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DCCB5218-44BC-7CD2-877A-CB8B50DDAF9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0149" name="Rectangle 5">
            <a:extLst>
              <a:ext uri="{FF2B5EF4-FFF2-40B4-BE49-F238E27FC236}">
                <a16:creationId xmlns:a16="http://schemas.microsoft.com/office/drawing/2014/main" id="{D983A276-1D00-98C3-EB03-F0C79EE132F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/>
              <a:t>Click to edit Master text styles</a:t>
            </a:r>
          </a:p>
          <a:p>
            <a:pPr lvl="1"/>
            <a:r>
              <a:rPr lang="th-TH" noProof="0"/>
              <a:t>Second level</a:t>
            </a:r>
          </a:p>
          <a:p>
            <a:pPr lvl="2"/>
            <a:r>
              <a:rPr lang="th-TH" noProof="0"/>
              <a:t>Third level</a:t>
            </a:r>
          </a:p>
          <a:p>
            <a:pPr lvl="3"/>
            <a:r>
              <a:rPr lang="th-TH" noProof="0"/>
              <a:t>Fourth level</a:t>
            </a:r>
          </a:p>
          <a:p>
            <a:pPr lvl="4"/>
            <a:r>
              <a:rPr lang="th-TH" noProof="0"/>
              <a:t>Fifth level</a:t>
            </a:r>
          </a:p>
        </p:txBody>
      </p:sp>
      <p:sp>
        <p:nvSpPr>
          <p:cNvPr id="390150" name="Rectangle 6">
            <a:extLst>
              <a:ext uri="{FF2B5EF4-FFF2-40B4-BE49-F238E27FC236}">
                <a16:creationId xmlns:a16="http://schemas.microsoft.com/office/drawing/2014/main" id="{131206EE-F5F4-D796-7E83-425A3914B81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90151" name="Rectangle 7">
            <a:extLst>
              <a:ext uri="{FF2B5EF4-FFF2-40B4-BE49-F238E27FC236}">
                <a16:creationId xmlns:a16="http://schemas.microsoft.com/office/drawing/2014/main" id="{7F754247-7FD0-EC16-9886-27E6939D5B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3D249A-7D85-48D1-B748-83DF98F983EC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097561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ตัวแทนรูปบนสไลด์ 1">
            <a:extLst>
              <a:ext uri="{FF2B5EF4-FFF2-40B4-BE49-F238E27FC236}">
                <a16:creationId xmlns:a16="http://schemas.microsoft.com/office/drawing/2014/main" id="{7B51022F-FDD0-2307-0AB4-D3A9D9FFE6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ตัวแทนบันทึกย่อ 2">
            <a:extLst>
              <a:ext uri="{FF2B5EF4-FFF2-40B4-BE49-F238E27FC236}">
                <a16:creationId xmlns:a16="http://schemas.microsoft.com/office/drawing/2014/main" id="{01A2C49E-241C-6BEF-067E-11205FB2D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/>
          </a:p>
        </p:txBody>
      </p:sp>
      <p:sp>
        <p:nvSpPr>
          <p:cNvPr id="46084" name="ตัวแทนหมายเลขสไลด์ 3">
            <a:extLst>
              <a:ext uri="{FF2B5EF4-FFF2-40B4-BE49-F238E27FC236}">
                <a16:creationId xmlns:a16="http://schemas.microsoft.com/office/drawing/2014/main" id="{653B1B2B-3C34-1BA1-AFC5-859128E379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2174591E-C3D4-424C-BC64-10770A4C0A2E}" type="slidenum">
              <a:rPr lang="en-US" altLang="th-TH" sz="1200" smtClean="0"/>
              <a:pPr/>
              <a:t>24</a:t>
            </a:fld>
            <a:endParaRPr lang="th-TH" altLang="th-TH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Title-R1d.png">
            <a:extLst>
              <a:ext uri="{FF2B5EF4-FFF2-40B4-BE49-F238E27FC236}">
                <a16:creationId xmlns:a16="http://schemas.microsoft.com/office/drawing/2014/main" id="{9AC80309-5339-2BEF-DFDB-3B099317A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97736B-D91D-F68D-3AAE-FACBBA4CB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67E6CA-8AC7-7C12-7CDC-86389396C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65ED20-DE6E-96EB-F33D-7821394D4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312E8-89CB-4559-A763-06C53BBC6716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55957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>
            <a:extLst>
              <a:ext uri="{FF2B5EF4-FFF2-40B4-BE49-F238E27FC236}">
                <a16:creationId xmlns:a16="http://schemas.microsoft.com/office/drawing/2014/main" id="{49767D82-8306-9072-5631-BD5E6459E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2C2F994-4BA9-E85B-2CB8-BAC25EF90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3BED80E-D3BB-F175-C895-FC78C7ED2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ECCF135-058D-7949-FC77-999A83869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88251-99D3-4A5C-8EEC-1D7C65FD7ECC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35154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roplets-SD-Content-R1d.png">
            <a:extLst>
              <a:ext uri="{FF2B5EF4-FFF2-40B4-BE49-F238E27FC236}">
                <a16:creationId xmlns:a16="http://schemas.microsoft.com/office/drawing/2014/main" id="{E5EA3797-972C-29F1-1026-29B71E638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B1332-AC10-9B44-6233-6C1C691ED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47028-D581-0836-8034-D704BC75C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A7051-4CA8-E273-5FB5-24C25E38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5BD02-E68B-486E-9EBE-8D5BA7EBFEEF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729888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Droplets-SD-Content-R1d.png">
            <a:extLst>
              <a:ext uri="{FF2B5EF4-FFF2-40B4-BE49-F238E27FC236}">
                <a16:creationId xmlns:a16="http://schemas.microsoft.com/office/drawing/2014/main" id="{F6D15D4C-AFB1-65B0-9E9B-688A155F1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719F68C7-FA96-72AF-BCBC-1707EC886A18}"/>
              </a:ext>
            </a:extLst>
          </p:cNvPr>
          <p:cNvSpPr txBox="1"/>
          <p:nvPr/>
        </p:nvSpPr>
        <p:spPr>
          <a:xfrm>
            <a:off x="738188" y="887413"/>
            <a:ext cx="5461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1897C4DA-FC9F-B157-BA20-19D8FE0FFF97}"/>
              </a:ext>
            </a:extLst>
          </p:cNvPr>
          <p:cNvSpPr txBox="1"/>
          <p:nvPr/>
        </p:nvSpPr>
        <p:spPr>
          <a:xfrm>
            <a:off x="7850188" y="3119438"/>
            <a:ext cx="554037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3C04EE9-80E7-0172-A0D1-E66320625FD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597887E-21B2-32E2-DA2A-B0ABE3DA10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39AAAFA-182E-C751-C3E8-5173220A42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AA71A-606D-4D28-A18E-4B5568B4ED69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85389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roplets-SD-Content-R1d.png">
            <a:extLst>
              <a:ext uri="{FF2B5EF4-FFF2-40B4-BE49-F238E27FC236}">
                <a16:creationId xmlns:a16="http://schemas.microsoft.com/office/drawing/2014/main" id="{7994E5A6-3C02-6BA0-0143-1ABB4A282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6CC2F-2EDE-DC91-CA09-C7C7CBDC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66453-F05C-33E7-0134-A240D3D7F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B8874-970B-307D-383E-530A157AE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2B8A6-8EFD-4DF1-9B55-4649D77506D3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86120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Droplets-SD-Content-R1d.png">
            <a:extLst>
              <a:ext uri="{FF2B5EF4-FFF2-40B4-BE49-F238E27FC236}">
                <a16:creationId xmlns:a16="http://schemas.microsoft.com/office/drawing/2014/main" id="{1F61D7FC-072F-D1C5-CDCE-4006D26A0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9D52A2-1194-1648-FF71-27AB98E06AD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C1DCBF-C3D1-8B17-98FB-5DAF421FDE5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18CA0-FE74-9568-F6C1-F2A166E8D06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7FC0-CBFA-4B77-BFDA-6834A3D42EE1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872385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Droplets-SD-Content-R1d.png">
            <a:extLst>
              <a:ext uri="{FF2B5EF4-FFF2-40B4-BE49-F238E27FC236}">
                <a16:creationId xmlns:a16="http://schemas.microsoft.com/office/drawing/2014/main" id="{739237AD-0D6A-BB3A-0429-F9F4207C5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h-TH" noProof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h-TH" noProof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h-TH" noProof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D95A95-2E4B-2CFF-8ED2-0F9A9544901D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1BCFF-ECC7-F192-FFAF-7DCD9271825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2EE8D-51E6-FE89-48AA-927DC122BAB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594F-8CB8-4681-9824-B160CCBA004C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7639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roplets-SD-Content-R1d.png">
            <a:extLst>
              <a:ext uri="{FF2B5EF4-FFF2-40B4-BE49-F238E27FC236}">
                <a16:creationId xmlns:a16="http://schemas.microsoft.com/office/drawing/2014/main" id="{CEA031B8-3E2D-FC7F-26CC-F1FBEB205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91F9D-06E9-DD48-D62B-F9F56FC1067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45D32-7844-040D-3545-4733729F59E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9A5B6-08D4-BE16-2BF0-2A72B739D8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83FD9-2C1F-4D2E-A22F-DCA504457930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906685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Droplets-SD-Content-R1d.png">
            <a:extLst>
              <a:ext uri="{FF2B5EF4-FFF2-40B4-BE49-F238E27FC236}">
                <a16:creationId xmlns:a16="http://schemas.microsoft.com/office/drawing/2014/main" id="{C28E9DDD-83FB-CE3D-F6C7-16B564DAE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3A954-B90B-8091-C8F9-AC10FBEDA57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676AA-A8F3-0167-1138-E76F17BCDB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1DF6-AC24-6603-479F-BDC1BF00E7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96094-077C-4E25-A10C-F5F77552E481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4457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roplets-SD-Content-R1d.png">
            <a:extLst>
              <a:ext uri="{FF2B5EF4-FFF2-40B4-BE49-F238E27FC236}">
                <a16:creationId xmlns:a16="http://schemas.microsoft.com/office/drawing/2014/main" id="{186AA3D2-EB7D-02B9-5FB7-14A45909B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C12E5-E767-3A42-425C-11E326A93F9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8F7E3-9F0E-F86A-B4D3-0931DD4F9C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CF9E7-512B-0226-E8BC-6F151A0108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CA942-8181-4B9A-8EEB-CFBAA2E7142F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98823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>
            <a:extLst>
              <a:ext uri="{FF2B5EF4-FFF2-40B4-BE49-F238E27FC236}">
                <a16:creationId xmlns:a16="http://schemas.microsoft.com/office/drawing/2014/main" id="{8100BABE-D854-05D6-726E-6D8365234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044FD5-ACD4-8853-BE36-A101FB396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E688F5-40DC-58A7-D5CD-BD5B839AE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BD5EE0-C124-2DAB-86C1-3BF4DFD6D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241F3-0CEA-4539-99C9-CB5884A35D1A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14882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roplets-SD-Content-R1d.png">
            <a:extLst>
              <a:ext uri="{FF2B5EF4-FFF2-40B4-BE49-F238E27FC236}">
                <a16:creationId xmlns:a16="http://schemas.microsoft.com/office/drawing/2014/main" id="{3301C210-3178-BA74-E71C-9AAA9D101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6A861D73-B9CA-CCEA-ABE8-94CDC8807B3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8A73719A-ED92-0E9C-B4FF-5DC5E30F6B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1DFB9DC2-A638-CE16-9354-3D24EB7F5A9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B2D4D-0842-4332-9A44-7B64443B4333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80196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Droplets-SD-Content-R1d.png">
            <a:extLst>
              <a:ext uri="{FF2B5EF4-FFF2-40B4-BE49-F238E27FC236}">
                <a16:creationId xmlns:a16="http://schemas.microsoft.com/office/drawing/2014/main" id="{4A8AE652-98F3-FA58-56C8-26647F49B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F5916C2E-1D35-7CE0-2F0E-EF5EBC0B8F4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E11E28C6-1C7D-40AC-7E1A-CBCDE3C4562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01F9D940-9708-4BAC-F880-4B4841E7497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3A6EF-154D-4CF2-9D23-5979152BCC74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02432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roplets-SD-Content-R1d.png">
            <a:extLst>
              <a:ext uri="{FF2B5EF4-FFF2-40B4-BE49-F238E27FC236}">
                <a16:creationId xmlns:a16="http://schemas.microsoft.com/office/drawing/2014/main" id="{09600E58-8CE9-295D-3DE6-D0C4D5FA5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E39E4447-DB41-F2F1-604A-65C2ADFB7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4F02698-7DFA-C6A5-C279-E9D1949E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48C9710-D646-EC17-9B39-09EA62D12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BA01A-8CE0-4088-872C-993D1D4F4381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16010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roplets-SD-Content-R1d.png">
            <a:extLst>
              <a:ext uri="{FF2B5EF4-FFF2-40B4-BE49-F238E27FC236}">
                <a16:creationId xmlns:a16="http://schemas.microsoft.com/office/drawing/2014/main" id="{AFBEE204-6179-A772-902A-9903858F7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AA5E5F24-8823-6A59-272A-EF8C5518C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00B1BD8-E728-8C30-47DE-AD4199CA1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06F16C5-AC47-CF00-3FEE-D69741DC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EC79B-EF95-4FCF-ADFD-AFDAA174F24E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10634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roplets-SD-Content-R1d.png">
            <a:extLst>
              <a:ext uri="{FF2B5EF4-FFF2-40B4-BE49-F238E27FC236}">
                <a16:creationId xmlns:a16="http://schemas.microsoft.com/office/drawing/2014/main" id="{B8F1C18A-CFAE-94E9-AA03-530BFAFCE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42960-43B0-08EF-08A8-7B89354DB9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508D2-D2A2-5505-6D56-54389CE94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85342-E288-4822-18A8-0B2F4F11A7B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5F860-8B4B-41AC-8EAD-89B2C21BED03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7340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>
            <a:extLst>
              <a:ext uri="{FF2B5EF4-FFF2-40B4-BE49-F238E27FC236}">
                <a16:creationId xmlns:a16="http://schemas.microsoft.com/office/drawing/2014/main" id="{2697C993-0F53-EF63-8655-2DB69315A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598FF4A-5185-D827-F154-4833ED0B2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E72E2D1-DC6C-A185-D201-6ECA5D4B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35D923D-412D-9B26-FA85-1CFB9F1D4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8ECED-F228-4A30-A967-B19F84D83453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6619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0E07D076-71EE-361E-DBBC-17D86D367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B75F9D-BB97-FEBE-BF66-51FED6EE4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B41A5-1D45-CCC2-4CC2-D63C6197B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C7C84-E183-B62E-9168-764B20B0D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DA81F-5236-A6E3-1F1C-CC124F2C8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8F79C-2B07-40C0-1B6D-0E70F7FEC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E20FDCDE-4F5F-4C1A-8EFD-7EF51CE2754E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  <p:sldLayoutId id="2147484051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th/imgres?imgurl=http://www.matichon.co.th/online/2010/12/12928121581292812826l.jpg&amp;imgrefurl=http://www.matichon.co.th/news_detail.php?newsid=1292812158&amp;grpid=01&amp;catid=01&amp;usg=__uEO1iU56ZO1LhyCqw8aXJvFCg88=&amp;h=637&amp;w=800&amp;sz=73&amp;hl=th&amp;start=20&amp;zoom=1&amp;tbnid=rUogZTJ6DhKwRM:&amp;tbnh=114&amp;tbnw=143&amp;ei=R_D0UbD-O4zNlAXm0IFo&amp;prev=/images?q=%E0%B8%A3%E0%B8%B9%E0%B8%9B%E0%B9%80%E0%B8%87%E0%B8%B4%E0%B8%99%E0%B9%80%E0%B8%94%E0%B8%B7%E0%B8%AD%E0%B8%99&amp;sa=X&amp;hl=th&amp;gbv=2&amp;rlz=1W1GGHP_thTH442&amp;tbm=isch&amp;itbs=1&amp;sa=X&amp;ved=0CFEQrQMwEw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file:///\\192.168.10.53\printscan2\nisa\&#3649;&#3610;&#3610;&#3649;&#3592;&#3657;&#3591;&#3586;&#3657;&#3629;&#3617;&#3640;&#3621;&#3585;&#3634;&#3619;&#3619;&#3633;&#3610;&#3648;&#3591;&#3636;&#3609;&#3650;&#3629;&#3609;&#3612;&#3656;&#3634;&#3609;&#3619;&#3632;&#3610;&#3610;%20KTB.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file:///\\192.168.10.53\printscan2\nisa\&#3649;&#3610;&#3610;&#3649;&#3592;&#3657;&#3591;&#3586;&#3657;&#3629;&#3617;&#3640;&#3621;&#3585;&#3634;&#3619;&#3619;&#3633;&#3610;&#3648;&#3591;&#3636;&#3609;&#3650;&#3629;&#3609;&#3612;&#3656;&#3634;&#3609;&#3619;&#3632;&#3610;&#3610;%20KTB.pdf" TargetMode="External"/><Relationship Id="rId2" Type="http://schemas.openxmlformats.org/officeDocument/2006/relationships/hyperlink" Target="&#3651;&#3610;&#3648;&#3626;&#3655;&#3619;&#3592;&#3588;&#3656;&#3634;&#3619;&#3633;&#3585;&#3625;&#3634;%201.jp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file:///\\192.168.10.53\printscan2\nisa\&#3649;&#3610;&#3610;&#3649;&#3592;&#3657;&#3591;&#3586;&#3657;&#3629;&#3617;&#3640;&#3621;&#3585;&#3634;&#3619;&#3619;&#3633;&#3610;&#3648;&#3591;&#3636;&#3609;&#3650;&#3629;&#3609;&#3612;&#3656;&#3634;&#3609;&#3619;&#3632;&#3610;&#3610;%20KTB.pdf" TargetMode="External"/><Relationship Id="rId2" Type="http://schemas.openxmlformats.org/officeDocument/2006/relationships/hyperlink" Target="&#3651;&#3610;&#3648;&#3626;&#3655;&#3619;&#3592;&#3588;&#3656;&#3634;&#3619;&#3633;&#3585;&#3625;&#3634;%201.jp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file:///\\192.168.10.53\printscan2\nisa\&#3649;&#3610;&#3610;&#3649;&#3592;&#3657;&#3591;&#3586;&#3657;&#3629;&#3617;&#3640;&#3621;&#3585;&#3634;&#3619;&#3619;&#3633;&#3610;&#3648;&#3591;&#3636;&#3609;&#3650;&#3629;&#3609;&#3612;&#3656;&#3634;&#3609;&#3619;&#3632;&#3610;&#3610;%20KTB.pdf" TargetMode="External"/><Relationship Id="rId2" Type="http://schemas.openxmlformats.org/officeDocument/2006/relationships/hyperlink" Target="&#3651;&#3610;&#3648;&#3626;&#3655;&#3619;&#3592;&#3588;&#3656;&#3634;&#3619;&#3633;&#3585;&#3625;&#3634;%201.jp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file:///\\192.168.10.53\printscan2\nisa\&#3649;&#3610;&#3610;&#3649;&#3592;&#3657;&#3591;&#3586;&#3657;&#3629;&#3617;&#3640;&#3621;&#3585;&#3634;&#3619;&#3619;&#3633;&#3610;&#3648;&#3591;&#3636;&#3609;&#3650;&#3629;&#3609;&#3612;&#3656;&#3634;&#3609;&#3619;&#3632;&#3610;&#3610;%20KTB.pdf" TargetMode="External"/><Relationship Id="rId2" Type="http://schemas.openxmlformats.org/officeDocument/2006/relationships/hyperlink" Target="&#3651;&#3610;&#3648;&#3626;&#3655;&#3619;&#3592;&#3588;&#3656;&#3634;&#3619;&#3633;&#3585;&#3625;&#3634;%201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file:///\\192.168.10.53\printscan2\nisa\&#3649;&#3610;&#3610;&#3649;&#3592;&#3657;&#3591;&#3586;&#3657;&#3629;&#3617;&#3640;&#3621;&#3585;&#3634;&#3619;&#3619;&#3633;&#3610;&#3648;&#3591;&#3636;&#3609;&#3650;&#3629;&#3609;&#3612;&#3656;&#3634;&#3609;&#3619;&#3632;&#3610;&#3610;%20KTB.pdf" TargetMode="External"/><Relationship Id="rId2" Type="http://schemas.openxmlformats.org/officeDocument/2006/relationships/hyperlink" Target="&#3651;&#3610;&#3648;&#3626;&#3655;&#3619;&#3592;&#3588;&#3656;&#3634;&#3619;&#3633;&#3585;&#3625;&#3634;%201.jpg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file:///\\192.168.10.53\printscan2\nisa\&#3649;&#3610;&#3610;&#3649;&#3592;&#3657;&#3591;&#3586;&#3657;&#3629;&#3617;&#3640;&#3621;&#3585;&#3634;&#3619;&#3619;&#3633;&#3610;&#3648;&#3591;&#3636;&#3609;&#3650;&#3629;&#3609;&#3612;&#3656;&#3634;&#3609;&#3619;&#3632;&#3610;&#3610;%20KTB.pdf" TargetMode="External"/><Relationship Id="rId2" Type="http://schemas.openxmlformats.org/officeDocument/2006/relationships/hyperlink" Target="&#3651;&#3610;&#3648;&#3626;&#3655;&#3619;&#3592;&#3588;&#3656;&#3634;&#3619;&#3633;&#3585;&#3625;&#3634;%201.jpg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file:///\\192.168.10.53\printscan2\nisa\&#3649;&#3610;&#3610;&#3649;&#3592;&#3657;&#3591;&#3586;&#3657;&#3629;&#3617;&#3640;&#3621;&#3585;&#3634;&#3619;&#3619;&#3633;&#3610;&#3648;&#3591;&#3636;&#3609;&#3650;&#3629;&#3609;&#3612;&#3656;&#3634;&#3609;&#3619;&#3632;&#3610;&#3610;%20KTB.pdf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file:///\\192.168.10.53\printscan2\nisa\&#3649;&#3610;&#3610;&#3649;&#3592;&#3657;&#3591;&#3586;&#3657;&#3629;&#3617;&#3640;&#3621;&#3585;&#3634;&#3619;&#3619;&#3633;&#3610;&#3648;&#3591;&#3636;&#3609;&#3650;&#3629;&#3609;&#3612;&#3656;&#3634;&#3609;&#3619;&#3632;&#3610;&#3610;%20KTB.pdf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FF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>
            <a:extLst>
              <a:ext uri="{FF2B5EF4-FFF2-40B4-BE49-F238E27FC236}">
                <a16:creationId xmlns:a16="http://schemas.microsoft.com/office/drawing/2014/main" id="{00C71F71-6573-D9A0-BA1B-EA38E1613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1450"/>
            <a:ext cx="77724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h-TH" sz="11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ngsanaUPC" pitchFamily="18" charset="-34"/>
              </a:rPr>
              <a:t>สิ</a:t>
            </a:r>
            <a:r>
              <a:rPr lang="th-TH" sz="66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ngsanaUPC" pitchFamily="18" charset="-34"/>
              </a:rPr>
              <a:t>ทธิประโยชน์ที่จะได้รับ                      เมื่อเกษียณอายุราชการ</a:t>
            </a:r>
          </a:p>
        </p:txBody>
      </p:sp>
      <p:graphicFrame>
        <p:nvGraphicFramePr>
          <p:cNvPr id="21507" name="Object 3">
            <a:extLst>
              <a:ext uri="{FF2B5EF4-FFF2-40B4-BE49-F238E27FC236}">
                <a16:creationId xmlns:a16="http://schemas.microsoft.com/office/drawing/2014/main" id="{824E9F83-CEE4-344C-80FD-708D8E4AB0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2971800"/>
          <a:ext cx="36449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886478" imgH="2895238" progId="Paint.Picture">
                  <p:embed/>
                </p:oleObj>
              </mc:Choice>
              <mc:Fallback>
                <p:oleObj name="Bitmap Image" r:id="rId2" imgW="2886478" imgH="289523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971800"/>
                        <a:ext cx="36449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AutoShape 4">
            <a:extLst>
              <a:ext uri="{FF2B5EF4-FFF2-40B4-BE49-F238E27FC236}">
                <a16:creationId xmlns:a16="http://schemas.microsoft.com/office/drawing/2014/main" id="{EB0B3347-9AAD-6732-6226-D7625A0C5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276600"/>
            <a:ext cx="2743200" cy="1524000"/>
          </a:xfrm>
          <a:prstGeom prst="wedgeEllipseCallout">
            <a:avLst>
              <a:gd name="adj1" fmla="val 60130"/>
              <a:gd name="adj2" fmla="val 36148"/>
            </a:avLst>
          </a:prstGeom>
          <a:gradFill rotWithShape="0">
            <a:gsLst>
              <a:gs pos="0">
                <a:srgbClr val="FFFF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th-TH" sz="7500" b="1"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ชื่อเรื่อง 1">
            <a:extLst>
              <a:ext uri="{FF2B5EF4-FFF2-40B4-BE49-F238E27FC236}">
                <a16:creationId xmlns:a16="http://schemas.microsoft.com/office/drawing/2014/main" id="{702CBC7E-AF06-73CA-0CCA-61CBBAFB8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304800"/>
            <a:ext cx="7086600" cy="6324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altLang="th-TH" sz="4000" b="1" dirty="0">
                <a:solidFill>
                  <a:srgbClr val="0000FF"/>
                </a:solidFill>
              </a:rPr>
              <a:t>วิธีคำนวณเงินเดือนเฉลี่ย 60 เดือนสุดท้าย</a:t>
            </a:r>
            <a:br>
              <a:rPr lang="th-TH" altLang="th-TH" sz="4000" b="1" dirty="0">
                <a:solidFill>
                  <a:srgbClr val="0000FF"/>
                </a:solidFill>
              </a:rPr>
            </a:br>
            <a:br>
              <a:rPr lang="th-TH" altLang="th-TH" sz="4000" b="1" dirty="0">
                <a:solidFill>
                  <a:srgbClr val="0000FF"/>
                </a:solidFill>
              </a:rPr>
            </a:br>
            <a:br>
              <a:rPr lang="th-TH" altLang="th-TH" sz="4000" b="1" dirty="0">
                <a:solidFill>
                  <a:srgbClr val="0000FF"/>
                </a:solidFill>
              </a:rPr>
            </a:br>
            <a:br>
              <a:rPr lang="th-TH" altLang="th-TH" sz="4000" b="1" dirty="0">
                <a:solidFill>
                  <a:srgbClr val="0000FF"/>
                </a:solidFill>
              </a:rPr>
            </a:br>
            <a:br>
              <a:rPr lang="th-TH" altLang="th-TH" sz="4000" b="1" dirty="0">
                <a:solidFill>
                  <a:srgbClr val="0000FF"/>
                </a:solidFill>
              </a:rPr>
            </a:br>
            <a:br>
              <a:rPr lang="th-TH" altLang="th-TH" sz="4000" b="1" dirty="0">
                <a:solidFill>
                  <a:srgbClr val="0000FF"/>
                </a:solidFill>
              </a:rPr>
            </a:br>
            <a:br>
              <a:rPr lang="th-TH" altLang="th-TH" sz="4000" b="1" dirty="0">
                <a:solidFill>
                  <a:srgbClr val="0000FF"/>
                </a:solidFill>
              </a:rPr>
            </a:br>
            <a:br>
              <a:rPr lang="th-TH" altLang="th-TH" sz="4000" b="1" dirty="0">
                <a:solidFill>
                  <a:srgbClr val="0000FF"/>
                </a:solidFill>
              </a:rPr>
            </a:br>
            <a:br>
              <a:rPr lang="th-TH" altLang="th-TH" sz="4000" b="1" dirty="0">
                <a:solidFill>
                  <a:srgbClr val="0000FF"/>
                </a:solidFill>
              </a:rPr>
            </a:br>
            <a:br>
              <a:rPr lang="th-TH" altLang="th-TH" sz="4000" b="1" dirty="0">
                <a:solidFill>
                  <a:srgbClr val="0000FF"/>
                </a:solidFill>
              </a:rPr>
            </a:br>
            <a:endParaRPr lang="th-TH" altLang="th-TH" sz="4000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E26D4C54-A5AD-CEB9-7762-77DFF829F74D}"/>
              </a:ext>
            </a:extLst>
          </p:cNvPr>
          <p:cNvGraphicFramePr>
            <a:graphicFrameLocks noGrp="1"/>
          </p:cNvGraphicFramePr>
          <p:nvPr/>
        </p:nvGraphicFramePr>
        <p:xfrm>
          <a:off x="1219200" y="1173163"/>
          <a:ext cx="7086600" cy="5151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469">
                <a:tc>
                  <a:txBody>
                    <a:bodyPr/>
                    <a:lstStyle/>
                    <a:p>
                      <a:pPr algn="ctr"/>
                      <a:r>
                        <a:rPr lang="th-TH" sz="2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ช่วงเงินเดือน</a:t>
                      </a:r>
                    </a:p>
                  </a:txBody>
                  <a:tcPr marT="45723" marB="45723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อัตราเงินเดือน</a:t>
                      </a:r>
                    </a:p>
                  </a:txBody>
                  <a:tcPr marT="45723" marB="45723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รวมเป็น</a:t>
                      </a:r>
                    </a:p>
                  </a:txBody>
                  <a:tcPr marT="45723" marB="45723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23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ต.ค.60</a:t>
                      </a:r>
                    </a:p>
                  </a:txBody>
                  <a:tcPr marT="45723" marB="4572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13,500 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 </a:t>
                      </a:r>
                      <a:r>
                        <a:rPr lang="th-TH" sz="19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</a:t>
                      </a:r>
                      <a:endParaRPr lang="th-TH" sz="19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81,000</a:t>
                      </a:r>
                    </a:p>
                  </a:txBody>
                  <a:tcPr marT="45723" marB="45723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23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เม.ย.61</a:t>
                      </a:r>
                    </a:p>
                  </a:txBody>
                  <a:tcPr marT="45723" marB="4572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15,000 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</a:t>
                      </a:r>
                      <a:r>
                        <a:rPr lang="th-TH" sz="19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เดือน</a:t>
                      </a:r>
                      <a:endParaRPr lang="th-TH" sz="19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90,000</a:t>
                      </a:r>
                    </a:p>
                  </a:txBody>
                  <a:tcPr marT="45723" marB="45723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23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ต.ค.61</a:t>
                      </a:r>
                    </a:p>
                  </a:txBody>
                  <a:tcPr marT="45723" marB="4572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16,500 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 </a:t>
                      </a:r>
                      <a:r>
                        <a:rPr lang="th-TH" sz="19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</a:t>
                      </a:r>
                      <a:endParaRPr lang="th-TH" sz="19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99,000</a:t>
                      </a:r>
                    </a:p>
                  </a:txBody>
                  <a:tcPr marT="45723" marB="45723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23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9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เม.ย.62</a:t>
                      </a:r>
                      <a:endParaRPr lang="th-TH" sz="19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23" marB="4572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18,500 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</a:t>
                      </a:r>
                      <a:r>
                        <a:rPr lang="th-TH" sz="19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เดือน</a:t>
                      </a:r>
                      <a:endParaRPr lang="th-TH" sz="19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111,000</a:t>
                      </a:r>
                    </a:p>
                  </a:txBody>
                  <a:tcPr marT="45723" marB="45723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23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ต.ค.62</a:t>
                      </a:r>
                    </a:p>
                  </a:txBody>
                  <a:tcPr marT="45723" marB="4572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19,000 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 </a:t>
                      </a:r>
                      <a:r>
                        <a:rPr lang="th-TH" sz="19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</a:t>
                      </a:r>
                      <a:endParaRPr lang="th-TH" sz="19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114,000</a:t>
                      </a:r>
                    </a:p>
                  </a:txBody>
                  <a:tcPr marT="45723" marB="45723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23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เม.ย.63</a:t>
                      </a:r>
                    </a:p>
                  </a:txBody>
                  <a:tcPr marT="45723" marB="4572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20,500 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 </a:t>
                      </a:r>
                      <a:r>
                        <a:rPr lang="th-TH" sz="19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</a:t>
                      </a:r>
                      <a:endParaRPr lang="th-TH" sz="19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123,000</a:t>
                      </a:r>
                    </a:p>
                  </a:txBody>
                  <a:tcPr marT="45723" marB="45723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23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ต.ค.613</a:t>
                      </a:r>
                    </a:p>
                  </a:txBody>
                  <a:tcPr marT="45723" marB="4572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22,000 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 </a:t>
                      </a:r>
                      <a:r>
                        <a:rPr lang="th-TH" sz="19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</a:t>
                      </a:r>
                      <a:endParaRPr lang="th-TH" sz="19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132,000</a:t>
                      </a:r>
                    </a:p>
                  </a:txBody>
                  <a:tcPr marT="45723" marB="45723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987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เม.ย.64</a:t>
                      </a:r>
                    </a:p>
                  </a:txBody>
                  <a:tcPr marT="45723" marB="4572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24,500 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 </a:t>
                      </a:r>
                      <a:r>
                        <a:rPr lang="th-TH" sz="19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</a:t>
                      </a:r>
                      <a:endParaRPr lang="th-TH" sz="19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147,000</a:t>
                      </a:r>
                    </a:p>
                  </a:txBody>
                  <a:tcPr marT="45723" marB="45723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23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ต.ค.64</a:t>
                      </a:r>
                    </a:p>
                  </a:txBody>
                  <a:tcPr marT="45723" marB="4572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26,000 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 </a:t>
                      </a:r>
                      <a:r>
                        <a:rPr lang="th-TH" sz="19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</a:t>
                      </a:r>
                      <a:endParaRPr lang="th-TH" sz="19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156,000</a:t>
                      </a:r>
                    </a:p>
                  </a:txBody>
                  <a:tcPr marT="45723" marB="45723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23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เม.ย.65</a:t>
                      </a:r>
                    </a:p>
                  </a:txBody>
                  <a:tcPr marT="45723" marB="4572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28,500 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5 </a:t>
                      </a:r>
                      <a:r>
                        <a:rPr lang="th-TH" sz="19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</a:t>
                      </a:r>
                      <a:endParaRPr lang="th-TH" sz="19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142,500</a:t>
                      </a:r>
                    </a:p>
                  </a:txBody>
                  <a:tcPr marT="45723" marB="45723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23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ก.ย.65</a:t>
                      </a:r>
                    </a:p>
                  </a:txBody>
                  <a:tcPr marT="45723" marB="4572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30,000 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 </a:t>
                      </a:r>
                      <a:r>
                        <a:rPr lang="th-TH" sz="19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</a:t>
                      </a:r>
                      <a:endParaRPr lang="th-TH" sz="19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30,000</a:t>
                      </a:r>
                    </a:p>
                  </a:txBody>
                  <a:tcPr marT="45723" marB="45723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6746">
                <a:tc>
                  <a:txBody>
                    <a:bodyPr/>
                    <a:lstStyle/>
                    <a:p>
                      <a:pPr algn="ctr"/>
                      <a:endParaRPr lang="th-TH" sz="19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9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2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2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,225</a:t>
                      </a:r>
                      <a:r>
                        <a:rPr lang="th-TH" sz="22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,500/60 </a:t>
                      </a:r>
                      <a:r>
                        <a:rPr lang="en-US" sz="22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 20</a:t>
                      </a:r>
                      <a:r>
                        <a:rPr lang="th-TH" sz="22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22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425</a:t>
                      </a:r>
                      <a:endParaRPr lang="th-TH" sz="22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23" marB="45723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ชื่อเรื่อง 1">
            <a:extLst>
              <a:ext uri="{FF2B5EF4-FFF2-40B4-BE49-F238E27FC236}">
                <a16:creationId xmlns:a16="http://schemas.microsoft.com/office/drawing/2014/main" id="{C7E2CC96-A03A-6A40-4DD5-D41DD0528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119688"/>
            <a:ext cx="8458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altLang="th-TH" sz="3000" b="1" dirty="0" err="1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จํานวน</a:t>
            </a:r>
            <a:r>
              <a:rPr lang="th-TH" altLang="th-TH" sz="3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ปีเวลาราชการ หมายถึง </a:t>
            </a:r>
            <a:r>
              <a:rPr lang="th-TH" altLang="th-TH" sz="3000" b="1" dirty="0" err="1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จํานวน</a:t>
            </a:r>
            <a:r>
              <a:rPr lang="th-TH" altLang="th-TH" sz="3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ปีรวมเศษของปีถ้าถึงครึ่งปีให้นับเป็น 1 ปี </a:t>
            </a:r>
          </a:p>
        </p:txBody>
      </p:sp>
      <p:sp>
        <p:nvSpPr>
          <p:cNvPr id="31747" name="สี่เหลี่ยมผืนผ้า 10">
            <a:extLst>
              <a:ext uri="{FF2B5EF4-FFF2-40B4-BE49-F238E27FC236}">
                <a16:creationId xmlns:a16="http://schemas.microsoft.com/office/drawing/2014/main" id="{454B0F98-39AE-9006-50DF-2D880D676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525" y="4735513"/>
            <a:ext cx="226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Wingdings 2" panose="05020102010507070707" pitchFamily="18" charset="2"/>
              <a:buNone/>
            </a:pPr>
            <a:r>
              <a:rPr lang="th-TH" altLang="th-TH" sz="1800" b="1">
                <a:solidFill>
                  <a:srgbClr val="C00000"/>
                </a:solidFill>
                <a:latin typeface="Arial" panose="020B0604020202020204" pitchFamily="34" charset="0"/>
              </a:rPr>
              <a:t>** บำเหน็จจ่ายเพียงครั้งเดียว **</a:t>
            </a: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43BB80CA-395A-97EB-C6FE-EAB6080B5C8C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655638"/>
            <a:ext cx="8382000" cy="4373562"/>
            <a:chOff x="457200" y="656431"/>
            <a:chExt cx="8382000" cy="4372769"/>
          </a:xfrm>
        </p:grpSpPr>
        <p:sp>
          <p:nvSpPr>
            <p:cNvPr id="5" name="ชื่อเรื่อง 1">
              <a:extLst>
                <a:ext uri="{FF2B5EF4-FFF2-40B4-BE49-F238E27FC236}">
                  <a16:creationId xmlns:a16="http://schemas.microsoft.com/office/drawing/2014/main" id="{D044F20F-BCC8-7208-47BD-18429EE1457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8200" y="656431"/>
              <a:ext cx="7772400" cy="1470025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  <p:txBody>
            <a:bodyPr anchor="ctr">
              <a:normAutofit fontScale="92500" lnSpcReduction="20000"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th-TH" sz="8000" b="1" dirty="0">
                  <a:ln w="11430"/>
                  <a:solidFill>
                    <a:srgbClr val="FF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ลูกจ้างประจำ</a:t>
              </a:r>
            </a:p>
          </p:txBody>
        </p:sp>
        <p:sp>
          <p:nvSpPr>
            <p:cNvPr id="7" name="ชื่อเรื่อง 1">
              <a:extLst>
                <a:ext uri="{FF2B5EF4-FFF2-40B4-BE49-F238E27FC236}">
                  <a16:creationId xmlns:a16="http://schemas.microsoft.com/office/drawing/2014/main" id="{C32006D9-CC12-46C3-0091-951B18768D6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200" y="2111375"/>
              <a:ext cx="4131784" cy="1012825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rgbClr val="2602BE"/>
              </a:solidFill>
              <a:miter lim="800000"/>
              <a:headEnd/>
              <a:tailEnd/>
            </a:ln>
          </p:spPr>
          <p:txBody>
            <a:bodyPr anchor="ctr">
              <a:norm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th-TH" sz="3500" b="1" dirty="0">
                  <a:ln w="11430"/>
                  <a:solidFill>
                    <a:srgbClr val="FF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บำเหน็จ</a:t>
              </a:r>
            </a:p>
          </p:txBody>
        </p:sp>
        <p:sp>
          <p:nvSpPr>
            <p:cNvPr id="8" name="ชื่อเรื่อง 1">
              <a:extLst>
                <a:ext uri="{FF2B5EF4-FFF2-40B4-BE49-F238E27FC236}">
                  <a16:creationId xmlns:a16="http://schemas.microsoft.com/office/drawing/2014/main" id="{64D99943-D318-F10C-F45C-AE5177B149A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24400" y="2111375"/>
              <a:ext cx="4114800" cy="1012825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2602BE"/>
              </a:solidFill>
              <a:miter lim="800000"/>
              <a:headEnd/>
              <a:tailEnd/>
            </a:ln>
          </p:spPr>
          <p:txBody>
            <a:bodyPr anchor="ctr">
              <a:norm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th-TH" sz="3500" b="1" dirty="0">
                  <a:ln w="11430"/>
                  <a:solidFill>
                    <a:srgbClr val="FF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บำเหน็จรายเดือน</a:t>
              </a:r>
            </a:p>
          </p:txBody>
        </p:sp>
        <p:sp>
          <p:nvSpPr>
            <p:cNvPr id="9" name="ชื่อเรื่อง 1">
              <a:extLst>
                <a:ext uri="{FF2B5EF4-FFF2-40B4-BE49-F238E27FC236}">
                  <a16:creationId xmlns:a16="http://schemas.microsoft.com/office/drawing/2014/main" id="{5B30FDE0-FE6D-231D-C5CE-168F4E68942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4184" y="3124200"/>
              <a:ext cx="4114800" cy="190500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rgbClr val="2602BE"/>
              </a:solidFill>
              <a:miter lim="800000"/>
              <a:headEnd/>
              <a:tailEnd/>
            </a:ln>
          </p:spPr>
          <p:txBody>
            <a:bodyPr anchor="ctr">
              <a:norm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th-TH" sz="1900" b="1" dirty="0">
                  <a:ln w="11430"/>
                  <a:solidFill>
                    <a:srgbClr val="FF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ค่าจ้างเดือนสุดท้าย </a:t>
              </a:r>
              <a:r>
                <a:rPr lang="en-US" sz="1900" b="1" dirty="0">
                  <a:ln w="11430"/>
                  <a:solidFill>
                    <a:srgbClr val="FF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x </a:t>
              </a:r>
              <a:r>
                <a:rPr lang="th-TH" sz="1900" b="1" dirty="0">
                  <a:ln w="11430"/>
                  <a:solidFill>
                    <a:srgbClr val="FF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จำนวนเดือนที่งาน</a:t>
              </a:r>
            </a:p>
            <a:p>
              <a:pPr eaLnBrk="1" fontAlgn="auto" hangingPunct="1">
                <a:spcAft>
                  <a:spcPts val="0"/>
                </a:spcAft>
                <a:defRPr/>
              </a:pPr>
              <a:endParaRPr lang="th-TH" sz="1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th-TH" sz="1900" b="1" dirty="0">
                  <a:ln w="11430"/>
                  <a:solidFill>
                    <a:srgbClr val="FF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12</a:t>
              </a:r>
            </a:p>
            <a:p>
              <a:pPr eaLnBrk="1" fontAlgn="auto" hangingPunct="1">
                <a:spcAft>
                  <a:spcPts val="0"/>
                </a:spcAft>
                <a:defRPr/>
              </a:pPr>
              <a:endParaRPr lang="th-TH" sz="5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th-TH" sz="1900" b="1" dirty="0">
                  <a:ln w="11430"/>
                  <a:solidFill>
                    <a:srgbClr val="FF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(เศษปัดทิ้ง)</a:t>
              </a:r>
            </a:p>
          </p:txBody>
        </p:sp>
        <p:sp>
          <p:nvSpPr>
            <p:cNvPr id="10" name="ชื่อเรื่อง 1">
              <a:extLst>
                <a:ext uri="{FF2B5EF4-FFF2-40B4-BE49-F238E27FC236}">
                  <a16:creationId xmlns:a16="http://schemas.microsoft.com/office/drawing/2014/main" id="{DBCD9FEC-B97C-01DC-524C-B5AB6979D69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24400" y="3105467"/>
              <a:ext cx="4114800" cy="1923733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2602BE"/>
              </a:solidFill>
              <a:miter lim="800000"/>
              <a:headEnd/>
              <a:tailEnd/>
            </a:ln>
          </p:spPr>
          <p:txBody>
            <a:bodyPr anchor="ctr">
              <a:norm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th-TH" sz="2200" b="1" dirty="0">
                  <a:ln w="11430"/>
                  <a:solidFill>
                    <a:srgbClr val="FF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เงินเดือนสุดท้าย </a:t>
              </a:r>
              <a:r>
                <a:rPr lang="en-US" sz="2200" b="1" dirty="0">
                  <a:ln w="11430"/>
                  <a:solidFill>
                    <a:srgbClr val="FF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x </a:t>
              </a:r>
              <a:r>
                <a:rPr lang="th-TH" sz="2200" b="1" dirty="0">
                  <a:ln w="11430"/>
                  <a:solidFill>
                    <a:srgbClr val="FF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อายุราชการ</a:t>
              </a:r>
            </a:p>
            <a:p>
              <a:pPr eaLnBrk="1" fontAlgn="auto" hangingPunct="1">
                <a:spcAft>
                  <a:spcPts val="0"/>
                </a:spcAft>
                <a:defRPr/>
              </a:pPr>
              <a:endParaRPr lang="th-TH" sz="1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th-TH" sz="2200" b="1" dirty="0">
                  <a:ln w="11430"/>
                  <a:solidFill>
                    <a:srgbClr val="FF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50</a:t>
              </a:r>
            </a:p>
          </p:txBody>
        </p: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8FEACC08-1BD6-6AAB-4F77-4F72D27FB2EE}"/>
                </a:ext>
              </a:extLst>
            </p:cNvPr>
            <p:cNvCxnSpPr/>
            <p:nvPr/>
          </p:nvCxnSpPr>
          <p:spPr>
            <a:xfrm>
              <a:off x="5181600" y="4016559"/>
              <a:ext cx="3276600" cy="0"/>
            </a:xfrm>
            <a:prstGeom prst="line">
              <a:avLst/>
            </a:prstGeom>
            <a:ln w="254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86768BC6-3076-C9EF-934C-D9359E270DA5}"/>
                </a:ext>
              </a:extLst>
            </p:cNvPr>
            <p:cNvCxnSpPr/>
            <p:nvPr/>
          </p:nvCxnSpPr>
          <p:spPr>
            <a:xfrm>
              <a:off x="893763" y="3886407"/>
              <a:ext cx="3276600" cy="0"/>
            </a:xfrm>
            <a:prstGeom prst="line">
              <a:avLst/>
            </a:prstGeom>
            <a:ln w="254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D12CF72F-6263-88A3-7494-7C75646246CB}"/>
              </a:ext>
            </a:extLst>
          </p:cNvPr>
          <p:cNvSpPr txBox="1">
            <a:spLocks/>
          </p:cNvSpPr>
          <p:nvPr/>
        </p:nvSpPr>
        <p:spPr bwMode="auto">
          <a:xfrm>
            <a:off x="381000" y="1600200"/>
            <a:ext cx="8458200" cy="25146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  <a:miter lim="800000"/>
            <a:headEnd/>
            <a:tailEnd/>
          </a:ln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h-TH" sz="8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บำเหน็จดำรงชีพ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DFB32F5-7827-230E-8013-B294F01F21D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403225"/>
            <a:ext cx="7908925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altLang="th-TH" sz="5400" b="1" dirty="0">
                <a:solidFill>
                  <a:srgbClr val="CC00CC"/>
                </a:solidFill>
              </a:rPr>
              <a:t>บำเหน็จดำรงชีพ</a:t>
            </a: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EA010525-6668-7371-EC18-9A0880DF174B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696913" y="1466850"/>
            <a:ext cx="3875087" cy="2147888"/>
          </a:xfrm>
          <a:solidFill>
            <a:srgbClr val="CCFFCC"/>
          </a:solidFill>
          <a:ln>
            <a:solidFill>
              <a:srgbClr val="CC00CC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alt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รับครั้งแรก (พร้อมบำนาญ)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alt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 เท่าของบำนาญ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alt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ไม่เกินสองแสนบาท</a:t>
            </a:r>
          </a:p>
        </p:txBody>
      </p:sp>
      <p:sp>
        <p:nvSpPr>
          <p:cNvPr id="20484" name="Rectangle 5">
            <a:extLst>
              <a:ext uri="{FF2B5EF4-FFF2-40B4-BE49-F238E27FC236}">
                <a16:creationId xmlns:a16="http://schemas.microsoft.com/office/drawing/2014/main" id="{4AC761B0-87C6-ADDA-D3B7-7602E6824F6B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696913" y="3627438"/>
            <a:ext cx="3875087" cy="2592387"/>
          </a:xfrm>
          <a:solidFill>
            <a:srgbClr val="CCFFFF"/>
          </a:solidFill>
          <a:ln>
            <a:solidFill>
              <a:srgbClr val="CC00CC"/>
            </a:solidFill>
            <a:miter lim="800000"/>
            <a:headEnd/>
            <a:tailEnd/>
          </a:ln>
        </p:spPr>
        <p:txBody>
          <a:bodyPr/>
          <a:lstStyle/>
          <a:p>
            <a:pPr marL="265113" indent="-265113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alt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รับครั้งที่สอง  </a:t>
            </a:r>
          </a:p>
          <a:p>
            <a:pPr marL="265113" indent="-265113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alt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เมื่ออายุครบ65 ปีบริบูรณ์แล้ว </a:t>
            </a:r>
            <a:endParaRPr lang="th-TH" altLang="th-TH" sz="28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65113" indent="-265113" eaLnBrk="1" fontAlgn="auto" hangingPunct="1">
              <a:spcAft>
                <a:spcPts val="0"/>
              </a:spcAft>
              <a:buFont typeface="Wingdings 2" panose="05020102010507070707" pitchFamily="18" charset="2"/>
              <a:buChar char=""/>
              <a:defRPr/>
            </a:pPr>
            <a:r>
              <a:rPr lang="th-TH" alt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 เท่าของบำนาญส่วนที่เหลือ</a:t>
            </a:r>
          </a:p>
          <a:p>
            <a:pPr marL="265113" indent="-265113" eaLnBrk="1" fontAlgn="auto" hangingPunct="1">
              <a:spcAft>
                <a:spcPts val="0"/>
              </a:spcAft>
              <a:buFont typeface="Wingdings 2" panose="05020102010507070707" pitchFamily="18" charset="2"/>
              <a:buChar char=""/>
              <a:defRPr/>
            </a:pPr>
            <a:r>
              <a:rPr lang="th-TH" alt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ไม่เกินสองแสนบาท</a:t>
            </a:r>
          </a:p>
        </p:txBody>
      </p:sp>
      <p:sp>
        <p:nvSpPr>
          <p:cNvPr id="20485" name="Rectangle 6">
            <a:extLst>
              <a:ext uri="{FF2B5EF4-FFF2-40B4-BE49-F238E27FC236}">
                <a16:creationId xmlns:a16="http://schemas.microsoft.com/office/drawing/2014/main" id="{B2F108E1-78EB-6754-D187-086732056116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4572000" y="1466850"/>
            <a:ext cx="4033838" cy="4746625"/>
          </a:xfrm>
          <a:solidFill>
            <a:srgbClr val="FFCCCC"/>
          </a:solidFill>
          <a:ln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alt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ครั้งที่สาม 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alt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เมื่ออายุครบ 70 ปีบริบูรณ์แล้ว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alt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 เท่าของบำนาญส่วนที่เหลือ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alt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รวมแล้วไม่เกินห้าแสนบาท</a:t>
            </a:r>
          </a:p>
        </p:txBody>
      </p:sp>
      <p:pic>
        <p:nvPicPr>
          <p:cNvPr id="33798" name="รูปภาพ 4" descr="http://t0.gstatic.com/images?q=tbn:ANd9GcTlrGW9MHKGpts6vp_Ht0X3yxAj66x4LdWUNMTTdRN-xfQHNwP0oRJP4IP2">
            <a:hlinkClick r:id="rId2"/>
            <a:extLst>
              <a:ext uri="{FF2B5EF4-FFF2-40B4-BE49-F238E27FC236}">
                <a16:creationId xmlns:a16="http://schemas.microsoft.com/office/drawing/2014/main" id="{7BB5F5BB-8A2D-7093-B993-0D53E4A9A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70350"/>
            <a:ext cx="28146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6EE7195F-AA58-F82F-B045-D4392B88C00D}"/>
              </a:ext>
            </a:extLst>
          </p:cNvPr>
          <p:cNvGrpSpPr>
            <a:grpSpLocks/>
          </p:cNvGrpSpPr>
          <p:nvPr/>
        </p:nvGrpSpPr>
        <p:grpSpPr bwMode="auto">
          <a:xfrm>
            <a:off x="203200" y="139700"/>
            <a:ext cx="8915400" cy="6153150"/>
            <a:chOff x="202894" y="139442"/>
            <a:chExt cx="8915400" cy="6153438"/>
          </a:xfrm>
        </p:grpSpPr>
        <p:sp>
          <p:nvSpPr>
            <p:cNvPr id="37893" name="Text Box 5">
              <a:extLst>
                <a:ext uri="{FF2B5EF4-FFF2-40B4-BE49-F238E27FC236}">
                  <a16:creationId xmlns:a16="http://schemas.microsoft.com/office/drawing/2014/main" id="{9FEB0CD2-BD66-C99C-1D3C-055D5F4EE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94" y="1155490"/>
              <a:ext cx="4038600" cy="5016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ts val="1800"/>
                </a:spcBef>
                <a:defRPr/>
              </a:pPr>
              <a:r>
                <a:rPr lang="th-TH" sz="3600" b="1" dirty="0">
                  <a:solidFill>
                    <a:srgbClr val="4013B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j-cs"/>
                </a:rPr>
                <a:t>บำนาญเดือนละ  </a:t>
              </a:r>
              <a:r>
                <a:rPr lang="th-TH" sz="3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j-cs"/>
                </a:rPr>
                <a:t>18,000 </a:t>
              </a:r>
              <a:r>
                <a:rPr lang="en-US" sz="3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j-cs"/>
                </a:rPr>
                <a:t>x </a:t>
              </a:r>
              <a:r>
                <a:rPr lang="th-TH" sz="3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15</a:t>
              </a:r>
              <a:r>
                <a:rPr lang="en-US" sz="3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</a:p>
            <a:p>
              <a:pPr eaLnBrk="1" hangingPunct="1">
                <a:spcBef>
                  <a:spcPts val="1800"/>
                </a:spcBef>
                <a:defRPr/>
              </a:pPr>
              <a:r>
                <a:rPr lang="en-US" sz="3600" b="1" dirty="0">
                  <a:solidFill>
                    <a:srgbClr val="4013B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		= 270,000</a:t>
              </a:r>
              <a:endParaRPr lang="th-TH" sz="3600" b="1" dirty="0">
                <a:solidFill>
                  <a:srgbClr val="401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  <a:p>
              <a:pPr eaLnBrk="1" hangingPunct="1">
                <a:spcBef>
                  <a:spcPts val="1800"/>
                </a:spcBef>
                <a:defRPr/>
              </a:pPr>
              <a:endPara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  <a:p>
              <a:pPr eaLnBrk="1" hangingPunct="1">
                <a:spcBef>
                  <a:spcPts val="1800"/>
                </a:spcBef>
                <a:defRPr/>
              </a:pPr>
              <a:r>
                <a:rPr lang="th-TH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บำนาญเดือนละ  </a:t>
              </a:r>
              <a:r>
                <a:rPr lang="th-TH" sz="36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38,000 </a:t>
              </a: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x </a:t>
              </a:r>
              <a:r>
                <a:rPr lang="th-TH" sz="36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15</a:t>
              </a: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</a:p>
            <a:p>
              <a:pPr eaLnBrk="1" hangingPunct="1">
                <a:spcBef>
                  <a:spcPts val="1800"/>
                </a:spcBef>
                <a:defRPr/>
              </a:pPr>
              <a:r>
                <a:rPr lang="en-US" sz="3600" b="1" dirty="0">
                  <a:solidFill>
                    <a:srgbClr val="4013B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		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= 570,000</a:t>
              </a:r>
              <a:endPara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  <a:p>
              <a:pPr eaLnBrk="1" hangingPunct="1">
                <a:spcBef>
                  <a:spcPts val="1800"/>
                </a:spcBef>
                <a:defRPr/>
              </a:pPr>
              <a:r>
                <a:rPr lang="en-US" sz="36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j-cs"/>
                </a:rPr>
                <a:t>	</a:t>
              </a:r>
            </a:p>
            <a:p>
              <a:pPr eaLnBrk="1" hangingPunct="1">
                <a:spcBef>
                  <a:spcPts val="1800"/>
                </a:spcBef>
                <a:defRPr/>
              </a:pPr>
              <a:endParaRPr lang="th-TH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j-cs"/>
              </a:endParaRPr>
            </a:p>
          </p:txBody>
        </p:sp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7295FFA8-7AD8-22AD-FE04-14849769BB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294" y="139442"/>
              <a:ext cx="7696200" cy="1016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th-TH" sz="6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+mj-cs"/>
                </a:rPr>
                <a:t>ตัวอย่าง</a:t>
              </a:r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7C00301D-FFAE-FE76-0547-7ED6F0D2DE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494" y="1168190"/>
              <a:ext cx="4876800" cy="5124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ts val="1800"/>
                </a:spcBef>
                <a:defRPr/>
              </a:pPr>
              <a:r>
                <a:rPr lang="th-TH" sz="3600" b="1" dirty="0">
                  <a:solidFill>
                    <a:srgbClr val="4013B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j-cs"/>
                </a:rPr>
                <a:t>รับครั้งแรก		</a:t>
              </a:r>
              <a:r>
                <a:rPr lang="en-US" sz="3600" b="1" dirty="0">
                  <a:solidFill>
                    <a:srgbClr val="4013B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j-cs"/>
                </a:rPr>
                <a:t>= 200,000</a:t>
              </a:r>
              <a:endParaRPr lang="th-TH" sz="3600" b="1" dirty="0">
                <a:solidFill>
                  <a:srgbClr val="401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j-cs"/>
              </a:endParaRPr>
            </a:p>
            <a:p>
              <a:pPr eaLnBrk="1" hangingPunct="1">
                <a:spcBef>
                  <a:spcPts val="1800"/>
                </a:spcBef>
                <a:defRPr/>
              </a:pPr>
              <a:r>
                <a:rPr lang="th-TH" sz="3600" b="1" dirty="0">
                  <a:solidFill>
                    <a:srgbClr val="4013B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j-cs"/>
                </a:rPr>
                <a:t>รับครั้งที่ 2 อายุ 65	</a:t>
              </a:r>
              <a:r>
                <a:rPr lang="en-US" sz="3600" b="1" dirty="0">
                  <a:solidFill>
                    <a:srgbClr val="4013B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j-cs"/>
                </a:rPr>
                <a:t>=   70,000</a:t>
              </a:r>
              <a:endParaRPr lang="th-TH" sz="3600" b="1" dirty="0">
                <a:solidFill>
                  <a:srgbClr val="401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j-cs"/>
              </a:endParaRPr>
            </a:p>
            <a:p>
              <a:pPr eaLnBrk="1" hangingPunct="1">
                <a:spcBef>
                  <a:spcPts val="1800"/>
                </a:spcBef>
                <a:defRPr/>
              </a:pPr>
              <a:r>
                <a:rPr lang="th-TH" sz="3600" b="1" dirty="0">
                  <a:solidFill>
                    <a:srgbClr val="4013B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รับครั้งที่ 3 อายุ 70	</a:t>
              </a:r>
              <a:r>
                <a:rPr lang="en-US" sz="3600" b="1" dirty="0">
                  <a:solidFill>
                    <a:srgbClr val="4013B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=   0	</a:t>
              </a:r>
              <a:endParaRPr lang="th-TH" sz="3600" b="1" dirty="0">
                <a:solidFill>
                  <a:srgbClr val="401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  <a:p>
              <a:pPr eaLnBrk="1" hangingPunct="1">
                <a:spcBef>
                  <a:spcPts val="1800"/>
                </a:spcBef>
                <a:defRPr/>
              </a:pPr>
              <a:r>
                <a:rPr lang="th-TH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รับครั้งแรก		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= 200,000</a:t>
              </a:r>
              <a:endPara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  <a:p>
              <a:pPr eaLnBrk="1" hangingPunct="1">
                <a:spcBef>
                  <a:spcPts val="1800"/>
                </a:spcBef>
                <a:defRPr/>
              </a:pPr>
              <a:r>
                <a:rPr lang="th-TH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รับครั้งที่ 2 อายุ 65	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= 200,000</a:t>
              </a:r>
            </a:p>
            <a:p>
              <a:pPr eaLnBrk="1" hangingPunct="1">
                <a:spcBef>
                  <a:spcPts val="1800"/>
                </a:spcBef>
                <a:defRPr/>
              </a:pPr>
              <a:r>
                <a:rPr lang="th-TH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รับครั้งที่ 3 อายุ 70	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= 100,000</a:t>
              </a:r>
              <a:r>
                <a:rPr lang="en-US" sz="30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j-cs"/>
                </a:rPr>
                <a:t>	</a:t>
              </a:r>
              <a:endParaRPr lang="th-TH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j-cs"/>
              </a:endParaRPr>
            </a:p>
          </p:txBody>
        </p:sp>
      </p:grp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B97A35FA-6E31-A8FA-B7B2-1C93B3FDA87F}"/>
              </a:ext>
            </a:extLst>
          </p:cNvPr>
          <p:cNvSpPr/>
          <p:nvPr/>
        </p:nvSpPr>
        <p:spPr>
          <a:xfrm>
            <a:off x="990600" y="1752600"/>
            <a:ext cx="7643866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h-TH" sz="100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บำเหน็จตกทอด</a:t>
            </a:r>
            <a:endParaRPr lang="th-TH" sz="10000" b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</a:endParaRPr>
          </a:p>
        </p:txBody>
      </p:sp>
      <p:pic>
        <p:nvPicPr>
          <p:cNvPr id="5" name="รูปภาพ 4" descr="20.jpeg">
            <a:extLst>
              <a:ext uri="{FF2B5EF4-FFF2-40B4-BE49-F238E27FC236}">
                <a16:creationId xmlns:a16="http://schemas.microsoft.com/office/drawing/2014/main" id="{25490B42-FEFF-81CB-AE83-69F8E3726E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4143380"/>
            <a:ext cx="1714512" cy="1453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3E4F276-F796-0116-8E69-260014567C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6438"/>
            <a:ext cx="8428038" cy="1066800"/>
          </a:xfrm>
          <a:solidFill>
            <a:srgbClr val="FFCCFF"/>
          </a:solidFill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6000" b="1" dirty="0">
                <a:solidFill>
                  <a:srgbClr val="401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บำเหน็จตกทอด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4695DCB-3EF5-60B5-6A92-9EDC24480964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452438" y="1773238"/>
            <a:ext cx="8432800" cy="4500562"/>
          </a:xfrm>
          <a:solidFill>
            <a:srgbClr val="FFE1FF"/>
          </a:solidFill>
        </p:spPr>
        <p:txBody>
          <a:bodyPr>
            <a:normAutofit fontScale="92500" lnSpcReduction="10000"/>
          </a:bodyPr>
          <a:lstStyle/>
          <a:p>
            <a:pPr marL="609600" indent="-60960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th-TH" sz="4000" b="1" dirty="0">
                <a:solidFill>
                  <a:srgbClr val="FF0000"/>
                </a:solidFill>
                <a:latin typeface="Cordia New" pitchFamily="34" charset="-34"/>
              </a:rPr>
              <a:t>ข้าราชการ เสียชีวิต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th-TH" sz="3600" dirty="0">
                <a:solidFill>
                  <a:schemeClr val="tx2">
                    <a:lumMod val="50000"/>
                  </a:schemeClr>
                </a:solidFill>
                <a:latin typeface="Cordia New" pitchFamily="34" charset="-34"/>
              </a:rPr>
              <a:t>	</a:t>
            </a:r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latin typeface="Cordia New" pitchFamily="34" charset="-34"/>
              </a:rPr>
              <a:t>1. </a:t>
            </a:r>
            <a:r>
              <a:rPr lang="th-TH" sz="3600" b="1" dirty="0">
                <a:solidFill>
                  <a:srgbClr val="00B050"/>
                </a:solidFill>
                <a:latin typeface="Cordia New" pitchFamily="34" charset="-34"/>
              </a:rPr>
              <a:t>เหตุปกติ  </a:t>
            </a:r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latin typeface="Cordia New" pitchFamily="34" charset="-34"/>
              </a:rPr>
              <a:t>เป็นโรคหรือเจ็บป่วย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latin typeface="Cordia New" pitchFamily="34" charset="-34"/>
              </a:rPr>
              <a:t>	2. </a:t>
            </a:r>
            <a:r>
              <a:rPr lang="th-TH" sz="3600" b="1" dirty="0">
                <a:solidFill>
                  <a:srgbClr val="C00000"/>
                </a:solidFill>
                <a:latin typeface="Cordia New" pitchFamily="34" charset="-34"/>
              </a:rPr>
              <a:t>เหตุผิดปกติธรรมชาติ </a:t>
            </a:r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latin typeface="Cordia New" pitchFamily="34" charset="-34"/>
              </a:rPr>
              <a:t>อุบัติเหตุกระทำ หรือถูกกระทำ                       ถึงแก่ความตาย ซึ่งไม่ได้เกิดจากการประพฤติชั่วอย่างร้ายแรงของตนเอง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th-TH" dirty="0">
              <a:solidFill>
                <a:schemeClr val="tx2">
                  <a:lumMod val="50000"/>
                </a:schemeClr>
              </a:solidFill>
              <a:latin typeface="Cordia New" pitchFamily="34" charset="-34"/>
            </a:endParaRP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th-TH" sz="3600" dirty="0">
                <a:solidFill>
                  <a:schemeClr val="tx2">
                    <a:lumMod val="50000"/>
                  </a:schemeClr>
                </a:solidFill>
                <a:latin typeface="Cordia New" pitchFamily="34" charset="-34"/>
              </a:rPr>
              <a:t>	</a:t>
            </a:r>
            <a:r>
              <a:rPr lang="th-TH" sz="3600" b="1" dirty="0">
                <a:solidFill>
                  <a:srgbClr val="C00000"/>
                </a:solidFill>
                <a:latin typeface="Cordia New" pitchFamily="34" charset="-34"/>
              </a:rPr>
              <a:t>บำเหน็จตกทอด </a:t>
            </a:r>
            <a:r>
              <a:rPr lang="en-US" sz="36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= </a:t>
            </a:r>
            <a:r>
              <a:rPr lang="th-TH" sz="3600" b="1" dirty="0">
                <a:solidFill>
                  <a:srgbClr val="C00000"/>
                </a:solidFill>
                <a:latin typeface="Cordia New" pitchFamily="34" charset="-34"/>
              </a:rPr>
              <a:t>เงินเดือนเดือนสุดท้าย </a:t>
            </a:r>
            <a:r>
              <a:rPr lang="en-US" sz="36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x</a:t>
            </a:r>
            <a:r>
              <a:rPr lang="th-TH" sz="3600" b="1" dirty="0">
                <a:solidFill>
                  <a:srgbClr val="C00000"/>
                </a:solidFill>
                <a:latin typeface="Cordia New" pitchFamily="34" charset="-34"/>
              </a:rPr>
              <a:t> เวลาราชการ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th-TH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endParaRPr lang="th-TH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th-T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28" name="Group 16">
            <a:extLst>
              <a:ext uri="{FF2B5EF4-FFF2-40B4-BE49-F238E27FC236}">
                <a16:creationId xmlns:a16="http://schemas.microsoft.com/office/drawing/2014/main" id="{6BA8064B-2C9B-CC01-2540-BF77FE93C63E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4651375"/>
          <a:ext cx="8534400" cy="1825625"/>
        </p:xfrm>
        <a:graphic>
          <a:graphicData uri="http://schemas.openxmlformats.org/drawingml/2006/table">
            <a:tbl>
              <a:tblPr/>
              <a:tblGrid>
                <a:gridCol w="853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2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kumimoji="0" lang="th-TH" sz="3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ในกรณีไม่มีทายาท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kumimoji="0" lang="th-TH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ให้จ่ายแก่บุคคลซึ่งผู้ตายแสดงเจตนาไว้ต่อส่วนราชการเจ้าสังกัด  (ตามแบบแสดงเจตนาระบุตัวผู้รับบำเหน็จตกทอด)</a:t>
                      </a:r>
                      <a:endParaRPr kumimoji="0" lang="th-TH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T="45721" marB="4572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3CDA5E7C-5547-9182-25EA-E96CC7A9FBCE}"/>
              </a:ext>
            </a:extLst>
          </p:cNvPr>
          <p:cNvGrpSpPr>
            <a:grpSpLocks/>
          </p:cNvGrpSpPr>
          <p:nvPr/>
        </p:nvGrpSpPr>
        <p:grpSpPr bwMode="auto">
          <a:xfrm>
            <a:off x="454025" y="384175"/>
            <a:ext cx="8242300" cy="4267200"/>
            <a:chOff x="453872" y="384040"/>
            <a:chExt cx="8242454" cy="4267200"/>
          </a:xfrm>
        </p:grpSpPr>
        <p:sp>
          <p:nvSpPr>
            <p:cNvPr id="32770" name="Rectangle 9" descr="Rectangle: Click to edit Master text styles&#10;Second level&#10;Third level&#10;Fourth level&#10;Fifth level">
              <a:extLst>
                <a:ext uri="{FF2B5EF4-FFF2-40B4-BE49-F238E27FC236}">
                  <a16:creationId xmlns:a16="http://schemas.microsoft.com/office/drawing/2014/main" id="{2F9B3458-2937-196B-8FD2-1CCDF988A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872" y="1522278"/>
              <a:ext cx="8242454" cy="3128962"/>
            </a:xfrm>
            <a:prstGeom prst="rect">
              <a:avLst/>
            </a:prstGeom>
            <a:solidFill>
              <a:srgbClr val="FFFFCC">
                <a:alpha val="84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1" hangingPunct="1">
                <a:lnSpc>
                  <a:spcPct val="90000"/>
                </a:lnSpc>
                <a:spcBef>
                  <a:spcPts val="900"/>
                </a:spcBef>
                <a:defRPr/>
              </a:pPr>
              <a:r>
                <a:rPr lang="th-TH" sz="4400" b="1" dirty="0">
                  <a:solidFill>
                    <a:schemeClr val="tx2">
                      <a:lumMod val="50000"/>
                    </a:schemeClr>
                  </a:solidFill>
                </a:rPr>
                <a:t>  </a:t>
              </a:r>
              <a:r>
                <a:rPr lang="th-TH" sz="3600" b="1" dirty="0">
                  <a:solidFill>
                    <a:srgbClr val="FF0000"/>
                  </a:solidFill>
                  <a:latin typeface="Cordia New" pitchFamily="34" charset="-34"/>
                  <a:cs typeface="Cordia New" pitchFamily="34" charset="-34"/>
                </a:rPr>
                <a:t>การแบ่งจ่ายบำเหน็จตกทอด</a:t>
              </a:r>
              <a:endParaRPr lang="th-TH" sz="3600" b="1" u="sng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endParaRPr>
            </a:p>
            <a:p>
              <a:pPr marL="1143000" lvl="2" indent="-228600" eaLnBrk="1" hangingPunct="1">
                <a:lnSpc>
                  <a:spcPct val="90000"/>
                </a:lnSpc>
                <a:spcBef>
                  <a:spcPts val="900"/>
                </a:spcBef>
                <a:buClr>
                  <a:srgbClr val="0070C0"/>
                </a:buClr>
                <a:buFont typeface="Wingdings" pitchFamily="2" charset="2"/>
                <a:buChar char="ü"/>
                <a:defRPr/>
              </a:pPr>
              <a:r>
                <a:rPr lang="th-TH" sz="3600" dirty="0">
                  <a:solidFill>
                    <a:schemeClr val="tx2">
                      <a:lumMod val="50000"/>
                    </a:schemeClr>
                  </a:solidFill>
                  <a:latin typeface="Cordia New" pitchFamily="34" charset="-34"/>
                  <a:cs typeface="Cordia New" pitchFamily="34" charset="-34"/>
                </a:rPr>
                <a:t> </a:t>
              </a:r>
              <a:r>
                <a:rPr lang="th-TH" sz="3600" b="1" dirty="0">
                  <a:solidFill>
                    <a:schemeClr val="tx2">
                      <a:lumMod val="50000"/>
                    </a:schemeClr>
                  </a:solidFill>
                  <a:latin typeface="Cordia New" pitchFamily="34" charset="-34"/>
                  <a:cs typeface="Cordia New" pitchFamily="34" charset="-34"/>
                </a:rPr>
                <a:t>บิดา มารดา    1 ส่วน</a:t>
              </a:r>
            </a:p>
            <a:p>
              <a:pPr marL="1143000" lvl="2" indent="-228600" eaLnBrk="1" hangingPunct="1">
                <a:lnSpc>
                  <a:spcPct val="90000"/>
                </a:lnSpc>
                <a:spcBef>
                  <a:spcPts val="900"/>
                </a:spcBef>
                <a:buClr>
                  <a:srgbClr val="0070C0"/>
                </a:buClr>
                <a:buFont typeface="Wingdings" pitchFamily="2" charset="2"/>
                <a:buChar char="ü"/>
                <a:defRPr/>
              </a:pPr>
              <a:r>
                <a:rPr lang="th-TH" sz="3600" b="1" dirty="0">
                  <a:solidFill>
                    <a:schemeClr val="tx2">
                      <a:lumMod val="50000"/>
                    </a:schemeClr>
                  </a:solidFill>
                  <a:latin typeface="Cordia New" pitchFamily="34" charset="-34"/>
                  <a:cs typeface="Cordia New" pitchFamily="34" charset="-34"/>
                </a:rPr>
                <a:t> คู่สมรส  1 ส่วน   </a:t>
              </a:r>
            </a:p>
            <a:p>
              <a:pPr marL="1143000" lvl="2" indent="-228600" eaLnBrk="1" hangingPunct="1">
                <a:lnSpc>
                  <a:spcPct val="90000"/>
                </a:lnSpc>
                <a:spcBef>
                  <a:spcPts val="900"/>
                </a:spcBef>
                <a:buClr>
                  <a:srgbClr val="0070C0"/>
                </a:buClr>
                <a:buFont typeface="Wingdings" pitchFamily="2" charset="2"/>
                <a:buChar char="ü"/>
                <a:defRPr/>
              </a:pPr>
              <a:r>
                <a:rPr lang="th-TH" sz="3600" b="1" dirty="0">
                  <a:solidFill>
                    <a:schemeClr val="tx2">
                      <a:lumMod val="50000"/>
                    </a:schemeClr>
                  </a:solidFill>
                  <a:latin typeface="Cordia New" pitchFamily="34" charset="-34"/>
                  <a:cs typeface="Cordia New" pitchFamily="34" charset="-34"/>
                </a:rPr>
                <a:t> บุตร 2 ส่วน</a:t>
              </a:r>
            </a:p>
            <a:p>
              <a:pPr marL="1143000" lvl="2" indent="-228600" eaLnBrk="1" hangingPunct="1">
                <a:lnSpc>
                  <a:spcPct val="90000"/>
                </a:lnSpc>
                <a:spcBef>
                  <a:spcPts val="900"/>
                </a:spcBef>
                <a:buClr>
                  <a:srgbClr val="0070C0"/>
                </a:buClr>
                <a:buFont typeface="Wingdings" pitchFamily="2" charset="2"/>
                <a:buNone/>
                <a:defRPr/>
              </a:pPr>
              <a:r>
                <a:rPr lang="th-TH" sz="3600" b="1" dirty="0">
                  <a:solidFill>
                    <a:schemeClr val="tx2">
                      <a:lumMod val="50000"/>
                    </a:schemeClr>
                  </a:solidFill>
                  <a:latin typeface="Cordia New" pitchFamily="34" charset="-34"/>
                  <a:cs typeface="Cordia New" pitchFamily="34" charset="-34"/>
                </a:rPr>
                <a:t>     (บุตร 3 คนขึ้นไป 3 ส่วน)</a:t>
              </a:r>
            </a:p>
          </p:txBody>
        </p:sp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FB4C6E4F-4948-073C-AD89-01488C93817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66572" y="384040"/>
              <a:ext cx="8229754" cy="1138238"/>
            </a:xfrm>
            <a:prstGeom prst="rect">
              <a:avLst/>
            </a:prstGeom>
            <a:solidFill>
              <a:srgbClr val="FFFFCC"/>
            </a:solidFill>
          </p:spPr>
          <p:txBody>
            <a:bodyPr/>
            <a:lstStyle/>
            <a:p>
              <a:pPr algn="ctr" eaLnBrk="1" hangingPunct="1">
                <a:defRPr/>
              </a:pPr>
              <a:r>
                <a:rPr lang="th-TH" sz="6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บำเหน็จตกทอด</a:t>
              </a:r>
            </a:p>
          </p:txBody>
        </p:sp>
        <p:pic>
          <p:nvPicPr>
            <p:cNvPr id="37895" name="Picture 6" descr="j0221843[1]">
              <a:extLst>
                <a:ext uri="{FF2B5EF4-FFF2-40B4-BE49-F238E27FC236}">
                  <a16:creationId xmlns:a16="http://schemas.microsoft.com/office/drawing/2014/main" id="{B414FCB9-4A4F-664F-1CB5-7A9AEB2F1C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2187575"/>
              <a:ext cx="2219325" cy="230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66D88428-333E-F520-B271-ED042A18C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066800"/>
            <a:ext cx="6934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th-TH" altLang="th-TH" sz="3200" b="1">
              <a:latin typeface="Times New Roman" panose="02020603050405020304" pitchFamily="18" charset="0"/>
            </a:endParaRPr>
          </a:p>
        </p:txBody>
      </p:sp>
      <p:sp>
        <p:nvSpPr>
          <p:cNvPr id="5" name="Rectangle 9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CA130371-94D5-391E-AF47-BA136C7BD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1071563"/>
            <a:ext cx="693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th-TH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บุตรที่ชอบด้วยกฎหมาย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th-TH" sz="800" dirty="0">
              <a:latin typeface="Times New Roman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Clr>
                <a:srgbClr val="954197"/>
              </a:buClr>
              <a:buFont typeface="Wingdings" pitchFamily="2" charset="2"/>
              <a:buChar char="v"/>
              <a:defRPr/>
            </a:pPr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  บิดามารดาจดทะเบียนสมรสกัน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Clr>
                <a:srgbClr val="954197"/>
              </a:buClr>
              <a:buFont typeface="Wingdings" pitchFamily="2" charset="2"/>
              <a:buChar char="v"/>
              <a:defRPr/>
            </a:pPr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  บิดาจดทะเบียนรับรองบุตร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Clr>
                <a:srgbClr val="954197"/>
              </a:buClr>
              <a:buFont typeface="Wingdings" pitchFamily="2" charset="2"/>
              <a:buChar char="v"/>
              <a:defRPr/>
            </a:pPr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  บุตรบุญธรรม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Clr>
                <a:srgbClr val="954197"/>
              </a:buClr>
              <a:buFont typeface="Wingdings" pitchFamily="2" charset="2"/>
              <a:buChar char="v"/>
              <a:defRPr/>
            </a:pPr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  บุตรตามคำพิพากษาของศาล</a:t>
            </a:r>
          </a:p>
        </p:txBody>
      </p:sp>
      <p:pic>
        <p:nvPicPr>
          <p:cNvPr id="38916" name="รูปภาพ 6" descr="24.jpeg">
            <a:extLst>
              <a:ext uri="{FF2B5EF4-FFF2-40B4-BE49-F238E27FC236}">
                <a16:creationId xmlns:a16="http://schemas.microsoft.com/office/drawing/2014/main" id="{E490134A-2C76-8639-39D4-4045AE4E7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143375"/>
            <a:ext cx="164465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AB4ED52A-FEF0-2718-310A-E5CCF6A81CC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9125" y="1417638"/>
            <a:ext cx="8143875" cy="776287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4000" b="1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th-TH" b="1" u="sng" dirty="0">
                <a:solidFill>
                  <a:srgbClr val="4013BD"/>
                </a:solidFill>
              </a:rPr>
              <a:t>หนังสือแสดงเจตนาระบุตัวผู้รับบำเหน็จตกทอด</a:t>
            </a:r>
          </a:p>
        </p:txBody>
      </p:sp>
      <p:sp>
        <p:nvSpPr>
          <p:cNvPr id="34819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5A45E54D-1ABD-CCB4-8E0D-1B3C93E3178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19125" y="2197100"/>
            <a:ext cx="8143875" cy="3500438"/>
          </a:xfrm>
        </p:spPr>
        <p:txBody>
          <a:bodyPr>
            <a:normAutofit lnSpcReduction="10000"/>
          </a:bodyPr>
          <a:lstStyle/>
          <a:p>
            <a:pPr marL="265176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th-TH" sz="3600" dirty="0">
                <a:solidFill>
                  <a:schemeClr val="tx2">
                    <a:lumMod val="50000"/>
                  </a:schemeClr>
                </a:solidFill>
                <a:latin typeface="Cordia New" pitchFamily="34" charset="-34"/>
              </a:rPr>
              <a:t> </a:t>
            </a:r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latin typeface="Cordia New" pitchFamily="34" charset="-34"/>
              </a:rPr>
              <a:t>แบบหนังสือแสดงเจตนาระบุตัวผู้รับบำเหน็จตกทอดตามแบบและวิธีการที่กระทรวงการคลังกำหนด</a:t>
            </a:r>
          </a:p>
          <a:p>
            <a:pPr marL="265176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th-TH" sz="3600" dirty="0">
                <a:solidFill>
                  <a:schemeClr val="tx2">
                    <a:lumMod val="50000"/>
                  </a:schemeClr>
                </a:solidFill>
                <a:latin typeface="Cordia New" pitchFamily="34" charset="-34"/>
              </a:rPr>
              <a:t> </a:t>
            </a:r>
            <a:r>
              <a:rPr lang="th-TH" sz="3600" b="1" dirty="0">
                <a:solidFill>
                  <a:srgbClr val="FF0000"/>
                </a:solidFill>
                <a:latin typeface="Cordia New" pitchFamily="34" charset="-34"/>
              </a:rPr>
              <a:t>สำหรับข้าราชการ หรือผู้รับบำนาญ</a:t>
            </a:r>
          </a:p>
          <a:p>
            <a:pPr marL="265176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th-TH" sz="3600" dirty="0">
                <a:solidFill>
                  <a:schemeClr val="tx2">
                    <a:lumMod val="50000"/>
                  </a:schemeClr>
                </a:solidFill>
                <a:latin typeface="Cordia New" pitchFamily="34" charset="-34"/>
              </a:rPr>
              <a:t> </a:t>
            </a:r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latin typeface="Cordia New" pitchFamily="34" charset="-34"/>
              </a:rPr>
              <a:t>ระบุชื่อบุคคลธรรมดา ไม่เกิน 15 คน</a:t>
            </a:r>
          </a:p>
          <a:p>
            <a:pPr marL="265176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latin typeface="Cordia New" pitchFamily="34" charset="-34"/>
              </a:rPr>
              <a:t> ยื่นต่อเจ้าหน้าที่ </a:t>
            </a:r>
          </a:p>
          <a:p>
            <a:pPr marL="265176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latin typeface="Cordia New" pitchFamily="34" charset="-34"/>
              </a:rPr>
              <a:t> เก็บสำเนาหนังสือไว้ 1 ฉบับ</a:t>
            </a:r>
          </a:p>
        </p:txBody>
      </p:sp>
      <p:sp>
        <p:nvSpPr>
          <p:cNvPr id="39940" name="Rectangle 5">
            <a:extLst>
              <a:ext uri="{FF2B5EF4-FFF2-40B4-BE49-F238E27FC236}">
                <a16:creationId xmlns:a16="http://schemas.microsoft.com/office/drawing/2014/main" id="{0F16F1CE-08DF-B368-5B81-F5FFDB45C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313" y="5700713"/>
            <a:ext cx="39624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FontTx/>
              <a:buBlip>
                <a:blip r:embed="rId2"/>
              </a:buBlip>
            </a:pPr>
            <a:r>
              <a:rPr lang="th-TH" altLang="th-TH" sz="4800" b="1">
                <a:solidFill>
                  <a:srgbClr val="FF0000"/>
                </a:solidFill>
                <a:latin typeface="Times New Roman" panose="02020603050405020304" pitchFamily="18" charset="0"/>
              </a:rPr>
              <a:t> ใช้พินัยกรรมไม่ได้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BACEE3C-767D-1661-A8B5-18CD512236A4}"/>
              </a:ext>
            </a:extLst>
          </p:cNvPr>
          <p:cNvSpPr txBox="1">
            <a:spLocks noChangeArrowheads="1"/>
          </p:cNvSpPr>
          <p:nvPr/>
        </p:nvSpPr>
        <p:spPr>
          <a:xfrm>
            <a:off x="619125" y="352425"/>
            <a:ext cx="8143875" cy="10668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บำเหน็จตกทอด</a:t>
            </a:r>
          </a:p>
        </p:txBody>
      </p:sp>
      <p:pic>
        <p:nvPicPr>
          <p:cNvPr id="39942" name="Picture 6" descr="j0221843[1]">
            <a:extLst>
              <a:ext uri="{FF2B5EF4-FFF2-40B4-BE49-F238E27FC236}">
                <a16:creationId xmlns:a16="http://schemas.microsoft.com/office/drawing/2014/main" id="{AA8BD0B6-43B7-8A3B-E955-0D75FD54D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4152900"/>
            <a:ext cx="22352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FF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7B7A774-5BA2-0717-0491-8CADA6097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25" y="2225675"/>
            <a:ext cx="3546475" cy="225742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84994" name="Text Box 2">
            <a:extLst>
              <a:ext uri="{FF2B5EF4-FFF2-40B4-BE49-F238E27FC236}">
                <a16:creationId xmlns:a16="http://schemas.microsoft.com/office/drawing/2014/main" id="{23617BAC-6FD2-91D1-6303-83ED09910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228600"/>
            <a:ext cx="5026025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h-TH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ngsanaUPC" pitchFamily="18" charset="-34"/>
              </a:rPr>
              <a:t>ผู้เลือก</a:t>
            </a:r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ngsanaUPC" pitchFamily="18" charset="-34"/>
              </a:rPr>
              <a:t>รับบำนาญ</a:t>
            </a:r>
          </a:p>
        </p:txBody>
      </p:sp>
      <p:grpSp>
        <p:nvGrpSpPr>
          <p:cNvPr id="5123" name="Group 3">
            <a:extLst>
              <a:ext uri="{FF2B5EF4-FFF2-40B4-BE49-F238E27FC236}">
                <a16:creationId xmlns:a16="http://schemas.microsoft.com/office/drawing/2014/main" id="{4CCD95FC-FAE6-540D-FCAF-EBC23CEAD245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1289050"/>
            <a:ext cx="8291513" cy="5214938"/>
            <a:chOff x="528" y="1152"/>
            <a:chExt cx="5088" cy="3072"/>
          </a:xfrm>
        </p:grpSpPr>
        <p:sp>
          <p:nvSpPr>
            <p:cNvPr id="22533" name="AutoShape 5">
              <a:extLst>
                <a:ext uri="{FF2B5EF4-FFF2-40B4-BE49-F238E27FC236}">
                  <a16:creationId xmlns:a16="http://schemas.microsoft.com/office/drawing/2014/main" id="{AD79AEE6-6D64-0C75-F9D5-BA8AA90AC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296"/>
              <a:ext cx="1488" cy="624"/>
            </a:xfrm>
            <a:prstGeom prst="wedgeRoundRectCallout">
              <a:avLst>
                <a:gd name="adj1" fmla="val 46440"/>
                <a:gd name="adj2" fmla="val 68750"/>
                <a:gd name="adj3" fmla="val 16667"/>
              </a:avLst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ClrTx/>
                <a:buFontTx/>
                <a:buNone/>
              </a:pPr>
              <a:endParaRPr lang="th-TH" altLang="th-TH" sz="3200" b="1">
                <a:latin typeface="Times New Roman" panose="02020603050405020304" pitchFamily="18" charset="0"/>
                <a:cs typeface="AngsanaUPC" panose="02020603050405020304" pitchFamily="18" charset="-34"/>
              </a:endParaRPr>
            </a:p>
          </p:txBody>
        </p:sp>
        <p:sp>
          <p:nvSpPr>
            <p:cNvPr id="54278" name="Text Box 6">
              <a:extLst>
                <a:ext uri="{FF2B5EF4-FFF2-40B4-BE49-F238E27FC236}">
                  <a16:creationId xmlns:a16="http://schemas.microsoft.com/office/drawing/2014/main" id="{8A3B56B5-1D3E-E36D-6F85-34A7C0B7D3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" y="1354"/>
              <a:ext cx="130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th-TH" sz="2900" b="1" dirty="0">
                  <a:latin typeface="Times New Roman" pitchFamily="18" charset="0"/>
                  <a:cs typeface="+mj-cs"/>
                </a:rPr>
                <a:t>บำนาญ / เงิน กบข.</a:t>
              </a:r>
              <a:r>
                <a:rPr lang="en-US" sz="2900" b="1" dirty="0">
                  <a:latin typeface="Times New Roman" pitchFamily="18" charset="0"/>
                  <a:cs typeface="+mj-cs"/>
                </a:rPr>
                <a:t> </a:t>
              </a:r>
              <a:endParaRPr lang="th-TH" sz="2900" b="1" dirty="0">
                <a:latin typeface="Times New Roman" pitchFamily="18" charset="0"/>
                <a:cs typeface="+mj-cs"/>
              </a:endParaRPr>
            </a:p>
          </p:txBody>
        </p:sp>
        <p:sp>
          <p:nvSpPr>
            <p:cNvPr id="22535" name="AutoShape 7">
              <a:extLst>
                <a:ext uri="{FF2B5EF4-FFF2-40B4-BE49-F238E27FC236}">
                  <a16:creationId xmlns:a16="http://schemas.microsoft.com/office/drawing/2014/main" id="{2792A8C9-4700-7E0C-DD21-C2E7A4D73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208"/>
              <a:ext cx="1488" cy="816"/>
            </a:xfrm>
            <a:prstGeom prst="wedgeRoundRectCallout">
              <a:avLst>
                <a:gd name="adj1" fmla="val 67069"/>
                <a:gd name="adj2" fmla="val -17278"/>
                <a:gd name="adj3" fmla="val 16667"/>
              </a:avLst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ClrTx/>
                <a:buFontTx/>
                <a:buNone/>
              </a:pPr>
              <a:endParaRPr lang="th-TH" altLang="th-TH" sz="3200" b="1">
                <a:latin typeface="Times New Roman" panose="02020603050405020304" pitchFamily="18" charset="0"/>
                <a:cs typeface="AngsanaUPC" panose="02020603050405020304" pitchFamily="18" charset="-34"/>
              </a:endParaRPr>
            </a:p>
          </p:txBody>
        </p:sp>
        <p:sp>
          <p:nvSpPr>
            <p:cNvPr id="22536" name="Text Box 8">
              <a:extLst>
                <a:ext uri="{FF2B5EF4-FFF2-40B4-BE49-F238E27FC236}">
                  <a16:creationId xmlns:a16="http://schemas.microsoft.com/office/drawing/2014/main" id="{BEF1EDE1-E4CF-C9F0-BE25-66597F656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256"/>
              <a:ext cx="148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th-TH" altLang="th-TH" sz="2400" b="1">
                  <a:latin typeface="Cordia New" panose="020B0304020202020204" pitchFamily="34" charset="-34"/>
                  <a:cs typeface="Cordia New" panose="020B0304020202020204" pitchFamily="34" charset="-34"/>
                </a:rPr>
                <a:t>เงินช่วยค่าครองชีพ            ผู้รับเบี้ยหวัดบำนาญ (ช.ค.บ.)</a:t>
              </a:r>
            </a:p>
          </p:txBody>
        </p:sp>
        <p:sp>
          <p:nvSpPr>
            <p:cNvPr id="22537" name="AutoShape 9">
              <a:extLst>
                <a:ext uri="{FF2B5EF4-FFF2-40B4-BE49-F238E27FC236}">
                  <a16:creationId xmlns:a16="http://schemas.microsoft.com/office/drawing/2014/main" id="{CC59962D-0C26-20FE-C928-D956CEB8B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312"/>
              <a:ext cx="1488" cy="624"/>
            </a:xfrm>
            <a:prstGeom prst="wedgeRoundRectCallout">
              <a:avLst>
                <a:gd name="adj1" fmla="val 51208"/>
                <a:gd name="adj2" fmla="val -79329"/>
                <a:gd name="adj3" fmla="val 16667"/>
              </a:avLst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ClrTx/>
                <a:buFontTx/>
                <a:buNone/>
              </a:pPr>
              <a:endParaRPr lang="th-TH" altLang="th-TH" sz="3200" b="1">
                <a:latin typeface="Times New Roman" panose="02020603050405020304" pitchFamily="18" charset="0"/>
                <a:cs typeface="AngsanaUPC" panose="02020603050405020304" pitchFamily="18" charset="-34"/>
              </a:endParaRPr>
            </a:p>
          </p:txBody>
        </p:sp>
        <p:sp>
          <p:nvSpPr>
            <p:cNvPr id="54282" name="Text Box 10">
              <a:extLst>
                <a:ext uri="{FF2B5EF4-FFF2-40B4-BE49-F238E27FC236}">
                  <a16:creationId xmlns:a16="http://schemas.microsoft.com/office/drawing/2014/main" id="{ECC27B33-1345-E5C0-75C8-6E05E5CF7F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0" y="3458"/>
              <a:ext cx="1469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th-TH" sz="3200" b="1" dirty="0">
                  <a:latin typeface="Times New Roman" pitchFamily="18" charset="0"/>
                  <a:cs typeface="+mj-cs"/>
                </a:rPr>
                <a:t>บำเหน็จตกทอด</a:t>
              </a:r>
            </a:p>
          </p:txBody>
        </p:sp>
        <p:sp>
          <p:nvSpPr>
            <p:cNvPr id="22539" name="AutoShape 11">
              <a:extLst>
                <a:ext uri="{FF2B5EF4-FFF2-40B4-BE49-F238E27FC236}">
                  <a16:creationId xmlns:a16="http://schemas.microsoft.com/office/drawing/2014/main" id="{7AD656AD-D7F8-21F6-473C-B3EC945B0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152"/>
              <a:ext cx="1488" cy="624"/>
            </a:xfrm>
            <a:prstGeom prst="wedgeRoundRectCallout">
              <a:avLst>
                <a:gd name="adj1" fmla="val -61759"/>
                <a:gd name="adj2" fmla="val 47116"/>
                <a:gd name="adj3" fmla="val 16667"/>
              </a:avLst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ClrTx/>
                <a:buFontTx/>
                <a:buNone/>
              </a:pPr>
              <a:endParaRPr lang="th-TH" altLang="th-TH" sz="3200" b="1">
                <a:latin typeface="Times New Roman" panose="02020603050405020304" pitchFamily="18" charset="0"/>
                <a:cs typeface="AngsanaUPC" panose="02020603050405020304" pitchFamily="18" charset="-34"/>
              </a:endParaRPr>
            </a:p>
          </p:txBody>
        </p:sp>
        <p:sp>
          <p:nvSpPr>
            <p:cNvPr id="22540" name="AutoShape 12">
              <a:extLst>
                <a:ext uri="{FF2B5EF4-FFF2-40B4-BE49-F238E27FC236}">
                  <a16:creationId xmlns:a16="http://schemas.microsoft.com/office/drawing/2014/main" id="{0C842E36-D676-E2EA-2A47-C9CD68D31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026"/>
              <a:ext cx="1488" cy="624"/>
            </a:xfrm>
            <a:prstGeom prst="wedgeRoundRectCallout">
              <a:avLst>
                <a:gd name="adj1" fmla="val -68144"/>
                <a:gd name="adj2" fmla="val -3528"/>
                <a:gd name="adj3" fmla="val 16667"/>
              </a:avLst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ClrTx/>
                <a:buFontTx/>
                <a:buNone/>
              </a:pPr>
              <a:endParaRPr lang="th-TH" altLang="th-TH" sz="3200" b="1">
                <a:latin typeface="Times New Roman" panose="02020603050405020304" pitchFamily="18" charset="0"/>
                <a:cs typeface="AngsanaUPC" panose="02020603050405020304" pitchFamily="18" charset="-34"/>
              </a:endParaRPr>
            </a:p>
          </p:txBody>
        </p:sp>
        <p:sp>
          <p:nvSpPr>
            <p:cNvPr id="22541" name="AutoShape 13">
              <a:extLst>
                <a:ext uri="{FF2B5EF4-FFF2-40B4-BE49-F238E27FC236}">
                  <a16:creationId xmlns:a16="http://schemas.microsoft.com/office/drawing/2014/main" id="{67ED190C-5E16-D089-844F-5A352050F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84"/>
              <a:ext cx="1488" cy="624"/>
            </a:xfrm>
            <a:prstGeom prst="wedgeRoundRectCallout">
              <a:avLst>
                <a:gd name="adj1" fmla="val -71843"/>
                <a:gd name="adj2" fmla="val -46315"/>
                <a:gd name="adj3" fmla="val 16667"/>
              </a:avLst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ClrTx/>
                <a:buFontTx/>
                <a:buNone/>
              </a:pPr>
              <a:endParaRPr lang="th-TH" altLang="th-TH" sz="3200" b="1">
                <a:latin typeface="Times New Roman" panose="02020603050405020304" pitchFamily="18" charset="0"/>
                <a:cs typeface="AngsanaUPC" panose="02020603050405020304" pitchFamily="18" charset="-34"/>
              </a:endParaRPr>
            </a:p>
          </p:txBody>
        </p:sp>
        <p:sp>
          <p:nvSpPr>
            <p:cNvPr id="22542" name="AutoShape 14">
              <a:extLst>
                <a:ext uri="{FF2B5EF4-FFF2-40B4-BE49-F238E27FC236}">
                  <a16:creationId xmlns:a16="http://schemas.microsoft.com/office/drawing/2014/main" id="{79EE3D5A-EB01-1866-32F0-5F4555A90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3504"/>
              <a:ext cx="1680" cy="720"/>
            </a:xfrm>
            <a:prstGeom prst="wedgeRoundRectCallout">
              <a:avLst>
                <a:gd name="adj1" fmla="val -41130"/>
                <a:gd name="adj2" fmla="val -71111"/>
                <a:gd name="adj3" fmla="val 16667"/>
              </a:avLst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ClrTx/>
                <a:buFontTx/>
                <a:buNone/>
              </a:pPr>
              <a:endParaRPr lang="th-TH" altLang="th-TH" sz="3200" b="1">
                <a:latin typeface="Times New Roman" panose="02020603050405020304" pitchFamily="18" charset="0"/>
                <a:cs typeface="AngsanaUPC" panose="02020603050405020304" pitchFamily="18" charset="-34"/>
              </a:endParaRPr>
            </a:p>
          </p:txBody>
        </p:sp>
        <p:sp>
          <p:nvSpPr>
            <p:cNvPr id="54287" name="Text Box 15">
              <a:extLst>
                <a:ext uri="{FF2B5EF4-FFF2-40B4-BE49-F238E27FC236}">
                  <a16:creationId xmlns:a16="http://schemas.microsoft.com/office/drawing/2014/main" id="{64B1400F-E872-A493-8330-5EFF2CCD03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1248"/>
              <a:ext cx="1526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th-TH" sz="3200" b="1" dirty="0">
                  <a:latin typeface="Times New Roman" pitchFamily="18" charset="0"/>
                  <a:cs typeface="+mj-cs"/>
                </a:rPr>
                <a:t>บำเหน็จดำรงชีพ</a:t>
              </a:r>
            </a:p>
          </p:txBody>
        </p:sp>
        <p:sp>
          <p:nvSpPr>
            <p:cNvPr id="22544" name="Text Box 16">
              <a:extLst>
                <a:ext uri="{FF2B5EF4-FFF2-40B4-BE49-F238E27FC236}">
                  <a16:creationId xmlns:a16="http://schemas.microsoft.com/office/drawing/2014/main" id="{2CE3A44C-FAD8-4E83-4FB9-85B00EA177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2160"/>
              <a:ext cx="1296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th-TH" altLang="th-TH" sz="3200" b="1">
                  <a:latin typeface="Cordia New" panose="020B0304020202020204" pitchFamily="34" charset="-34"/>
                  <a:cs typeface="Cordia New" panose="020B0304020202020204" pitchFamily="34" charset="-34"/>
                </a:rPr>
                <a:t>การศึกษาบุตร</a:t>
              </a:r>
            </a:p>
          </p:txBody>
        </p:sp>
        <p:sp>
          <p:nvSpPr>
            <p:cNvPr id="54289" name="Text Box 17">
              <a:extLst>
                <a:ext uri="{FF2B5EF4-FFF2-40B4-BE49-F238E27FC236}">
                  <a16:creationId xmlns:a16="http://schemas.microsoft.com/office/drawing/2014/main" id="{C21FDA0E-7F87-06EE-84B4-1310BDC1D6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880"/>
              <a:ext cx="1505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th-TH" sz="3200" b="1" dirty="0">
                  <a:latin typeface="Times New Roman" pitchFamily="18" charset="0"/>
                  <a:cs typeface="+mj-cs"/>
                </a:rPr>
                <a:t>ค่ารักษาพยาบาล</a:t>
              </a:r>
            </a:p>
          </p:txBody>
        </p:sp>
        <p:sp>
          <p:nvSpPr>
            <p:cNvPr id="54290" name="Text Box 18">
              <a:extLst>
                <a:ext uri="{FF2B5EF4-FFF2-40B4-BE49-F238E27FC236}">
                  <a16:creationId xmlns:a16="http://schemas.microsoft.com/office/drawing/2014/main" id="{83CD2761-65BE-515C-C5AC-4E8462097B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8" y="3542"/>
              <a:ext cx="1790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th-TH" sz="3200" b="1" dirty="0">
                  <a:latin typeface="Times New Roman" pitchFamily="18" charset="0"/>
                  <a:cs typeface="+mj-cs"/>
                </a:rPr>
                <a:t>เงินช่วยพิเศษ </a:t>
              </a:r>
              <a:br>
                <a:rPr lang="th-TH" sz="3200" b="1" dirty="0">
                  <a:latin typeface="Times New Roman" pitchFamily="18" charset="0"/>
                  <a:cs typeface="+mj-cs"/>
                </a:rPr>
              </a:br>
              <a:r>
                <a:rPr lang="th-TH" sz="3200" b="1" dirty="0">
                  <a:latin typeface="Times New Roman" pitchFamily="18" charset="0"/>
                  <a:cs typeface="+mj-cs"/>
                </a:rPr>
                <a:t> กรณีถึงแก่ความตาย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ชื่อเรื่องรอง 2">
            <a:extLst>
              <a:ext uri="{FF2B5EF4-FFF2-40B4-BE49-F238E27FC236}">
                <a16:creationId xmlns:a16="http://schemas.microsoft.com/office/drawing/2014/main" id="{675A6E63-8B89-8A56-75D3-B32B51C18427}"/>
              </a:ext>
            </a:extLst>
          </p:cNvPr>
          <p:cNvSpPr txBox="1">
            <a:spLocks/>
          </p:cNvSpPr>
          <p:nvPr/>
        </p:nvSpPr>
        <p:spPr bwMode="auto">
          <a:xfrm>
            <a:off x="4572000" y="1905000"/>
            <a:ext cx="4354513" cy="4292600"/>
          </a:xfrm>
          <a:prstGeom prst="rect">
            <a:avLst/>
          </a:prstGeom>
          <a:solidFill>
            <a:srgbClr val="FFFFCC"/>
          </a:solidFill>
          <a:ln w="349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buClrTx/>
              <a:buFont typeface="Arial" panose="020B0604020202020204" pitchFamily="34" charset="0"/>
              <a:buNone/>
            </a:pPr>
            <a:endParaRPr lang="th-TH" altLang="th-TH" sz="2700">
              <a:solidFill>
                <a:srgbClr val="89898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963" name="ชื่อเรื่องรอง 2">
            <a:extLst>
              <a:ext uri="{FF2B5EF4-FFF2-40B4-BE49-F238E27FC236}">
                <a16:creationId xmlns:a16="http://schemas.microsoft.com/office/drawing/2014/main" id="{A418A968-530D-6D51-A01C-313EB6058E2D}"/>
              </a:ext>
            </a:extLst>
          </p:cNvPr>
          <p:cNvSpPr txBox="1">
            <a:spLocks/>
          </p:cNvSpPr>
          <p:nvPr/>
        </p:nvSpPr>
        <p:spPr bwMode="auto">
          <a:xfrm>
            <a:off x="228600" y="1905000"/>
            <a:ext cx="4343400" cy="4292600"/>
          </a:xfrm>
          <a:prstGeom prst="rect">
            <a:avLst/>
          </a:prstGeom>
          <a:solidFill>
            <a:srgbClr val="FFCCFF"/>
          </a:solidFill>
          <a:ln w="349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buClrTx/>
              <a:buFont typeface="Arial" panose="020B0604020202020204" pitchFamily="34" charset="0"/>
              <a:buNone/>
            </a:pPr>
            <a:endParaRPr lang="th-TH" altLang="th-TH" sz="2700">
              <a:solidFill>
                <a:srgbClr val="89898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FD43B05-80AD-A5D8-C7B4-E5BD96C4C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5988"/>
            <a:ext cx="4343400" cy="989012"/>
          </a:xfrm>
          <a:solidFill>
            <a:srgbClr val="FFCCFF"/>
          </a:solidFill>
          <a:ln w="34925">
            <a:solidFill>
              <a:srgbClr val="0000FF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3000" b="1" dirty="0">
                <a:solidFill>
                  <a:schemeClr val="accent3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คู่มือการยื่นบำเหน็จบำนาญ /ตกทอด</a:t>
            </a:r>
            <a:br>
              <a:rPr lang="th-TH" sz="3000" b="1" dirty="0">
                <a:solidFill>
                  <a:schemeClr val="accent3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000" b="1" dirty="0">
                <a:solidFill>
                  <a:schemeClr val="accent3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ผ่านระบบ 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 - Filing</a:t>
            </a:r>
            <a:endParaRPr lang="th-TH" sz="3000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55609C9-2479-0F8C-E8C3-384F5CF65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915988"/>
            <a:ext cx="4354513" cy="989012"/>
          </a:xfrm>
          <a:solidFill>
            <a:srgbClr val="FFFFCC"/>
          </a:solidFill>
          <a:ln w="34925">
            <a:solidFill>
              <a:srgbClr val="0000FF"/>
            </a:solidFill>
          </a:ln>
        </p:spPr>
        <p:txBody>
          <a:bodyPr>
            <a:no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chemeClr val="accent3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ยื่นทาง แอปพลิเคชั่น ทางมือถือ 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chemeClr val="accent3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โดยดาวโหลดแอปพลิเคชั่น 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DIGITAL PENSION</a:t>
            </a:r>
            <a:endParaRPr lang="th-TH" sz="2700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0966" name="รูปภาพ 3">
            <a:extLst>
              <a:ext uri="{FF2B5EF4-FFF2-40B4-BE49-F238E27FC236}">
                <a16:creationId xmlns:a16="http://schemas.microsoft.com/office/drawing/2014/main" id="{E3FA5CE8-6550-89AF-54EF-AD313ED06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8" t="32028" r="26709" b="12830"/>
          <a:stretch>
            <a:fillRect/>
          </a:stretch>
        </p:blipFill>
        <p:spPr bwMode="auto">
          <a:xfrm>
            <a:off x="473075" y="2454275"/>
            <a:ext cx="18891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prstDash val="dashDot"/>
                <a:miter lim="800000"/>
                <a:headEnd/>
                <a:tailEnd/>
              </a14:hiddenLine>
            </a:ext>
          </a:extLst>
        </p:spPr>
      </p:pic>
      <p:pic>
        <p:nvPicPr>
          <p:cNvPr id="40967" name="รูปภาพ 4">
            <a:extLst>
              <a:ext uri="{FF2B5EF4-FFF2-40B4-BE49-F238E27FC236}">
                <a16:creationId xmlns:a16="http://schemas.microsoft.com/office/drawing/2014/main" id="{D0B6024B-C68E-4588-9885-7D00ABB7E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8" t="32028" r="50414" b="12830"/>
          <a:stretch>
            <a:fillRect/>
          </a:stretch>
        </p:blipFill>
        <p:spPr bwMode="auto">
          <a:xfrm>
            <a:off x="2538413" y="2438400"/>
            <a:ext cx="188118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prstDash val="dashDot"/>
                <a:miter lim="800000"/>
                <a:headEnd/>
                <a:tailEnd/>
              </a14:hiddenLine>
            </a:ext>
          </a:extLst>
        </p:spPr>
      </p:pic>
      <p:pic>
        <p:nvPicPr>
          <p:cNvPr id="40968" name="รูปภาพ 5">
            <a:extLst>
              <a:ext uri="{FF2B5EF4-FFF2-40B4-BE49-F238E27FC236}">
                <a16:creationId xmlns:a16="http://schemas.microsoft.com/office/drawing/2014/main" id="{777FF32E-01C6-683E-AFCB-4D7C1531F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3" t="18793" r="23734" b="11246"/>
          <a:stretch>
            <a:fillRect/>
          </a:stretch>
        </p:blipFill>
        <p:spPr bwMode="auto">
          <a:xfrm>
            <a:off x="4779963" y="2462213"/>
            <a:ext cx="3938587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C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3F16275-C5F8-C349-8027-D19D7EBEA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1828800"/>
            <a:ext cx="7373541" cy="2509213"/>
          </a:xfrm>
          <a:ln>
            <a:miter lim="800000"/>
            <a:headEnd/>
            <a:tailEnd/>
          </a:ln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ค่ารักษาพยาบาล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C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>
            <a:extLst>
              <a:ext uri="{FF2B5EF4-FFF2-40B4-BE49-F238E27FC236}">
                <a16:creationId xmlns:a16="http://schemas.microsoft.com/office/drawing/2014/main" id="{A1AF3121-648B-731D-04EB-36E1E771F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2971800"/>
            <a:ext cx="2057400" cy="1219200"/>
          </a:xfrm>
          <a:prstGeom prst="ellipse">
            <a:avLst/>
          </a:prstGeom>
          <a:gradFill rotWithShape="0">
            <a:gsLst>
              <a:gs pos="95000">
                <a:srgbClr val="92D050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ผู้มีสิทธิ</a:t>
            </a:r>
          </a:p>
        </p:txBody>
      </p:sp>
      <p:sp>
        <p:nvSpPr>
          <p:cNvPr id="24579" name="Line 3">
            <a:extLst>
              <a:ext uri="{FF2B5EF4-FFF2-40B4-BE49-F238E27FC236}">
                <a16:creationId xmlns:a16="http://schemas.microsoft.com/office/drawing/2014/main" id="{2A25A013-30A3-2D33-C58E-FA2A1685CBE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38400" y="1676400"/>
            <a:ext cx="1676400" cy="1371600"/>
          </a:xfrm>
          <a:prstGeom prst="line">
            <a:avLst/>
          </a:prstGeom>
          <a:noFill/>
          <a:ln w="76200">
            <a:solidFill>
              <a:srgbClr val="D60093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30F7F8E9-C46E-1E44-CA4B-1FFB9B339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362200"/>
            <a:ext cx="20716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th-TH" sz="5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ข้าราชการ</a:t>
            </a:r>
          </a:p>
        </p:txBody>
      </p:sp>
      <p:sp>
        <p:nvSpPr>
          <p:cNvPr id="24581" name="Line 5">
            <a:extLst>
              <a:ext uri="{FF2B5EF4-FFF2-40B4-BE49-F238E27FC236}">
                <a16:creationId xmlns:a16="http://schemas.microsoft.com/office/drawing/2014/main" id="{74806444-1044-3CF7-1B81-2AFBB3160F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1371600"/>
            <a:ext cx="0" cy="1447800"/>
          </a:xfrm>
          <a:prstGeom prst="line">
            <a:avLst/>
          </a:prstGeom>
          <a:noFill/>
          <a:ln w="76200">
            <a:solidFill>
              <a:srgbClr val="D60093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4B5FBB28-B7E9-B4DC-B5CA-0E5296283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04800"/>
            <a:ext cx="2625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th-TH" sz="54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ลูกจ้างประจำ</a:t>
            </a: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CA6E2275-A315-0542-DCBC-F7374EF07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91000"/>
            <a:ext cx="3568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th-TH" sz="5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ลูกจ้างชาวต่างชาติ</a:t>
            </a:r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id="{1BC0E489-DF58-1886-4FB7-627B75B05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32480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th-TH" sz="5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ผู้รับบำนาญปกติ</a:t>
            </a:r>
          </a:p>
        </p:txBody>
      </p:sp>
      <p:sp>
        <p:nvSpPr>
          <p:cNvPr id="24585" name="Text Box 9">
            <a:extLst>
              <a:ext uri="{FF2B5EF4-FFF2-40B4-BE49-F238E27FC236}">
                <a16:creationId xmlns:a16="http://schemas.microsoft.com/office/drawing/2014/main" id="{57C1F454-3D55-328D-DC7C-977C77983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562600"/>
            <a:ext cx="609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th-TH" sz="5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ผู้รับบำนาญพิเศษเหตุทุพลภาพ</a:t>
            </a:r>
          </a:p>
        </p:txBody>
      </p:sp>
      <p:sp>
        <p:nvSpPr>
          <p:cNvPr id="24586" name="Text Box 10">
            <a:extLst>
              <a:ext uri="{FF2B5EF4-FFF2-40B4-BE49-F238E27FC236}">
                <a16:creationId xmlns:a16="http://schemas.microsoft.com/office/drawing/2014/main" id="{6BD70E25-E9E6-E6F9-222B-FF99D870B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572000"/>
            <a:ext cx="25352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th-TH" sz="5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ผู้รับเบี้ยหวัด</a:t>
            </a:r>
          </a:p>
        </p:txBody>
      </p:sp>
      <p:sp>
        <p:nvSpPr>
          <p:cNvPr id="24587" name="Line 11">
            <a:extLst>
              <a:ext uri="{FF2B5EF4-FFF2-40B4-BE49-F238E27FC236}">
                <a16:creationId xmlns:a16="http://schemas.microsoft.com/office/drawing/2014/main" id="{B1AE472C-4295-16DE-AB22-B3A58F7E73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2971800"/>
            <a:ext cx="838200" cy="304800"/>
          </a:xfrm>
          <a:prstGeom prst="line">
            <a:avLst/>
          </a:prstGeom>
          <a:noFill/>
          <a:ln w="76200">
            <a:solidFill>
              <a:srgbClr val="D60093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4588" name="Line 12">
            <a:extLst>
              <a:ext uri="{FF2B5EF4-FFF2-40B4-BE49-F238E27FC236}">
                <a16:creationId xmlns:a16="http://schemas.microsoft.com/office/drawing/2014/main" id="{154298FA-30D5-610F-F211-5CFA12A7AC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3886200"/>
            <a:ext cx="1676400" cy="457200"/>
          </a:xfrm>
          <a:prstGeom prst="line">
            <a:avLst/>
          </a:prstGeom>
          <a:noFill/>
          <a:ln w="76200">
            <a:solidFill>
              <a:srgbClr val="D60093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4589" name="Line 13">
            <a:extLst>
              <a:ext uri="{FF2B5EF4-FFF2-40B4-BE49-F238E27FC236}">
                <a16:creationId xmlns:a16="http://schemas.microsoft.com/office/drawing/2014/main" id="{528F1057-079F-254B-3254-376012DBF2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4343400"/>
            <a:ext cx="228600" cy="1219200"/>
          </a:xfrm>
          <a:prstGeom prst="line">
            <a:avLst/>
          </a:prstGeom>
          <a:noFill/>
          <a:ln w="76200">
            <a:solidFill>
              <a:srgbClr val="D60093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4590" name="Line 14">
            <a:extLst>
              <a:ext uri="{FF2B5EF4-FFF2-40B4-BE49-F238E27FC236}">
                <a16:creationId xmlns:a16="http://schemas.microsoft.com/office/drawing/2014/main" id="{E93BF5DD-0A24-81F8-B0B5-EF196B0615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191000"/>
            <a:ext cx="685800" cy="609600"/>
          </a:xfrm>
          <a:prstGeom prst="line">
            <a:avLst/>
          </a:prstGeom>
          <a:noFill/>
          <a:ln w="76200">
            <a:solidFill>
              <a:srgbClr val="D60093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45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45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45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45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45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245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 autoUpdateAnimBg="0"/>
      <p:bldP spid="24580" grpId="0" autoUpdateAnimBg="0"/>
      <p:bldP spid="24582" grpId="0" autoUpdateAnimBg="0"/>
      <p:bldP spid="24583" grpId="0" autoUpdateAnimBg="0"/>
      <p:bldP spid="24584" grpId="0" autoUpdateAnimBg="0"/>
      <p:bldP spid="24585" grpId="0" autoUpdateAnimBg="0"/>
      <p:bldP spid="2458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C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0E5DCC9-A0FF-D5FD-25B2-AB2DC9505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88" y="315913"/>
            <a:ext cx="7300912" cy="11318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6000" b="1" dirty="0">
                <a:solidFill>
                  <a:srgbClr val="FF0000"/>
                </a:solidFill>
              </a:rPr>
              <a:t>ใครบ้าง...จะมีสิทธิเบิกค่าพยาบาล</a:t>
            </a:r>
          </a:p>
        </p:txBody>
      </p:sp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720C2A66-BDAD-A1A7-E184-96294C2AEB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72050" y="2779713"/>
            <a:ext cx="3409950" cy="2401887"/>
          </a:xfrm>
        </p:spPr>
        <p:txBody>
          <a:bodyPr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4213225" algn="l"/>
              </a:tabLst>
              <a:defRPr/>
            </a:pPr>
            <a:r>
              <a:rPr lang="th-TH" sz="2400" b="1" dirty="0"/>
              <a:t>1. คู่สมรสที่ชอบด้วยกฎหมาย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h-TH" sz="2400" b="1" dirty="0"/>
              <a:t>    (จดทะเบียนสมรส)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h-TH" sz="2400" b="1" dirty="0"/>
              <a:t>2. บุตรที่ชอบด้วยกฎหมาย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h-TH" sz="2400" b="1" dirty="0"/>
              <a:t>3. บิดา มารดา ที่ชอบด้วย</a:t>
            </a:r>
          </a:p>
          <a:p>
            <a:pPr marL="266700" indent="-2667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h-TH" sz="2400" b="1" dirty="0"/>
              <a:t>     </a:t>
            </a:r>
            <a:endParaRPr lang="th-TH" sz="2400" b="1" dirty="0">
              <a:solidFill>
                <a:srgbClr val="C00000"/>
              </a:solidFill>
            </a:endParaRPr>
          </a:p>
          <a:p>
            <a:pPr marL="514350" indent="-51435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h-TH" sz="2800" b="1" dirty="0">
              <a:solidFill>
                <a:srgbClr val="00B0F0"/>
              </a:solidFill>
            </a:endParaRPr>
          </a:p>
        </p:txBody>
      </p:sp>
      <p:sp>
        <p:nvSpPr>
          <p:cNvPr id="4" name="บวก 3">
            <a:extLst>
              <a:ext uri="{FF2B5EF4-FFF2-40B4-BE49-F238E27FC236}">
                <a16:creationId xmlns:a16="http://schemas.microsoft.com/office/drawing/2014/main" id="{7AAA772B-433C-EAC0-8094-654016790200}"/>
              </a:ext>
            </a:extLst>
          </p:cNvPr>
          <p:cNvSpPr/>
          <p:nvPr/>
        </p:nvSpPr>
        <p:spPr>
          <a:xfrm>
            <a:off x="3776663" y="1752600"/>
            <a:ext cx="642937" cy="5715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sz="1800"/>
          </a:p>
        </p:txBody>
      </p:sp>
      <p:sp>
        <p:nvSpPr>
          <p:cNvPr id="5" name="มนมุมสี่เหลี่ยมด้านทแยงมุม 4">
            <a:extLst>
              <a:ext uri="{FF2B5EF4-FFF2-40B4-BE49-F238E27FC236}">
                <a16:creationId xmlns:a16="http://schemas.microsoft.com/office/drawing/2014/main" id="{B6D6DEB6-21F6-E33B-999F-01265E0D6C2F}"/>
              </a:ext>
            </a:extLst>
          </p:cNvPr>
          <p:cNvSpPr/>
          <p:nvPr/>
        </p:nvSpPr>
        <p:spPr>
          <a:xfrm>
            <a:off x="1295400" y="1600200"/>
            <a:ext cx="1547813" cy="914400"/>
          </a:xfrm>
          <a:prstGeom prst="round2Diag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3200" b="1" dirty="0"/>
              <a:t>ผู้มีสิทธิ </a:t>
            </a:r>
          </a:p>
        </p:txBody>
      </p:sp>
      <p:sp>
        <p:nvSpPr>
          <p:cNvPr id="6" name="มนมุมสี่เหลี่ยมด้านทแยงมุม 5">
            <a:extLst>
              <a:ext uri="{FF2B5EF4-FFF2-40B4-BE49-F238E27FC236}">
                <a16:creationId xmlns:a16="http://schemas.microsoft.com/office/drawing/2014/main" id="{D2B30B69-D988-5B77-E00B-74F53985E391}"/>
              </a:ext>
            </a:extLst>
          </p:cNvPr>
          <p:cNvSpPr/>
          <p:nvPr/>
        </p:nvSpPr>
        <p:spPr>
          <a:xfrm>
            <a:off x="5057775" y="1524000"/>
            <a:ext cx="2714625" cy="985838"/>
          </a:xfrm>
          <a:prstGeom prst="round2Diag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3200" b="1" dirty="0"/>
              <a:t>บุคคลในครอบครัว</a:t>
            </a:r>
          </a:p>
          <a:p>
            <a:pPr algn="ctr" eaLnBrk="1" hangingPunct="1">
              <a:defRPr/>
            </a:pPr>
            <a:r>
              <a:rPr lang="th-TH" sz="3200" b="1" dirty="0"/>
              <a:t>ของผู้มีสิทธิ</a:t>
            </a:r>
          </a:p>
        </p:txBody>
      </p:sp>
      <p:sp>
        <p:nvSpPr>
          <p:cNvPr id="44039" name="ตัวยึดเนื้อหา 2">
            <a:extLst>
              <a:ext uri="{FF2B5EF4-FFF2-40B4-BE49-F238E27FC236}">
                <a16:creationId xmlns:a16="http://schemas.microsoft.com/office/drawing/2014/main" id="{A64EAB3D-FDF9-2194-A7EF-03D81DBD16C4}"/>
              </a:ext>
            </a:extLst>
          </p:cNvPr>
          <p:cNvSpPr txBox="1">
            <a:spLocks/>
          </p:cNvSpPr>
          <p:nvPr/>
        </p:nvSpPr>
        <p:spPr bwMode="auto">
          <a:xfrm>
            <a:off x="1082675" y="5410200"/>
            <a:ext cx="71437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Font typeface="Arial" panose="020B0604020202020204" pitchFamily="34" charset="0"/>
              <a:buNone/>
            </a:pPr>
            <a:r>
              <a:rPr lang="th-TH" altLang="th-TH" sz="2800" b="1">
                <a:solidFill>
                  <a:srgbClr val="FF0000"/>
                </a:solidFill>
                <a:cs typeface="Cordia New" panose="020B0304020202020204" pitchFamily="34" charset="-34"/>
              </a:rPr>
              <a:t>กรณีผู้มีสิทธิ มีบุคคลในครอบครัวเป็นผู้มีสิทธิเช่นเดียวกัน         ให้ต่างฝ่ายใช้สิทธิเบิกเงินของตนเอง</a:t>
            </a:r>
          </a:p>
        </p:txBody>
      </p:sp>
      <p:sp>
        <p:nvSpPr>
          <p:cNvPr id="8" name="ตัวยึดเนื้อหา 2">
            <a:extLst>
              <a:ext uri="{FF2B5EF4-FFF2-40B4-BE49-F238E27FC236}">
                <a16:creationId xmlns:a16="http://schemas.microsoft.com/office/drawing/2014/main" id="{FAB1A483-2D09-BF8C-B2AB-A38E726B693D}"/>
              </a:ext>
            </a:extLst>
          </p:cNvPr>
          <p:cNvSpPr txBox="1">
            <a:spLocks/>
          </p:cNvSpPr>
          <p:nvPr/>
        </p:nvSpPr>
        <p:spPr bwMode="auto">
          <a:xfrm>
            <a:off x="847725" y="2803525"/>
            <a:ext cx="3343275" cy="2468563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4213225" algn="l"/>
              </a:tabLst>
              <a:defRPr/>
            </a:pPr>
            <a:r>
              <a:rPr lang="th-TH" sz="2400" b="1" dirty="0"/>
              <a:t>1. ข้าราชการ และลูกจ้างประจำ                             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h-TH" sz="2400" b="1" dirty="0"/>
              <a:t>2. ลูกจ้างชาวต่างประเทศ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h-TH" sz="2400" b="1" dirty="0"/>
              <a:t>   (สัญญาจ้างมิได้ระบุเกี่ยวกับ</a:t>
            </a:r>
          </a:p>
          <a:p>
            <a:pPr marL="266700" indent="-2667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h-TH" sz="2400" b="1" dirty="0"/>
              <a:t>     ค่ารักษาพยาบาล)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h-TH" sz="2400" b="1" dirty="0"/>
              <a:t>3. ข้าราชการบำนาญ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h-TH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C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E479A2E-ACE5-FE66-0377-66A9C0B26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963" y="796925"/>
            <a:ext cx="7859712" cy="14811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5500" b="1" dirty="0">
                <a:solidFill>
                  <a:srgbClr val="FF0000"/>
                </a:solidFill>
              </a:rPr>
              <a:t>สิทธิประโยชน์จากเงินสวัสดิการ</a:t>
            </a:r>
            <a:br>
              <a:rPr lang="th-TH" sz="5500" b="1" dirty="0">
                <a:solidFill>
                  <a:srgbClr val="FF0000"/>
                </a:solidFill>
              </a:rPr>
            </a:br>
            <a:r>
              <a:rPr lang="th-TH" sz="5500" b="1" dirty="0">
                <a:solidFill>
                  <a:srgbClr val="FF0000"/>
                </a:solidFill>
              </a:rPr>
              <a:t>ผู้รับบำนาญ</a:t>
            </a:r>
          </a:p>
        </p:txBody>
      </p:sp>
      <p:sp>
        <p:nvSpPr>
          <p:cNvPr id="7171" name="ตัวยึดข้อความ 2">
            <a:extLst>
              <a:ext uri="{FF2B5EF4-FFF2-40B4-BE49-F238E27FC236}">
                <a16:creationId xmlns:a16="http://schemas.microsoft.com/office/drawing/2014/main" id="{40883306-DBF3-3BD2-EA9C-68B668BF6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963" y="2278063"/>
            <a:ext cx="3932237" cy="792162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altLang="th-TH" sz="3600" b="1" dirty="0"/>
              <a:t>ค่ารักษาพยาบาล</a:t>
            </a:r>
          </a:p>
        </p:txBody>
      </p:sp>
      <p:sp>
        <p:nvSpPr>
          <p:cNvPr id="4" name="ตัวยึดเนื้อหา 3">
            <a:extLst>
              <a:ext uri="{FF2B5EF4-FFF2-40B4-BE49-F238E27FC236}">
                <a16:creationId xmlns:a16="http://schemas.microsoft.com/office/drawing/2014/main" id="{ABD5C995-9BFD-ADBF-4BB8-F936C8C109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5963" y="3063875"/>
            <a:ext cx="3932237" cy="3489325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h-TH" b="1" dirty="0">
                <a:solidFill>
                  <a:srgbClr val="4013BD"/>
                </a:solidFill>
              </a:rPr>
              <a:t>ผู้รับบำนาญ</a:t>
            </a:r>
            <a:r>
              <a:rPr lang="th-TH" b="1" dirty="0"/>
              <a:t>เบิกค่ารักษาพยาบาลได้ตลอดชีวิต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h-TH" b="1" dirty="0">
                <a:solidFill>
                  <a:srgbClr val="4013BD"/>
                </a:solidFill>
              </a:rPr>
              <a:t>คู่สมรส </a:t>
            </a:r>
            <a:r>
              <a:rPr lang="th-TH" b="1" dirty="0"/>
              <a:t>เบิกค่ารักษาพยาบาลได้จนผู้รับบำนาญถึงแก่กรรม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h-TH" b="1" dirty="0">
                <a:solidFill>
                  <a:srgbClr val="4013BD"/>
                </a:solidFill>
              </a:rPr>
              <a:t>บิดา มารดา </a:t>
            </a:r>
            <a:r>
              <a:rPr lang="th-TH" b="1" dirty="0"/>
              <a:t>เบิกค่ารักษาพยาบาลได้จนผู้รับบำนาญถึงแก่กรรม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h-TH" b="1" dirty="0">
                <a:solidFill>
                  <a:srgbClr val="4013BD"/>
                </a:solidFill>
              </a:rPr>
              <a:t>บุตร</a:t>
            </a:r>
            <a:r>
              <a:rPr lang="th-TH" b="1" dirty="0"/>
              <a:t>เบิกค่ารักษาพยาบาลได้จนอายุครบ 20 ปีบริบูรณ์ </a:t>
            </a:r>
            <a:r>
              <a:rPr lang="th-TH" b="1" dirty="0">
                <a:solidFill>
                  <a:srgbClr val="FF0000"/>
                </a:solidFill>
              </a:rPr>
              <a:t>ยกเว้น</a:t>
            </a:r>
            <a:r>
              <a:rPr lang="th-TH" b="1" dirty="0"/>
              <a:t>บุตรที่ไร้ความสามารถ หรือเสมือนไร้ความสามารถเบิกได้จนผู้รับบำนาญถึงแก่กรรม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h-TH" dirty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th-TH" dirty="0"/>
          </a:p>
        </p:txBody>
      </p:sp>
      <p:sp>
        <p:nvSpPr>
          <p:cNvPr id="7173" name="ตัวยึดข้อความ 4">
            <a:extLst>
              <a:ext uri="{FF2B5EF4-FFF2-40B4-BE49-F238E27FC236}">
                <a16:creationId xmlns:a16="http://schemas.microsoft.com/office/drawing/2014/main" id="{97A3F066-3EB6-FF6F-83CC-1062FFBCE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3438" y="2278063"/>
            <a:ext cx="3932237" cy="792162"/>
          </a:xfrm>
          <a:solidFill>
            <a:srgbClr val="99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altLang="th-TH" sz="3600" b="1" dirty="0"/>
              <a:t>ค่าเล่าเรียนบุตร</a:t>
            </a:r>
          </a:p>
        </p:txBody>
      </p:sp>
      <p:sp>
        <p:nvSpPr>
          <p:cNvPr id="7174" name="ตัวยึดเนื้อหา 5">
            <a:extLst>
              <a:ext uri="{FF2B5EF4-FFF2-40B4-BE49-F238E27FC236}">
                <a16:creationId xmlns:a16="http://schemas.microsoft.com/office/drawing/2014/main" id="{B266C06D-BB73-2BD6-7CD8-30C14BFD65F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43438" y="3063875"/>
            <a:ext cx="3932237" cy="3489325"/>
          </a:xfrm>
          <a:solidFill>
            <a:srgbClr val="CC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65113" indent="-265113" eaLnBrk="1" fontAlgn="auto" hangingPunct="1">
              <a:spcAft>
                <a:spcPts val="0"/>
              </a:spcAft>
              <a:buFont typeface="Wingdings 2" panose="05020102010507070707" pitchFamily="18" charset="2"/>
              <a:buChar char=""/>
              <a:defRPr/>
            </a:pPr>
            <a:r>
              <a:rPr lang="th-TH" altLang="th-TH" b="1" dirty="0"/>
              <a:t>เบิกค่าเล่าเรียนบุตรได้จนถึงบุตรอายุ 25 ปีบริบูรณ์</a:t>
            </a:r>
          </a:p>
          <a:p>
            <a:pPr marL="265113" indent="-265113" eaLnBrk="1" fontAlgn="auto" hangingPunct="1">
              <a:spcAft>
                <a:spcPts val="0"/>
              </a:spcAft>
              <a:buFont typeface="Wingdings 2" panose="05020102010507070707" pitchFamily="18" charset="2"/>
              <a:buChar char=""/>
              <a:defRPr/>
            </a:pPr>
            <a:r>
              <a:rPr lang="th-TH" altLang="th-TH" b="1" dirty="0"/>
              <a:t>เบิกได้ สำหรับบุตรโดยชอบด้วยกฎหมาย คนที่ 1 ถึงคนที่ 3 (ไม่รวมบุตรบุญธรรม)</a:t>
            </a:r>
          </a:p>
          <a:p>
            <a:pPr marL="265113" indent="-265113" eaLnBrk="1" fontAlgn="auto" hangingPunct="1">
              <a:spcAft>
                <a:spcPts val="0"/>
              </a:spcAft>
              <a:buFont typeface="Wingdings 2" panose="05020102010507070707" pitchFamily="18" charset="2"/>
              <a:buChar char=""/>
              <a:defRPr/>
            </a:pPr>
            <a:r>
              <a:rPr lang="th-TH" altLang="th-TH" b="1" dirty="0"/>
              <a:t>เบิกได้ตามประเภทและอัตราที่กระทรวงการคลังกำหนด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56000">
              <a:srgbClr val="CCFFCC"/>
            </a:gs>
            <a:gs pos="78000">
              <a:srgbClr val="C9E88E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290C365F-B1E6-410D-A869-413292B68C2E}"/>
              </a:ext>
            </a:extLst>
          </p:cNvPr>
          <p:cNvSpPr txBox="1">
            <a:spLocks/>
          </p:cNvSpPr>
          <p:nvPr/>
        </p:nvSpPr>
        <p:spPr bwMode="auto">
          <a:xfrm>
            <a:off x="914400" y="3940175"/>
            <a:ext cx="7772400" cy="14700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h-TH" sz="10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ขอบคุณค่ะ</a:t>
            </a: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66613565-861C-860B-23BF-4451D845C072}"/>
              </a:ext>
            </a:extLst>
          </p:cNvPr>
          <p:cNvSpPr txBox="1">
            <a:spLocks/>
          </p:cNvSpPr>
          <p:nvPr/>
        </p:nvSpPr>
        <p:spPr bwMode="auto">
          <a:xfrm>
            <a:off x="685800" y="609600"/>
            <a:ext cx="7772400" cy="30702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th-TH" sz="1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H SarabunPSK" panose="020B0500040200020003" pitchFamily="34" charset="-34"/>
              <a:ea typeface="Arial Unicode MS" pitchFamily="34" charset="-128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42176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D2C7B322-5AA7-B61B-37ED-BE6FA2A1BD87}"/>
              </a:ext>
            </a:extLst>
          </p:cNvPr>
          <p:cNvSpPr txBox="1">
            <a:spLocks/>
          </p:cNvSpPr>
          <p:nvPr/>
        </p:nvSpPr>
        <p:spPr bwMode="auto">
          <a:xfrm>
            <a:off x="914400" y="3940175"/>
            <a:ext cx="7772400" cy="14700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th-TH" sz="1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34DDE97D-E480-3EE8-8D94-E91EA86011B9}"/>
              </a:ext>
            </a:extLst>
          </p:cNvPr>
          <p:cNvSpPr txBox="1">
            <a:spLocks/>
          </p:cNvSpPr>
          <p:nvPr/>
        </p:nvSpPr>
        <p:spPr bwMode="auto">
          <a:xfrm>
            <a:off x="685800" y="609600"/>
            <a:ext cx="7772400" cy="17843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th-TH" sz="1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H SarabunPSK" panose="020B0500040200020003" pitchFamily="34" charset="-34"/>
              <a:ea typeface="Arial Unicode MS" pitchFamily="34" charset="-128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A674FBA5-369E-C924-5DF4-2321774C7C61}"/>
              </a:ext>
            </a:extLst>
          </p:cNvPr>
          <p:cNvSpPr/>
          <p:nvPr/>
        </p:nvSpPr>
        <p:spPr>
          <a:xfrm>
            <a:off x="533400" y="762000"/>
            <a:ext cx="83058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h-TH" sz="100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บำเหน็จค้ำ</a:t>
            </a:r>
            <a:r>
              <a:rPr lang="th-TH" sz="100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KodchiangUPC" panose="02020603050405020304" pitchFamily="18" charset="-34"/>
                <a:cs typeface="KodchiangUPC" panose="02020603050405020304" pitchFamily="18" charset="-34"/>
              </a:rPr>
              <a:t>ประกัน</a:t>
            </a:r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89620D17-5B75-361D-19C6-6477AEE4C249}"/>
              </a:ext>
            </a:extLst>
          </p:cNvPr>
          <p:cNvSpPr txBox="1">
            <a:spLocks/>
          </p:cNvSpPr>
          <p:nvPr/>
        </p:nvSpPr>
        <p:spPr bwMode="auto">
          <a:xfrm>
            <a:off x="914400" y="3429000"/>
            <a:ext cx="7772400" cy="20034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th-TH" sz="1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รูปภาพ 6" descr="20.jpeg">
            <a:extLst>
              <a:ext uri="{FF2B5EF4-FFF2-40B4-BE49-F238E27FC236}">
                <a16:creationId xmlns:a16="http://schemas.microsoft.com/office/drawing/2014/main" id="{323240DB-3D64-A788-3E50-FE01F01668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3200400"/>
            <a:ext cx="3048000" cy="2254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AF7FD"/>
            </a:gs>
            <a:gs pos="74001">
              <a:srgbClr val="D6B6EA"/>
            </a:gs>
            <a:gs pos="83000">
              <a:srgbClr val="D6B6EA"/>
            </a:gs>
            <a:gs pos="100000">
              <a:srgbClr val="E3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F692652A-86E4-6473-68C8-3A51779B4F91}"/>
              </a:ext>
            </a:extLst>
          </p:cNvPr>
          <p:cNvSpPr txBox="1">
            <a:spLocks/>
          </p:cNvSpPr>
          <p:nvPr/>
        </p:nvSpPr>
        <p:spPr bwMode="auto">
          <a:xfrm>
            <a:off x="914400" y="3940175"/>
            <a:ext cx="7772400" cy="14700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th-TH" sz="1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68B93CA4-8DBF-DAF4-3AD0-4E9D637B6A7B}"/>
              </a:ext>
            </a:extLst>
          </p:cNvPr>
          <p:cNvSpPr txBox="1">
            <a:spLocks/>
          </p:cNvSpPr>
          <p:nvPr/>
        </p:nvSpPr>
        <p:spPr bwMode="auto">
          <a:xfrm>
            <a:off x="685800" y="609601"/>
            <a:ext cx="8001000" cy="259079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ขั้นตอนขอหนังสือรับรองสิทธิในบำเหน็จตกทอดเพื่อใช้เป็นหลักประกันการกู้เงิน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ระบบบำเหน็จบำนาญและสวัสดิการรักษาพยาบาล(</a:t>
            </a:r>
            <a:r>
              <a:rPr lang="x-none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Digital Pension</a:t>
            </a:r>
            <a:r>
              <a:rPr lang="th-TH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E3744236-F005-EC3A-1652-1A562403192E}"/>
              </a:ext>
            </a:extLst>
          </p:cNvPr>
          <p:cNvSpPr txBox="1">
            <a:spLocks/>
          </p:cNvSpPr>
          <p:nvPr/>
        </p:nvSpPr>
        <p:spPr bwMode="auto">
          <a:xfrm>
            <a:off x="266700" y="3210951"/>
            <a:ext cx="8610600" cy="259079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71500" indent="-571500" algn="l">
              <a:buFontTx/>
              <a:buChar char="-"/>
              <a:defRPr/>
            </a:pPr>
            <a:r>
              <a:rPr lang="th-TH" sz="3500" b="1" dirty="0">
                <a:cs typeface="AngsanaUPC" pitchFamily="18" charset="-34"/>
              </a:rPr>
              <a:t>ติดต่อมายังเจ้าหน้าที่ผู้รับผิดชอบ (งานเงินเดือน) เบอร์ติดต่อ</a:t>
            </a:r>
          </a:p>
          <a:p>
            <a:pPr algn="l">
              <a:defRPr/>
            </a:pPr>
            <a:r>
              <a:rPr lang="th-TH" sz="3500" b="1" dirty="0">
                <a:cs typeface="AngsanaUPC" pitchFamily="18" charset="-34"/>
              </a:rPr>
              <a:t>       056-511-565    ต่อ 103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AF7FD"/>
            </a:gs>
            <a:gs pos="74001">
              <a:srgbClr val="D6B6EA"/>
            </a:gs>
            <a:gs pos="83000">
              <a:srgbClr val="D6B6EA"/>
            </a:gs>
            <a:gs pos="100000">
              <a:srgbClr val="E3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9A35BEE5-2CA6-E0C0-D339-1F6E5A1162F7}"/>
              </a:ext>
            </a:extLst>
          </p:cNvPr>
          <p:cNvSpPr txBox="1">
            <a:spLocks/>
          </p:cNvSpPr>
          <p:nvPr/>
        </p:nvSpPr>
        <p:spPr bwMode="auto">
          <a:xfrm>
            <a:off x="914400" y="3940175"/>
            <a:ext cx="7772400" cy="14700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th-TH" sz="1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D26CF490-5723-FF07-B4E2-F98F45E84A48}"/>
              </a:ext>
            </a:extLst>
          </p:cNvPr>
          <p:cNvSpPr txBox="1">
            <a:spLocks/>
          </p:cNvSpPr>
          <p:nvPr/>
        </p:nvSpPr>
        <p:spPr bwMode="auto">
          <a:xfrm>
            <a:off x="685800" y="609601"/>
            <a:ext cx="8001000" cy="259079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แบบฟอร์มขอรับเงินกองุทน </a:t>
            </a:r>
            <a:r>
              <a:rPr lang="x-none" sz="4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“</a:t>
            </a:r>
            <a:r>
              <a:rPr lang="th-TH" sz="4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กสจ. (กสจ. 004/1)สำหรับลูกจ้างประจ (ภายในวันที่ 31 สิงหาคม ของทุกปี)</a:t>
            </a:r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33947815-3B48-12B9-EF8D-469D9B989C99}"/>
              </a:ext>
            </a:extLst>
          </p:cNvPr>
          <p:cNvSpPr txBox="1">
            <a:spLocks/>
          </p:cNvSpPr>
          <p:nvPr/>
        </p:nvSpPr>
        <p:spPr bwMode="auto">
          <a:xfrm>
            <a:off x="381000" y="2971800"/>
            <a:ext cx="8610600" cy="259079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3500" b="1" u="sng" dirty="0">
                <a:cs typeface="AngsanaUPC" pitchFamily="18" charset="-34"/>
              </a:rPr>
              <a:t>หลักฐานประกอบ (จำนวนอย่างละ 2 ชุด</a:t>
            </a:r>
          </a:p>
          <a:p>
            <a:pPr marL="514350" indent="-514350" algn="l">
              <a:buFontTx/>
              <a:buAutoNum type="arabicPeriod"/>
              <a:defRPr/>
            </a:pPr>
            <a:r>
              <a:rPr lang="th-TH" sz="3500" b="1" dirty="0">
                <a:cs typeface="AngsanaUPC" pitchFamily="18" charset="-34"/>
              </a:rPr>
              <a:t>สำเนาบัตรประชาชน</a:t>
            </a:r>
          </a:p>
          <a:p>
            <a:pPr marL="514350" indent="-514350" algn="l">
              <a:buFontTx/>
              <a:buAutoNum type="arabicPeriod"/>
              <a:defRPr/>
            </a:pPr>
            <a:r>
              <a:rPr lang="th-TH" sz="3500" b="1" dirty="0">
                <a:cs typeface="AngsanaUPC" pitchFamily="18" charset="-34"/>
              </a:rPr>
              <a:t>สำเนาหน้าสมุดบัญชีเงินฝากธนาคาร</a:t>
            </a:r>
          </a:p>
          <a:p>
            <a:pPr marL="514350" indent="-514350" algn="l">
              <a:buFontTx/>
              <a:buAutoNum type="arabicPeriod"/>
              <a:defRPr/>
            </a:pPr>
            <a:r>
              <a:rPr lang="th-TH" sz="3500" b="1" dirty="0">
                <a:cs typeface="AngsanaUPC" pitchFamily="18" charset="-34"/>
              </a:rPr>
              <a:t>สำเนาประกาศจังหวัดอุทัยธานี เรื่อง ลูกจ้างประจำพ้นจากราชการเพราะครบเกษียณอายุเมื่อสิ้นปีงบประมาณ 2565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AF7FD"/>
            </a:gs>
            <a:gs pos="74001">
              <a:srgbClr val="D6B6EA"/>
            </a:gs>
            <a:gs pos="83000">
              <a:srgbClr val="D6B6EA"/>
            </a:gs>
            <a:gs pos="100000">
              <a:srgbClr val="E3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9515E399-83C1-284A-4AD0-B7A3426C8879}"/>
              </a:ext>
            </a:extLst>
          </p:cNvPr>
          <p:cNvSpPr txBox="1">
            <a:spLocks/>
          </p:cNvSpPr>
          <p:nvPr/>
        </p:nvSpPr>
        <p:spPr bwMode="auto">
          <a:xfrm>
            <a:off x="914400" y="3940175"/>
            <a:ext cx="7772400" cy="14700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th-TH" sz="1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BAFCC92C-E263-2632-2B28-91FFABD3F433}"/>
              </a:ext>
            </a:extLst>
          </p:cNvPr>
          <p:cNvSpPr txBox="1">
            <a:spLocks/>
          </p:cNvSpPr>
          <p:nvPr/>
        </p:nvSpPr>
        <p:spPr bwMode="auto">
          <a:xfrm>
            <a:off x="685800" y="381001"/>
            <a:ext cx="8001000" cy="144779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แบบฟอร์มการชำระเงินค่าฌาปนกิจสงเคราะห์ของกระทรวงสาธารณสุข</a:t>
            </a:r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831BCB7E-2DC8-279E-2206-238CB9E6789B}"/>
              </a:ext>
            </a:extLst>
          </p:cNvPr>
          <p:cNvSpPr txBox="1">
            <a:spLocks/>
          </p:cNvSpPr>
          <p:nvPr/>
        </p:nvSpPr>
        <p:spPr bwMode="auto">
          <a:xfrm>
            <a:off x="304800" y="1828800"/>
            <a:ext cx="8610600" cy="419099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endParaRPr lang="th-TH" sz="2400" b="1" dirty="0">
              <a:cs typeface="AngsanaUPC" pitchFamily="18" charset="-34"/>
            </a:endParaRPr>
          </a:p>
          <a:p>
            <a:pPr algn="l">
              <a:defRPr/>
            </a:pPr>
            <a:endParaRPr lang="th-TH" sz="2400" b="1" dirty="0">
              <a:cs typeface="AngsanaUPC" pitchFamily="18" charset="-34"/>
            </a:endParaRPr>
          </a:p>
          <a:p>
            <a:pPr algn="l">
              <a:defRPr/>
            </a:pPr>
            <a:r>
              <a:rPr lang="th-TH" sz="2400" b="1" dirty="0">
                <a:cs typeface="AngsanaUPC" pitchFamily="18" charset="-34"/>
              </a:rPr>
              <a:t>ให้ผู้รับบำนาญที่อายุ 60 ปี ชำระเงินค่าฌาปนกิจสงเคราะห์จำนวน 1,500 บาท ซึ่งการชำระเงินจะมี </a:t>
            </a:r>
          </a:p>
          <a:p>
            <a:pPr algn="l">
              <a:defRPr/>
            </a:pPr>
            <a:r>
              <a:rPr lang="th-TH" sz="2400" b="1" dirty="0">
                <a:cs typeface="AngsanaUPC" pitchFamily="18" charset="-34"/>
              </a:rPr>
              <a:t>2 ช่องทาง คือ</a:t>
            </a:r>
          </a:p>
          <a:p>
            <a:pPr algn="l">
              <a:defRPr/>
            </a:pPr>
            <a:r>
              <a:rPr lang="th-TH" sz="2400" b="1" dirty="0">
                <a:cs typeface="AngsanaUPC" pitchFamily="18" charset="-34"/>
              </a:rPr>
              <a:t>	1. ชำระผ่านเคาน์เตอร์ เซอร์วิส (เลขประจำตัวผู้เสียภาษีของ </a:t>
            </a:r>
            <a:r>
              <a:rPr lang="th-TH" sz="2400" b="1" dirty="0" err="1">
                <a:cs typeface="AngsanaUPC" pitchFamily="18" charset="-34"/>
              </a:rPr>
              <a:t>ฌก</a:t>
            </a:r>
            <a:r>
              <a:rPr lang="th-TH" sz="2400" b="1" dirty="0">
                <a:cs typeface="AngsanaUPC" pitchFamily="18" charset="-34"/>
              </a:rPr>
              <a:t>ส. 0994000246714)</a:t>
            </a:r>
          </a:p>
          <a:p>
            <a:pPr algn="l">
              <a:defRPr/>
            </a:pPr>
            <a:r>
              <a:rPr lang="th-TH" sz="2400" b="1" dirty="0">
                <a:cs typeface="AngsanaUPC" pitchFamily="18" charset="-34"/>
              </a:rPr>
              <a:t>	- แจ้งเลขบัตรประจำตัวประชาชนของสมาชิก</a:t>
            </a:r>
          </a:p>
          <a:p>
            <a:pPr algn="l">
              <a:defRPr/>
            </a:pPr>
            <a:r>
              <a:rPr lang="th-TH" sz="2400" b="1" dirty="0">
                <a:cs typeface="AngsanaUPC" pitchFamily="18" charset="-34"/>
              </a:rPr>
              <a:t>	- แจ้งเลขทะเบียนสมาชิก</a:t>
            </a:r>
          </a:p>
          <a:p>
            <a:pPr algn="l">
              <a:defRPr/>
            </a:pPr>
            <a:r>
              <a:rPr lang="th-TH" sz="2400" b="1" dirty="0">
                <a:cs typeface="AngsanaUPC" pitchFamily="18" charset="-34"/>
              </a:rPr>
              <a:t>	- แจ้งเดือนที่จะชำระเงิน (หรือแจ้งชำระล่วงหน้า....บาท</a:t>
            </a:r>
          </a:p>
          <a:p>
            <a:pPr algn="l">
              <a:defRPr/>
            </a:pPr>
            <a:r>
              <a:rPr lang="th-TH" sz="2400" b="1" dirty="0">
                <a:cs typeface="AngsanaUPC" pitchFamily="18" charset="-34"/>
              </a:rPr>
              <a:t>	2. ชำระผ่าน </a:t>
            </a:r>
            <a:r>
              <a:rPr lang="x-none" sz="2400" b="1" dirty="0" err="1">
                <a:cs typeface="AngsanaUPC" pitchFamily="18" charset="-34"/>
              </a:rPr>
              <a:t>Krungthai</a:t>
            </a:r>
            <a:r>
              <a:rPr lang="x-none" sz="2400" b="1" dirty="0">
                <a:cs typeface="AngsanaUPC" pitchFamily="18" charset="-34"/>
              </a:rPr>
              <a:t> Next </a:t>
            </a:r>
            <a:r>
              <a:rPr lang="th-TH" sz="2400" b="1" dirty="0">
                <a:cs typeface="AngsanaUPC" pitchFamily="18" charset="-34"/>
              </a:rPr>
              <a:t>โดยไปที่หัวข้อจ่ายเงิน ไปที่ค้นหา พิมพ์ 90144  (ฌาปนกิจสงเคราะห์ของกระทรวงสาธารณสุข-บุคคล)  ใส่เลขที่บัตรประจำตัวประชาชน  เลขทะเบียนสมาชิก 6 หลัก(หากมีเลขทะเบียนสมาชิก 5 หลักให้ใส่ 0 ด้านหน้า  หมายเลขโทรศัพท์ ใส่จำนวนเงิน ยืนยันการจ่าย </a:t>
            </a:r>
          </a:p>
          <a:p>
            <a:pPr algn="l">
              <a:defRPr/>
            </a:pPr>
            <a:r>
              <a:rPr lang="th-TH" sz="2400" b="1" dirty="0">
                <a:cs typeface="AngsanaUPC" pitchFamily="18" charset="-34"/>
              </a:rPr>
              <a:t>	</a:t>
            </a:r>
            <a:r>
              <a:rPr lang="th-TH" sz="2400" b="1" dirty="0">
                <a:solidFill>
                  <a:srgbClr val="0000FF"/>
                </a:solidFill>
                <a:cs typeface="AngsanaUPC" pitchFamily="18" charset="-34"/>
              </a:rPr>
              <a:t>เมื่อชำระเงินเรียบร้อยแล้ว กรุณาเก็บหลักฐานการจ่ายไว้เป็นหลักฐาน</a:t>
            </a:r>
          </a:p>
          <a:p>
            <a:pPr algn="l">
              <a:defRPr/>
            </a:pPr>
            <a:r>
              <a:rPr lang="th-TH" sz="2400" b="1" dirty="0">
                <a:cs typeface="AngsanaUPC" pitchFamily="18" charset="-34"/>
              </a:rPr>
              <a:t>	</a:t>
            </a:r>
          </a:p>
          <a:p>
            <a:pPr algn="l">
              <a:defRPr/>
            </a:pPr>
            <a:endParaRPr lang="th-TH" sz="3500" b="1" dirty="0">
              <a:cs typeface="AngsanaUPC" pitchFamily="18" charset="-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FF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46B4CF20-064C-C5BE-E0A1-8570A897B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25" y="2338388"/>
            <a:ext cx="3546475" cy="225742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84994" name="Text Box 2">
            <a:extLst>
              <a:ext uri="{FF2B5EF4-FFF2-40B4-BE49-F238E27FC236}">
                <a16:creationId xmlns:a16="http://schemas.microsoft.com/office/drawing/2014/main" id="{33C13B97-2CDA-24AF-49C6-3F082557F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113" y="314325"/>
            <a:ext cx="4551362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h-TH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ngsanaUPC" pitchFamily="18" charset="-34"/>
              </a:rPr>
              <a:t>ผู้เลือก</a:t>
            </a:r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ngsanaUPC" pitchFamily="18" charset="-34"/>
              </a:rPr>
              <a:t>รับบำเหน็จ</a:t>
            </a:r>
          </a:p>
        </p:txBody>
      </p:sp>
      <p:grpSp>
        <p:nvGrpSpPr>
          <p:cNvPr id="6147" name="Group 3">
            <a:extLst>
              <a:ext uri="{FF2B5EF4-FFF2-40B4-BE49-F238E27FC236}">
                <a16:creationId xmlns:a16="http://schemas.microsoft.com/office/drawing/2014/main" id="{8E851849-D66F-DD35-A556-A77832E18F61}"/>
              </a:ext>
            </a:extLst>
          </p:cNvPr>
          <p:cNvGrpSpPr>
            <a:grpSpLocks/>
          </p:cNvGrpSpPr>
          <p:nvPr/>
        </p:nvGrpSpPr>
        <p:grpSpPr bwMode="auto">
          <a:xfrm>
            <a:off x="500063" y="1357313"/>
            <a:ext cx="8291512" cy="5214937"/>
            <a:chOff x="528" y="1152"/>
            <a:chExt cx="5088" cy="3072"/>
          </a:xfrm>
        </p:grpSpPr>
        <p:sp>
          <p:nvSpPr>
            <p:cNvPr id="23563" name="AutoShape 5">
              <a:extLst>
                <a:ext uri="{FF2B5EF4-FFF2-40B4-BE49-F238E27FC236}">
                  <a16:creationId xmlns:a16="http://schemas.microsoft.com/office/drawing/2014/main" id="{00445987-6304-9684-F280-404DA19E4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296"/>
              <a:ext cx="1488" cy="624"/>
            </a:xfrm>
            <a:prstGeom prst="wedgeRoundRectCallout">
              <a:avLst>
                <a:gd name="adj1" fmla="val 46440"/>
                <a:gd name="adj2" fmla="val 68750"/>
                <a:gd name="adj3" fmla="val 16667"/>
              </a:avLst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ClrTx/>
                <a:buFontTx/>
                <a:buNone/>
              </a:pPr>
              <a:endParaRPr lang="th-TH" altLang="th-TH" sz="3200" b="1">
                <a:latin typeface="Times New Roman" panose="02020603050405020304" pitchFamily="18" charset="0"/>
                <a:cs typeface="AngsanaUPC" panose="02020603050405020304" pitchFamily="18" charset="-34"/>
              </a:endParaRPr>
            </a:p>
          </p:txBody>
        </p:sp>
        <p:sp>
          <p:nvSpPr>
            <p:cNvPr id="54278" name="Text Box 6">
              <a:extLst>
                <a:ext uri="{FF2B5EF4-FFF2-40B4-BE49-F238E27FC236}">
                  <a16:creationId xmlns:a16="http://schemas.microsoft.com/office/drawing/2014/main" id="{D33D0247-BE9C-F329-ED74-EDE5926AD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" y="1354"/>
              <a:ext cx="130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th-TH" sz="2900" b="1" dirty="0">
                  <a:latin typeface="Times New Roman" pitchFamily="18" charset="0"/>
                  <a:cs typeface="+mj-cs"/>
                </a:rPr>
                <a:t>บำเหน็จ / เงิน กบข.</a:t>
              </a:r>
              <a:r>
                <a:rPr lang="en-US" sz="2900" b="1" dirty="0">
                  <a:latin typeface="Times New Roman" pitchFamily="18" charset="0"/>
                  <a:cs typeface="+mj-cs"/>
                </a:rPr>
                <a:t> </a:t>
              </a:r>
              <a:endParaRPr lang="th-TH" sz="2900" b="1" dirty="0">
                <a:latin typeface="Times New Roman" pitchFamily="18" charset="0"/>
                <a:cs typeface="+mj-cs"/>
              </a:endParaRPr>
            </a:p>
          </p:txBody>
        </p:sp>
        <p:sp>
          <p:nvSpPr>
            <p:cNvPr id="23565" name="AutoShape 7">
              <a:extLst>
                <a:ext uri="{FF2B5EF4-FFF2-40B4-BE49-F238E27FC236}">
                  <a16:creationId xmlns:a16="http://schemas.microsoft.com/office/drawing/2014/main" id="{F6FEF363-4870-57ED-BEAE-05B3FF796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208"/>
              <a:ext cx="1488" cy="816"/>
            </a:xfrm>
            <a:prstGeom prst="wedgeRoundRectCallout">
              <a:avLst>
                <a:gd name="adj1" fmla="val 67069"/>
                <a:gd name="adj2" fmla="val -17278"/>
                <a:gd name="adj3" fmla="val 16667"/>
              </a:avLst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ClrTx/>
                <a:buFontTx/>
                <a:buNone/>
              </a:pPr>
              <a:endParaRPr lang="th-TH" altLang="th-TH" sz="3200" b="1">
                <a:latin typeface="Times New Roman" panose="02020603050405020304" pitchFamily="18" charset="0"/>
                <a:cs typeface="AngsanaUPC" panose="02020603050405020304" pitchFamily="18" charset="-34"/>
              </a:endParaRPr>
            </a:p>
          </p:txBody>
        </p:sp>
        <p:sp>
          <p:nvSpPr>
            <p:cNvPr id="23566" name="Text Box 8">
              <a:extLst>
                <a:ext uri="{FF2B5EF4-FFF2-40B4-BE49-F238E27FC236}">
                  <a16:creationId xmlns:a16="http://schemas.microsoft.com/office/drawing/2014/main" id="{E990BA3E-CF7A-7AA5-D486-37E2BAAEA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256"/>
              <a:ext cx="148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th-TH" altLang="th-TH" sz="2400" b="1">
                  <a:latin typeface="Cordia New" panose="020B0304020202020204" pitchFamily="34" charset="-34"/>
                  <a:cs typeface="Cordia New" panose="020B0304020202020204" pitchFamily="34" charset="-34"/>
                </a:rPr>
                <a:t>เงินช่วยค่าครองชีพ            ผู้รับเบี้ยหวัดบำนาญ (ช.ค.บ.)</a:t>
              </a:r>
            </a:p>
          </p:txBody>
        </p:sp>
        <p:sp>
          <p:nvSpPr>
            <p:cNvPr id="23567" name="AutoShape 9">
              <a:extLst>
                <a:ext uri="{FF2B5EF4-FFF2-40B4-BE49-F238E27FC236}">
                  <a16:creationId xmlns:a16="http://schemas.microsoft.com/office/drawing/2014/main" id="{0A447820-A952-5698-3F3A-1708D7A4E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312"/>
              <a:ext cx="1488" cy="624"/>
            </a:xfrm>
            <a:prstGeom prst="wedgeRoundRectCallout">
              <a:avLst>
                <a:gd name="adj1" fmla="val 51208"/>
                <a:gd name="adj2" fmla="val -79329"/>
                <a:gd name="adj3" fmla="val 16667"/>
              </a:avLst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ClrTx/>
                <a:buFontTx/>
                <a:buNone/>
              </a:pPr>
              <a:endParaRPr lang="th-TH" altLang="th-TH" sz="3200" b="1">
                <a:latin typeface="Times New Roman" panose="02020603050405020304" pitchFamily="18" charset="0"/>
                <a:cs typeface="AngsanaUPC" panose="02020603050405020304" pitchFamily="18" charset="-34"/>
              </a:endParaRPr>
            </a:p>
          </p:txBody>
        </p:sp>
        <p:sp>
          <p:nvSpPr>
            <p:cNvPr id="54282" name="Text Box 10">
              <a:extLst>
                <a:ext uri="{FF2B5EF4-FFF2-40B4-BE49-F238E27FC236}">
                  <a16:creationId xmlns:a16="http://schemas.microsoft.com/office/drawing/2014/main" id="{37EBABFB-7DFE-0EBA-7AD9-DC117C42CF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0" y="3458"/>
              <a:ext cx="1469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th-TH" sz="3200" b="1" dirty="0">
                  <a:latin typeface="Times New Roman" pitchFamily="18" charset="0"/>
                  <a:cs typeface="+mj-cs"/>
                </a:rPr>
                <a:t>บำเหน็จตกทอด</a:t>
              </a:r>
            </a:p>
          </p:txBody>
        </p:sp>
        <p:sp>
          <p:nvSpPr>
            <p:cNvPr id="23569" name="AutoShape 11">
              <a:extLst>
                <a:ext uri="{FF2B5EF4-FFF2-40B4-BE49-F238E27FC236}">
                  <a16:creationId xmlns:a16="http://schemas.microsoft.com/office/drawing/2014/main" id="{8F1A734B-7DB7-33EB-3C09-7ADECACFC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152"/>
              <a:ext cx="1488" cy="624"/>
            </a:xfrm>
            <a:prstGeom prst="wedgeRoundRectCallout">
              <a:avLst>
                <a:gd name="adj1" fmla="val -61759"/>
                <a:gd name="adj2" fmla="val 47116"/>
                <a:gd name="adj3" fmla="val 16667"/>
              </a:avLst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ClrTx/>
                <a:buFontTx/>
                <a:buNone/>
              </a:pPr>
              <a:endParaRPr lang="th-TH" altLang="th-TH" sz="3200" b="1">
                <a:latin typeface="Times New Roman" panose="02020603050405020304" pitchFamily="18" charset="0"/>
                <a:cs typeface="AngsanaUPC" panose="02020603050405020304" pitchFamily="18" charset="-34"/>
              </a:endParaRPr>
            </a:p>
          </p:txBody>
        </p:sp>
        <p:sp>
          <p:nvSpPr>
            <p:cNvPr id="23570" name="AutoShape 12">
              <a:extLst>
                <a:ext uri="{FF2B5EF4-FFF2-40B4-BE49-F238E27FC236}">
                  <a16:creationId xmlns:a16="http://schemas.microsoft.com/office/drawing/2014/main" id="{7245AA1D-1735-7BCC-876E-73414FC7C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064"/>
              <a:ext cx="1488" cy="624"/>
            </a:xfrm>
            <a:prstGeom prst="wedgeRoundRectCallout">
              <a:avLst>
                <a:gd name="adj1" fmla="val -68144"/>
                <a:gd name="adj2" fmla="val -3528"/>
                <a:gd name="adj3" fmla="val 16667"/>
              </a:avLst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ClrTx/>
                <a:buFontTx/>
                <a:buNone/>
              </a:pPr>
              <a:endParaRPr lang="th-TH" altLang="th-TH" sz="3200" b="1">
                <a:latin typeface="Times New Roman" panose="02020603050405020304" pitchFamily="18" charset="0"/>
                <a:cs typeface="AngsanaUPC" panose="02020603050405020304" pitchFamily="18" charset="-34"/>
              </a:endParaRPr>
            </a:p>
          </p:txBody>
        </p:sp>
        <p:sp>
          <p:nvSpPr>
            <p:cNvPr id="23571" name="AutoShape 13">
              <a:extLst>
                <a:ext uri="{FF2B5EF4-FFF2-40B4-BE49-F238E27FC236}">
                  <a16:creationId xmlns:a16="http://schemas.microsoft.com/office/drawing/2014/main" id="{AEAA8E78-A552-05A3-5774-8545D8DBA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84"/>
              <a:ext cx="1488" cy="624"/>
            </a:xfrm>
            <a:prstGeom prst="wedgeRoundRectCallout">
              <a:avLst>
                <a:gd name="adj1" fmla="val -71843"/>
                <a:gd name="adj2" fmla="val -46315"/>
                <a:gd name="adj3" fmla="val 16667"/>
              </a:avLst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ClrTx/>
                <a:buFontTx/>
                <a:buNone/>
              </a:pPr>
              <a:endParaRPr lang="th-TH" altLang="th-TH" sz="3200" b="1">
                <a:latin typeface="Times New Roman" panose="02020603050405020304" pitchFamily="18" charset="0"/>
                <a:cs typeface="AngsanaUPC" panose="02020603050405020304" pitchFamily="18" charset="-34"/>
              </a:endParaRPr>
            </a:p>
          </p:txBody>
        </p:sp>
        <p:sp>
          <p:nvSpPr>
            <p:cNvPr id="23572" name="AutoShape 14">
              <a:extLst>
                <a:ext uri="{FF2B5EF4-FFF2-40B4-BE49-F238E27FC236}">
                  <a16:creationId xmlns:a16="http://schemas.microsoft.com/office/drawing/2014/main" id="{5CAC5815-26DD-1AF9-D9FB-2AB8435B7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3504"/>
              <a:ext cx="1680" cy="720"/>
            </a:xfrm>
            <a:prstGeom prst="wedgeRoundRectCallout">
              <a:avLst>
                <a:gd name="adj1" fmla="val -41130"/>
                <a:gd name="adj2" fmla="val -71111"/>
                <a:gd name="adj3" fmla="val 16667"/>
              </a:avLst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ClrTx/>
                <a:buFontTx/>
                <a:buNone/>
              </a:pPr>
              <a:endParaRPr lang="th-TH" altLang="th-TH" sz="3200" b="1">
                <a:latin typeface="Times New Roman" panose="02020603050405020304" pitchFamily="18" charset="0"/>
                <a:cs typeface="AngsanaUPC" panose="02020603050405020304" pitchFamily="18" charset="-34"/>
              </a:endParaRPr>
            </a:p>
          </p:txBody>
        </p:sp>
        <p:sp>
          <p:nvSpPr>
            <p:cNvPr id="54287" name="Text Box 15">
              <a:extLst>
                <a:ext uri="{FF2B5EF4-FFF2-40B4-BE49-F238E27FC236}">
                  <a16:creationId xmlns:a16="http://schemas.microsoft.com/office/drawing/2014/main" id="{45540353-18F0-79A2-3AAA-4FE30B4A2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1248"/>
              <a:ext cx="1526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th-TH" sz="3200" b="1" dirty="0">
                  <a:latin typeface="Times New Roman" pitchFamily="18" charset="0"/>
                  <a:cs typeface="+mj-cs"/>
                </a:rPr>
                <a:t>บำเหน็จดำรงชีพ</a:t>
              </a:r>
            </a:p>
          </p:txBody>
        </p:sp>
        <p:sp>
          <p:nvSpPr>
            <p:cNvPr id="23574" name="Text Box 16">
              <a:extLst>
                <a:ext uri="{FF2B5EF4-FFF2-40B4-BE49-F238E27FC236}">
                  <a16:creationId xmlns:a16="http://schemas.microsoft.com/office/drawing/2014/main" id="{88FC5A73-7F62-6B81-300B-CCF5BE0848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2160"/>
              <a:ext cx="1296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th-TH" altLang="th-TH" sz="3200" b="1">
                  <a:latin typeface="Cordia New" panose="020B0304020202020204" pitchFamily="34" charset="-34"/>
                  <a:cs typeface="Cordia New" panose="020B0304020202020204" pitchFamily="34" charset="-34"/>
                </a:rPr>
                <a:t>การศึกษาบุตร</a:t>
              </a:r>
            </a:p>
          </p:txBody>
        </p:sp>
        <p:sp>
          <p:nvSpPr>
            <p:cNvPr id="54289" name="Text Box 17">
              <a:extLst>
                <a:ext uri="{FF2B5EF4-FFF2-40B4-BE49-F238E27FC236}">
                  <a16:creationId xmlns:a16="http://schemas.microsoft.com/office/drawing/2014/main" id="{3BC2F1AD-9E5E-ADB2-7CD9-00E0815CED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880"/>
              <a:ext cx="1505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th-TH" sz="3200" b="1" dirty="0">
                  <a:latin typeface="Times New Roman" pitchFamily="18" charset="0"/>
                  <a:cs typeface="+mj-cs"/>
                </a:rPr>
                <a:t>ค่ารักษาพยาบาล</a:t>
              </a:r>
            </a:p>
          </p:txBody>
        </p:sp>
        <p:sp>
          <p:nvSpPr>
            <p:cNvPr id="54290" name="Text Box 18">
              <a:extLst>
                <a:ext uri="{FF2B5EF4-FFF2-40B4-BE49-F238E27FC236}">
                  <a16:creationId xmlns:a16="http://schemas.microsoft.com/office/drawing/2014/main" id="{57BED2B5-E02C-2122-886B-C37E73C945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8" y="3542"/>
              <a:ext cx="1790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ts val="0"/>
                </a:spcBef>
                <a:defRPr/>
              </a:pPr>
              <a:r>
                <a:rPr lang="th-TH" sz="3200" b="1" dirty="0">
                  <a:latin typeface="Times New Roman" pitchFamily="18" charset="0"/>
                  <a:cs typeface="+mj-cs"/>
                </a:rPr>
                <a:t>เงินช่วยพิเศษ      </a:t>
              </a:r>
            </a:p>
            <a:p>
              <a:pPr algn="ctr" eaLnBrk="1" hangingPunct="1">
                <a:spcBef>
                  <a:spcPts val="0"/>
                </a:spcBef>
                <a:defRPr/>
              </a:pPr>
              <a:r>
                <a:rPr lang="th-TH" sz="3200" b="1" dirty="0">
                  <a:latin typeface="Times New Roman" pitchFamily="18" charset="0"/>
                  <a:cs typeface="+mj-cs"/>
                </a:rPr>
                <a:t>กรณีถึงแก่ความตาย</a:t>
              </a:r>
            </a:p>
          </p:txBody>
        </p:sp>
      </p:grpSp>
      <p:sp>
        <p:nvSpPr>
          <p:cNvPr id="19" name="คูณ 18">
            <a:extLst>
              <a:ext uri="{FF2B5EF4-FFF2-40B4-BE49-F238E27FC236}">
                <a16:creationId xmlns:a16="http://schemas.microsoft.com/office/drawing/2014/main" id="{CDC7CB6F-0DFB-3957-8B52-967A2DA5E238}"/>
              </a:ext>
            </a:extLst>
          </p:cNvPr>
          <p:cNvSpPr/>
          <p:nvPr/>
        </p:nvSpPr>
        <p:spPr>
          <a:xfrm>
            <a:off x="6643688" y="1357313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sz="1800"/>
          </a:p>
        </p:txBody>
      </p:sp>
      <p:sp>
        <p:nvSpPr>
          <p:cNvPr id="20" name="คูณ 19">
            <a:extLst>
              <a:ext uri="{FF2B5EF4-FFF2-40B4-BE49-F238E27FC236}">
                <a16:creationId xmlns:a16="http://schemas.microsoft.com/office/drawing/2014/main" id="{B2C5DA1C-54D8-13C7-625A-53C50E76242F}"/>
              </a:ext>
            </a:extLst>
          </p:cNvPr>
          <p:cNvSpPr/>
          <p:nvPr/>
        </p:nvSpPr>
        <p:spPr>
          <a:xfrm>
            <a:off x="7000875" y="2928938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sz="1800"/>
          </a:p>
        </p:txBody>
      </p:sp>
      <p:sp>
        <p:nvSpPr>
          <p:cNvPr id="21" name="คูณ 20">
            <a:extLst>
              <a:ext uri="{FF2B5EF4-FFF2-40B4-BE49-F238E27FC236}">
                <a16:creationId xmlns:a16="http://schemas.microsoft.com/office/drawing/2014/main" id="{951B218F-755E-B129-2805-B07DEFB3EAFE}"/>
              </a:ext>
            </a:extLst>
          </p:cNvPr>
          <p:cNvSpPr/>
          <p:nvPr/>
        </p:nvSpPr>
        <p:spPr>
          <a:xfrm>
            <a:off x="6772275" y="4102100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sz="1800"/>
          </a:p>
        </p:txBody>
      </p:sp>
      <p:sp>
        <p:nvSpPr>
          <p:cNvPr id="22" name="คูณ 21">
            <a:extLst>
              <a:ext uri="{FF2B5EF4-FFF2-40B4-BE49-F238E27FC236}">
                <a16:creationId xmlns:a16="http://schemas.microsoft.com/office/drawing/2014/main" id="{0D512C84-BF4D-7BB1-6616-A07928632EA0}"/>
              </a:ext>
            </a:extLst>
          </p:cNvPr>
          <p:cNvSpPr/>
          <p:nvPr/>
        </p:nvSpPr>
        <p:spPr>
          <a:xfrm>
            <a:off x="5651500" y="5641975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sz="1800"/>
          </a:p>
        </p:txBody>
      </p:sp>
      <p:sp>
        <p:nvSpPr>
          <p:cNvPr id="23" name="คูณ 22">
            <a:extLst>
              <a:ext uri="{FF2B5EF4-FFF2-40B4-BE49-F238E27FC236}">
                <a16:creationId xmlns:a16="http://schemas.microsoft.com/office/drawing/2014/main" id="{E077DA3F-4B9A-C31C-2B2E-66A0A2EE5A01}"/>
              </a:ext>
            </a:extLst>
          </p:cNvPr>
          <p:cNvSpPr/>
          <p:nvPr/>
        </p:nvSpPr>
        <p:spPr>
          <a:xfrm>
            <a:off x="1490663" y="5133975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sz="1800"/>
          </a:p>
        </p:txBody>
      </p:sp>
      <p:sp>
        <p:nvSpPr>
          <p:cNvPr id="24" name="คูณ 23">
            <a:extLst>
              <a:ext uri="{FF2B5EF4-FFF2-40B4-BE49-F238E27FC236}">
                <a16:creationId xmlns:a16="http://schemas.microsoft.com/office/drawing/2014/main" id="{6DD2CE45-270B-D70D-4D1A-31ED4E18B4F0}"/>
              </a:ext>
            </a:extLst>
          </p:cNvPr>
          <p:cNvSpPr/>
          <p:nvPr/>
        </p:nvSpPr>
        <p:spPr>
          <a:xfrm>
            <a:off x="1357313" y="3357563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AF7FD"/>
            </a:gs>
            <a:gs pos="74001">
              <a:srgbClr val="D6B6EA"/>
            </a:gs>
            <a:gs pos="83000">
              <a:srgbClr val="D6B6EA"/>
            </a:gs>
            <a:gs pos="100000">
              <a:srgbClr val="E3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6D609F16-725D-CF2E-2966-4EA9105C4647}"/>
              </a:ext>
            </a:extLst>
          </p:cNvPr>
          <p:cNvSpPr txBox="1">
            <a:spLocks/>
          </p:cNvSpPr>
          <p:nvPr/>
        </p:nvSpPr>
        <p:spPr bwMode="auto">
          <a:xfrm>
            <a:off x="914400" y="3940175"/>
            <a:ext cx="7772400" cy="14700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th-TH" sz="1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3AC2A3A3-DF72-168E-4E93-4C908C051E5D}"/>
              </a:ext>
            </a:extLst>
          </p:cNvPr>
          <p:cNvSpPr txBox="1">
            <a:spLocks/>
          </p:cNvSpPr>
          <p:nvPr/>
        </p:nvSpPr>
        <p:spPr bwMode="auto">
          <a:xfrm>
            <a:off x="685800" y="381001"/>
            <a:ext cx="8001000" cy="144779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แบบคำร้องขอรับเงินสงเคราะห์ กรณีสมาชิก </a:t>
            </a:r>
            <a:r>
              <a:rPr lang="th-TH" sz="40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ฌก</a:t>
            </a:r>
            <a:r>
              <a:rPr lang="th-TH" sz="4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ส. เสียชีวิต</a:t>
            </a:r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34B66D33-93B2-B951-7E14-942CBF9C4A45}"/>
              </a:ext>
            </a:extLst>
          </p:cNvPr>
          <p:cNvSpPr txBox="1">
            <a:spLocks/>
          </p:cNvSpPr>
          <p:nvPr/>
        </p:nvSpPr>
        <p:spPr bwMode="auto">
          <a:xfrm>
            <a:off x="228600" y="1804181"/>
            <a:ext cx="8686800" cy="467281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th-TH" sz="2400" b="1" u="sng" dirty="0">
              <a:cs typeface="AngsanaUPC" pitchFamily="18" charset="-34"/>
            </a:endParaRPr>
          </a:p>
          <a:p>
            <a:pPr>
              <a:defRPr/>
            </a:pPr>
            <a:endParaRPr lang="th-TH" sz="2400" b="1" u="sng" dirty="0">
              <a:cs typeface="AngsanaUPC" pitchFamily="18" charset="-34"/>
            </a:endParaRPr>
          </a:p>
          <a:p>
            <a:pPr>
              <a:defRPr/>
            </a:pPr>
            <a:r>
              <a:rPr lang="th-TH" sz="2400" b="1" u="sng" dirty="0">
                <a:cs typeface="AngsanaUPC" pitchFamily="18" charset="-34"/>
              </a:rPr>
              <a:t>หลักฐานประกอบ (จำนวนอย่างละ 2 ชุด)</a:t>
            </a:r>
          </a:p>
          <a:p>
            <a:pPr>
              <a:defRPr/>
            </a:pPr>
            <a:r>
              <a:rPr lang="th-TH" sz="2400" b="1" u="sng" dirty="0">
                <a:cs typeface="AngsanaUPC" pitchFamily="18" charset="-34"/>
              </a:rPr>
              <a:t>เอกสารของสมาชิกที่เสียชีวิต</a:t>
            </a:r>
          </a:p>
          <a:p>
            <a:pPr marL="742950" indent="-742950" algn="l">
              <a:buFontTx/>
              <a:buAutoNum type="arabicPeriod"/>
              <a:defRPr/>
            </a:pPr>
            <a:r>
              <a:rPr lang="th-TH" sz="2400" b="1" dirty="0">
                <a:cs typeface="AngsanaUPC" pitchFamily="18" charset="-34"/>
              </a:rPr>
              <a:t>สำเนาใบมรณบัตร</a:t>
            </a:r>
          </a:p>
          <a:p>
            <a:pPr marL="742950" indent="-742950" algn="l">
              <a:buFontTx/>
              <a:buAutoNum type="arabicPeriod"/>
              <a:defRPr/>
            </a:pPr>
            <a:r>
              <a:rPr lang="th-TH" sz="2400" b="1" dirty="0">
                <a:cs typeface="AngsanaUPC" pitchFamily="18" charset="-34"/>
              </a:rPr>
              <a:t>สำเนาทะเบียนบ้านของสมาชิก ซึ่งประทับตรา </a:t>
            </a:r>
            <a:r>
              <a:rPr lang="x-none" sz="2400" b="1" dirty="0">
                <a:solidFill>
                  <a:srgbClr val="FF0000"/>
                </a:solidFill>
                <a:cs typeface="AngsanaUPC" pitchFamily="18" charset="-34"/>
              </a:rPr>
              <a:t>“</a:t>
            </a:r>
            <a:r>
              <a:rPr lang="th-TH" sz="2400" b="1" dirty="0">
                <a:solidFill>
                  <a:srgbClr val="FF0000"/>
                </a:solidFill>
                <a:cs typeface="AngsanaUPC" pitchFamily="18" charset="-34"/>
              </a:rPr>
              <a:t>ตาย</a:t>
            </a:r>
            <a:r>
              <a:rPr lang="x-none" sz="2400" b="1" dirty="0">
                <a:solidFill>
                  <a:srgbClr val="FF0000"/>
                </a:solidFill>
                <a:cs typeface="AngsanaUPC" pitchFamily="18" charset="-34"/>
              </a:rPr>
              <a:t>” </a:t>
            </a:r>
            <a:endParaRPr lang="en-US" sz="2400" b="1" dirty="0">
              <a:solidFill>
                <a:srgbClr val="FF0000"/>
              </a:solidFill>
              <a:cs typeface="AngsanaUPC" pitchFamily="18" charset="-34"/>
            </a:endParaRPr>
          </a:p>
          <a:p>
            <a:pPr marL="742950" indent="-742950" algn="l">
              <a:buFontTx/>
              <a:buAutoNum type="arabicPeriod"/>
              <a:defRPr/>
            </a:pPr>
            <a:r>
              <a:rPr lang="th-TH" sz="2400" b="1" dirty="0">
                <a:cs typeface="AngsanaUPC" pitchFamily="18" charset="-34"/>
              </a:rPr>
              <a:t>หนังสือสำคัญการเป็นสมาชิก </a:t>
            </a:r>
            <a:r>
              <a:rPr lang="th-TH" sz="2400" b="1" dirty="0" err="1">
                <a:cs typeface="AngsanaUPC" pitchFamily="18" charset="-34"/>
              </a:rPr>
              <a:t>ฌก</a:t>
            </a:r>
            <a:r>
              <a:rPr lang="th-TH" sz="2400" b="1" dirty="0">
                <a:cs typeface="AngsanaUPC" pitchFamily="18" charset="-34"/>
              </a:rPr>
              <a:t>ส. ฉบับจริง (กรณีสูญหายให้กรอกแบบคำร้องขอให้ </a:t>
            </a:r>
            <a:r>
              <a:rPr lang="th-TH" sz="2400" b="1" dirty="0" err="1">
                <a:cs typeface="AngsanaUPC" pitchFamily="18" charset="-34"/>
              </a:rPr>
              <a:t>ฌก</a:t>
            </a:r>
            <a:r>
              <a:rPr lang="th-TH" sz="2400" b="1" dirty="0">
                <a:cs typeface="AngsanaUPC" pitchFamily="18" charset="-34"/>
              </a:rPr>
              <a:t>ส. รับรองการเป็นสมาชิก (</a:t>
            </a:r>
            <a:r>
              <a:rPr lang="th-TH" sz="2400" b="1" dirty="0" err="1">
                <a:cs typeface="AngsanaUPC" pitchFamily="18" charset="-34"/>
              </a:rPr>
              <a:t>ฌกส</a:t>
            </a:r>
            <a:r>
              <a:rPr lang="th-TH" sz="2400" b="1" dirty="0">
                <a:cs typeface="AngsanaUPC" pitchFamily="18" charset="-34"/>
              </a:rPr>
              <a:t>.4/1) แทน)</a:t>
            </a:r>
          </a:p>
          <a:p>
            <a:pPr marL="742950" indent="-742950" algn="l">
              <a:buFontTx/>
              <a:buAutoNum type="arabicPeriod"/>
              <a:defRPr/>
            </a:pPr>
            <a:r>
              <a:rPr lang="th-TH" sz="2400" b="1" dirty="0">
                <a:cs typeface="AngsanaUPC" pitchFamily="18" charset="-34"/>
              </a:rPr>
              <a:t>สำเนาบัตรประชาชน</a:t>
            </a:r>
          </a:p>
          <a:p>
            <a:pPr marL="742950" indent="-742950" algn="l">
              <a:buFontTx/>
              <a:buAutoNum type="arabicPeriod"/>
              <a:defRPr/>
            </a:pPr>
            <a:r>
              <a:rPr lang="th-TH" sz="2400" b="1" dirty="0">
                <a:cs typeface="AngsanaUPC" pitchFamily="18" charset="-34"/>
              </a:rPr>
              <a:t>หนังสือรับรองการตายของโรงพยาบาล กรณีเสียชีวิตด้วยเหตุเจ็บป่วย (ถ้ามี)</a:t>
            </a:r>
          </a:p>
          <a:p>
            <a:pPr algn="l">
              <a:defRPr/>
            </a:pPr>
            <a:r>
              <a:rPr lang="th-TH" sz="2400" b="1" dirty="0">
                <a:solidFill>
                  <a:srgbClr val="C00000"/>
                </a:solidFill>
                <a:cs typeface="AngsanaUPC" pitchFamily="18" charset="-34"/>
              </a:rPr>
              <a:t>               </a:t>
            </a:r>
            <a:r>
              <a:rPr lang="th-TH" sz="2400" b="1" u="sng" dirty="0">
                <a:solidFill>
                  <a:srgbClr val="FF00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กรณีตายโดยผิดธรรมชาติ</a:t>
            </a:r>
            <a:endParaRPr lang="th-TH" sz="2400" b="1" dirty="0">
              <a:solidFill>
                <a:srgbClr val="00B050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457200" indent="-457200" algn="l">
              <a:buFontTx/>
              <a:buAutoNum type="arabicPeriod"/>
              <a:defRPr/>
            </a:pPr>
            <a:r>
              <a:rPr lang="th-TH" sz="2400" b="1" dirty="0">
                <a:cs typeface="AngsanaUPC" pitchFamily="18" charset="-34"/>
              </a:rPr>
              <a:t>สำเนาบันทึกประจำวันเกี่ยวกับคดีของเจ้าหน้าที่ตำรวจ</a:t>
            </a:r>
          </a:p>
          <a:p>
            <a:pPr marL="457200" indent="-457200" algn="l">
              <a:buFontTx/>
              <a:buAutoNum type="arabicPeriod"/>
              <a:defRPr/>
            </a:pPr>
            <a:r>
              <a:rPr lang="th-TH" sz="2400" b="1" dirty="0">
                <a:cs typeface="AngsanaUPC" pitchFamily="18" charset="-34"/>
              </a:rPr>
              <a:t>สำเนารายงานการชันสูตรพลิกศพ</a:t>
            </a:r>
          </a:p>
          <a:p>
            <a:pPr marL="457200" indent="-457200" algn="l">
              <a:buFontTx/>
              <a:buAutoNum type="arabicPeriod"/>
              <a:defRPr/>
            </a:pPr>
            <a:r>
              <a:rPr lang="th-TH" sz="2400" b="1" dirty="0">
                <a:cs typeface="AngsanaUPC" pitchFamily="18" charset="-34"/>
              </a:rPr>
              <a:t>สำเนาการสืบสวนสอบสวนของตำรวจ หรือหนังสือรับรองว่าผู้มีสิทธิรับเงินไม่มีส่วนเกี่ยวข้องกับการตายของสมาชิก</a:t>
            </a:r>
          </a:p>
          <a:p>
            <a:pPr algn="l">
              <a:defRPr/>
            </a:pPr>
            <a:endParaRPr lang="en-US" sz="2400" b="1" dirty="0">
              <a:solidFill>
                <a:srgbClr val="FF0000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742950" indent="-742950">
              <a:buFontTx/>
              <a:buAutoNum type="arabicPeriod"/>
              <a:defRPr/>
            </a:pPr>
            <a:endParaRPr lang="th-TH" sz="2400" dirty="0">
              <a:cs typeface="AngsanaUPC" pitchFamily="18" charset="-3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AF7FD"/>
            </a:gs>
            <a:gs pos="74001">
              <a:srgbClr val="D6B6EA"/>
            </a:gs>
            <a:gs pos="83000">
              <a:srgbClr val="D6B6EA"/>
            </a:gs>
            <a:gs pos="100000">
              <a:srgbClr val="E3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35616C93-BA01-FD29-37CE-A2B9FA92F854}"/>
              </a:ext>
            </a:extLst>
          </p:cNvPr>
          <p:cNvSpPr txBox="1">
            <a:spLocks/>
          </p:cNvSpPr>
          <p:nvPr/>
        </p:nvSpPr>
        <p:spPr bwMode="auto">
          <a:xfrm>
            <a:off x="914400" y="3940175"/>
            <a:ext cx="7772400" cy="14700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th-TH" sz="1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378A2832-F2D9-B1BE-D188-F92DA84CF712}"/>
              </a:ext>
            </a:extLst>
          </p:cNvPr>
          <p:cNvSpPr txBox="1">
            <a:spLocks/>
          </p:cNvSpPr>
          <p:nvPr/>
        </p:nvSpPr>
        <p:spPr bwMode="auto">
          <a:xfrm>
            <a:off x="685800" y="381001"/>
            <a:ext cx="8001000" cy="83819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th-TH" sz="4000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H SarabunPSK" panose="020B0500040200020003" pitchFamily="34" charset="-34"/>
              <a:ea typeface="Arial Unicode MS" pitchFamily="34" charset="-128"/>
              <a:cs typeface="TH SarabunPSK" panose="020B0500040200020003" pitchFamily="34" charset="-34"/>
            </a:endParaRPr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0EF6CA01-1E41-C141-311E-C1EBE1D2C473}"/>
              </a:ext>
            </a:extLst>
          </p:cNvPr>
          <p:cNvSpPr txBox="1">
            <a:spLocks/>
          </p:cNvSpPr>
          <p:nvPr/>
        </p:nvSpPr>
        <p:spPr bwMode="auto">
          <a:xfrm>
            <a:off x="228600" y="1066800"/>
            <a:ext cx="8686800" cy="525779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th-TH" sz="2400" b="1" u="sng" dirty="0">
              <a:cs typeface="AngsanaUPC" pitchFamily="18" charset="-34"/>
            </a:endParaRPr>
          </a:p>
          <a:p>
            <a:pPr>
              <a:defRPr/>
            </a:pPr>
            <a:endParaRPr lang="th-TH" sz="2400" b="1" u="sng" dirty="0">
              <a:cs typeface="AngsanaUPC" pitchFamily="18" charset="-34"/>
            </a:endParaRPr>
          </a:p>
          <a:p>
            <a:pPr>
              <a:defRPr/>
            </a:pPr>
            <a:r>
              <a:rPr lang="th-TH" sz="2800" b="1" u="sng" dirty="0">
                <a:cs typeface="AngsanaUPC" pitchFamily="18" charset="-34"/>
              </a:rPr>
              <a:t>เอกสารของผู้มีสิทธิรับเงิน</a:t>
            </a:r>
          </a:p>
          <a:p>
            <a:pPr marL="742950" indent="-742950" algn="l">
              <a:buFontTx/>
              <a:buAutoNum type="arabicPeriod"/>
              <a:defRPr/>
            </a:pPr>
            <a:r>
              <a:rPr lang="th-TH" sz="2400" b="1" dirty="0">
                <a:cs typeface="AngsanaUPC" pitchFamily="18" charset="-34"/>
              </a:rPr>
              <a:t>สำเนาบัตรประชาชน</a:t>
            </a:r>
          </a:p>
          <a:p>
            <a:pPr marL="742950" indent="-742950" algn="l">
              <a:buFontTx/>
              <a:buAutoNum type="arabicPeriod"/>
              <a:defRPr/>
            </a:pPr>
            <a:r>
              <a:rPr lang="th-TH" sz="2400" b="1" dirty="0">
                <a:cs typeface="AngsanaUPC" pitchFamily="18" charset="-34"/>
              </a:rPr>
              <a:t>สำเนาทะเบียนบ้าน</a:t>
            </a:r>
            <a:r>
              <a:rPr lang="x-none" sz="2400" b="1" dirty="0">
                <a:solidFill>
                  <a:srgbClr val="FF0000"/>
                </a:solidFill>
                <a:cs typeface="AngsanaUPC" pitchFamily="18" charset="-34"/>
              </a:rPr>
              <a:t> </a:t>
            </a:r>
            <a:endParaRPr lang="en-US" sz="2400" b="1" dirty="0">
              <a:solidFill>
                <a:srgbClr val="FF0000"/>
              </a:solidFill>
              <a:cs typeface="AngsanaUPC" pitchFamily="18" charset="-34"/>
            </a:endParaRPr>
          </a:p>
          <a:p>
            <a:pPr marL="742950" indent="-742950" algn="l">
              <a:buFontTx/>
              <a:buAutoNum type="arabicPeriod"/>
              <a:defRPr/>
            </a:pPr>
            <a:r>
              <a:rPr lang="th-TH" sz="2400" b="1" dirty="0">
                <a:cs typeface="AngsanaUPC" pitchFamily="18" charset="-34"/>
              </a:rPr>
              <a:t>สำเนาหนังสือสำคัญการหย่า / สมรส</a:t>
            </a:r>
          </a:p>
          <a:p>
            <a:pPr marL="742950" indent="-742950" algn="l">
              <a:buFontTx/>
              <a:buAutoNum type="arabicPeriod"/>
              <a:defRPr/>
            </a:pPr>
            <a:r>
              <a:rPr lang="th-TH" sz="2400" b="1" dirty="0">
                <a:cs typeface="AngsanaUPC" pitchFamily="18" charset="-34"/>
              </a:rPr>
              <a:t>สำเนาหนังสือสำคัญการเปลี่ยนชื่อตัว – สกุล</a:t>
            </a:r>
          </a:p>
          <a:p>
            <a:pPr marL="742950" indent="-742950" algn="l">
              <a:buFontTx/>
              <a:buAutoNum type="arabicPeriod"/>
              <a:defRPr/>
            </a:pPr>
            <a:r>
              <a:rPr lang="th-TH" sz="2400" b="1" dirty="0">
                <a:cs typeface="AngsanaUPC" pitchFamily="18" charset="-34"/>
              </a:rPr>
              <a:t>สำเนาหนังสือรับรองตัวบุคคล กรณี ชื่อ – สกุล ไม่ตรงกับที่ผู้ตายระบุไว้</a:t>
            </a:r>
          </a:p>
          <a:p>
            <a:pPr marL="742950" indent="-742950" algn="l">
              <a:buFontTx/>
              <a:buAutoNum type="arabicPeriod"/>
              <a:defRPr/>
            </a:pPr>
            <a:r>
              <a:rPr lang="th-TH" sz="2400" b="1" dirty="0">
                <a:cs typeface="AngsanaUPC" pitchFamily="18" charset="-34"/>
              </a:rPr>
              <a:t>สำเนาสูติบัตรผู้เยาว์ กรณี ยังไม่มีบัตรประจำตัวประชาชน</a:t>
            </a:r>
          </a:p>
          <a:p>
            <a:pPr marL="742950" indent="-742950" algn="l">
              <a:buFontTx/>
              <a:buAutoNum type="arabicPeriod"/>
              <a:defRPr/>
            </a:pPr>
            <a:r>
              <a:rPr lang="th-TH" sz="2400" b="1" dirty="0">
                <a:cs typeface="AngsanaUPC" pitchFamily="18" charset="-34"/>
              </a:rPr>
              <a:t>สำเนาสมุดบัญชีเงินฝากธนาคารไทยพาณิชย์ จำกัด (มหาชน) หรือ ธนาคารกรุงไทย จำกัด (มหาชน) ประเภทออมทรัพย์</a:t>
            </a:r>
          </a:p>
          <a:p>
            <a:pPr marL="742950" indent="-742950" algn="l">
              <a:buFontTx/>
              <a:buAutoNum type="arabicPeriod"/>
              <a:defRPr/>
            </a:pPr>
            <a:r>
              <a:rPr lang="th-TH" sz="2400" b="1" dirty="0">
                <a:cs typeface="AngsanaUPC" pitchFamily="18" charset="-34"/>
              </a:rPr>
              <a:t>เอกสารคำร้องขอรับเงินสงเคราะห์ (</a:t>
            </a:r>
            <a:r>
              <a:rPr lang="th-TH" sz="2400" b="1" dirty="0" err="1">
                <a:cs typeface="AngsanaUPC" pitchFamily="18" charset="-34"/>
              </a:rPr>
              <a:t>ฌกส</a:t>
            </a:r>
            <a:r>
              <a:rPr lang="th-TH" sz="2400" b="1" dirty="0">
                <a:cs typeface="AngsanaUPC" pitchFamily="18" charset="-34"/>
              </a:rPr>
              <a:t>.4)  คนละ  1  ฉบับ</a:t>
            </a:r>
          </a:p>
          <a:p>
            <a:pPr marL="742950" indent="-742950" algn="l">
              <a:buFontTx/>
              <a:buAutoNum type="arabicPeriod"/>
              <a:defRPr/>
            </a:pPr>
            <a:r>
              <a:rPr lang="th-TH" sz="2400" b="1" dirty="0">
                <a:cs typeface="AngsanaUPC" pitchFamily="18" charset="-34"/>
              </a:rPr>
              <a:t>เอกสารแบบใบสำคัญรับเงิน (</a:t>
            </a:r>
            <a:r>
              <a:rPr lang="th-TH" sz="2400" b="1" dirty="0" err="1">
                <a:cs typeface="AngsanaUPC" pitchFamily="18" charset="-34"/>
              </a:rPr>
              <a:t>ฌกส</a:t>
            </a:r>
            <a:r>
              <a:rPr lang="th-TH" sz="2400" b="1" dirty="0">
                <a:cs typeface="AngsanaUPC" pitchFamily="18" charset="-34"/>
              </a:rPr>
              <a:t>.6)            คนละ  2  ฉบับ</a:t>
            </a:r>
          </a:p>
          <a:p>
            <a:pPr marL="742950" indent="-742950" algn="l">
              <a:buFontTx/>
              <a:buAutoNum type="arabicPeriod"/>
              <a:defRPr/>
            </a:pPr>
            <a:r>
              <a:rPr lang="th-TH" sz="2400" b="1" dirty="0">
                <a:cs typeface="AngsanaUPC" pitchFamily="18" charset="-34"/>
              </a:rPr>
              <a:t>เอกสารสัญญาการชดใช้เงินคืน (</a:t>
            </a:r>
            <a:r>
              <a:rPr lang="th-TH" sz="2400" b="1" dirty="0" err="1">
                <a:cs typeface="AngsanaUPC" pitchFamily="18" charset="-34"/>
              </a:rPr>
              <a:t>ฌกส</a:t>
            </a:r>
            <a:r>
              <a:rPr lang="th-TH" sz="2400" b="1" dirty="0">
                <a:cs typeface="AngsanaUPC" pitchFamily="18" charset="-34"/>
              </a:rPr>
              <a:t>.7)       คนละ  2  ฉบับ</a:t>
            </a:r>
          </a:p>
          <a:p>
            <a:pPr algn="l">
              <a:defRPr/>
            </a:pPr>
            <a:endParaRPr lang="th-TH" sz="2400" b="1" dirty="0">
              <a:cs typeface="AngsanaUPC" pitchFamily="18" charset="-34"/>
            </a:endParaRPr>
          </a:p>
          <a:p>
            <a:pPr algn="l">
              <a:defRPr/>
            </a:pPr>
            <a:endParaRPr lang="en-US" sz="2400" b="1" dirty="0">
              <a:solidFill>
                <a:srgbClr val="FF0000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742950" indent="-742950">
              <a:buFontTx/>
              <a:buAutoNum type="arabicPeriod"/>
              <a:defRPr/>
            </a:pPr>
            <a:endParaRPr lang="th-TH" sz="2400" dirty="0">
              <a:cs typeface="AngsanaUPC" pitchFamily="18" charset="-34"/>
            </a:endParaRPr>
          </a:p>
        </p:txBody>
      </p: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3AC2A3A3-DF72-168E-4E93-4C908C051E5D}"/>
              </a:ext>
            </a:extLst>
          </p:cNvPr>
          <p:cNvSpPr txBox="1">
            <a:spLocks/>
          </p:cNvSpPr>
          <p:nvPr/>
        </p:nvSpPr>
        <p:spPr bwMode="auto">
          <a:xfrm>
            <a:off x="685800" y="228601"/>
            <a:ext cx="8001000" cy="990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แบบคำร้องขอรับเงินสงเคราะห์ กรณีสมาชิก </a:t>
            </a:r>
            <a:r>
              <a:rPr lang="th-TH" sz="40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ฌกส</a:t>
            </a:r>
            <a:r>
              <a:rPr lang="th-TH" sz="4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. เสียชีวิต (ต่อ)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AF7FD"/>
            </a:gs>
            <a:gs pos="74001">
              <a:srgbClr val="D6B6EA"/>
            </a:gs>
            <a:gs pos="83000">
              <a:srgbClr val="D6B6EA"/>
            </a:gs>
            <a:gs pos="100000">
              <a:srgbClr val="E3CE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C127E6F3-8E36-C2DB-52E3-DA000CC478D6}"/>
              </a:ext>
            </a:extLst>
          </p:cNvPr>
          <p:cNvSpPr txBox="1">
            <a:spLocks/>
          </p:cNvSpPr>
          <p:nvPr/>
        </p:nvSpPr>
        <p:spPr bwMode="auto">
          <a:xfrm>
            <a:off x="914400" y="3940175"/>
            <a:ext cx="7772400" cy="14700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th-TH" sz="1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4275" name="รูปภาพ 2">
            <a:extLst>
              <a:ext uri="{FF2B5EF4-FFF2-40B4-BE49-F238E27FC236}">
                <a16:creationId xmlns:a16="http://schemas.microsoft.com/office/drawing/2014/main" id="{D8A27678-D653-B8DC-0509-73F94E2D7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172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94326CF1-F3CA-49C4-5AFE-5CB05D4F2E6E}"/>
              </a:ext>
            </a:extLst>
          </p:cNvPr>
          <p:cNvSpPr txBox="1">
            <a:spLocks/>
          </p:cNvSpPr>
          <p:nvPr/>
        </p:nvSpPr>
        <p:spPr bwMode="auto">
          <a:xfrm>
            <a:off x="914400" y="3940175"/>
            <a:ext cx="7772400" cy="19272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th-TH" sz="1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CC490A7-09C9-AAF3-31BC-081BCF1EF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0"/>
            <a:ext cx="5867400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94326CF1-F3CA-49C4-5AFE-5CB05D4F2E6E}"/>
              </a:ext>
            </a:extLst>
          </p:cNvPr>
          <p:cNvSpPr txBox="1">
            <a:spLocks/>
          </p:cNvSpPr>
          <p:nvPr/>
        </p:nvSpPr>
        <p:spPr bwMode="auto">
          <a:xfrm>
            <a:off x="914400" y="3940175"/>
            <a:ext cx="7772400" cy="14700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th-TH" sz="1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F80B92DA-03B3-C5AC-C6FF-3CD24179E8FC}"/>
              </a:ext>
            </a:extLst>
          </p:cNvPr>
          <p:cNvSpPr txBox="1"/>
          <p:nvPr/>
        </p:nvSpPr>
        <p:spPr>
          <a:xfrm>
            <a:off x="685800" y="493693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หมายเหตุ 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:</a:t>
            </a:r>
            <a:br>
              <a:rPr lang="th-TH" sz="3600" dirty="0">
                <a:latin typeface="Angsana New" pitchFamily="18" charset="-34"/>
                <a:cs typeface="Angsana New" pitchFamily="18" charset="-34"/>
              </a:rPr>
            </a:br>
            <a:endParaRPr lang="th-TH" sz="3600" dirty="0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8312581E-C3E7-0B18-3CD6-91DE7933685C}"/>
              </a:ext>
            </a:extLst>
          </p:cNvPr>
          <p:cNvSpPr txBox="1"/>
          <p:nvPr/>
        </p:nvSpPr>
        <p:spPr>
          <a:xfrm>
            <a:off x="609600" y="1453662"/>
            <a:ext cx="79248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dirty="0">
                <a:latin typeface="Angsana New" pitchFamily="18" charset="-34"/>
                <a:cs typeface="Angsana New" pitchFamily="18" charset="-34"/>
              </a:rPr>
              <a:t>-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เงินเดือนผู้รับบำนาญจะโอนเข้าบัญชี ก่อน 5 วันทำการของทุกเดือน โดย    จะหักหนี้ สหกรณ์ ส่วนหนี้ฌาปนกิจสงเคราะห์ของกระทรวงสาธารณสุข ต้องทำหักจากบัญชีส่วนตัวของผู้รับบำนาญเอง</a:t>
            </a:r>
            <a:br>
              <a:rPr lang="th-TH" sz="3600" dirty="0">
                <a:latin typeface="Angsana New" pitchFamily="18" charset="-34"/>
                <a:cs typeface="Angsana New" pitchFamily="18" charset="-34"/>
              </a:rPr>
            </a:br>
            <a:r>
              <a:rPr lang="th-TH" sz="3600" dirty="0">
                <a:latin typeface="Angsana New" pitchFamily="18" charset="-34"/>
                <a:cs typeface="Angsana New" pitchFamily="18" charset="-34"/>
              </a:rPr>
              <a:t>- ใบรับรองภาษีประจำปี กรณีที่ผู้รับบำนาญเปลี่ยนแปลงที่อยู่ใหม่ ให้นำสำเนาทะเบียนบ้านที่อยู่ใหม่ มาแจ้งที่คุณอ้อ งานทรัพย์ฯ </a:t>
            </a:r>
            <a:br>
              <a:rPr lang="th-TH" sz="3600" dirty="0">
                <a:latin typeface="Angsana New" pitchFamily="18" charset="-34"/>
                <a:cs typeface="Angsana New" pitchFamily="18" charset="-34"/>
              </a:rPr>
            </a:br>
            <a:r>
              <a:rPr lang="th-TH" sz="36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หากมีข้อสงสัยติดต่อได้ที่  </a:t>
            </a:r>
            <a:r>
              <a:rPr lang="en-US" sz="36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:  056 – 511565  </a:t>
            </a:r>
            <a:r>
              <a:rPr lang="th-TH" sz="36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ต่อ 103</a:t>
            </a:r>
            <a:br>
              <a:rPr lang="th-TH" sz="3600" dirty="0">
                <a:latin typeface="Angsana New" pitchFamily="18" charset="-34"/>
                <a:cs typeface="Angsana New" pitchFamily="18" charset="-34"/>
              </a:rPr>
            </a:b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263534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BF14FDC-9D74-74DE-76D9-BDABD33A1296}"/>
              </a:ext>
            </a:extLst>
          </p:cNvPr>
          <p:cNvSpPr txBox="1">
            <a:spLocks/>
          </p:cNvSpPr>
          <p:nvPr/>
        </p:nvSpPr>
        <p:spPr>
          <a:xfrm>
            <a:off x="532263" y="272955"/>
            <a:ext cx="8002137" cy="1479645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9pPr>
          </a:lstStyle>
          <a:p>
            <a:r>
              <a:rPr lang="th-TH" sz="4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แบบแจ้งข้อมูลการรับโอน</a:t>
            </a:r>
            <a:br>
              <a:rPr lang="th-TH" sz="48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4800" dirty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KTB CORPORATE ONLINE</a:t>
            </a:r>
            <a:endParaRPr lang="th-TH" sz="4800" b="1" dirty="0">
              <a:solidFill>
                <a:srgbClr val="C00000"/>
              </a:solidFill>
              <a:latin typeface="AngsanaUPC" pitchFamily="18" charset="-34"/>
              <a:cs typeface="AngsanaUPC" pitchFamily="18" charset="-34"/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C77D9C7-0C64-97A4-0BD9-3AD1AFE56B5F}"/>
              </a:ext>
            </a:extLst>
          </p:cNvPr>
          <p:cNvSpPr txBox="1"/>
          <p:nvPr/>
        </p:nvSpPr>
        <p:spPr>
          <a:xfrm>
            <a:off x="518195" y="2057400"/>
            <a:ext cx="838427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chemeClr val="tx1"/>
                </a:solidFill>
                <a:cs typeface="AngsanaUPC" pitchFamily="18" charset="-34"/>
              </a:rPr>
              <a:t>	ให้ผู้รับบำนาญที่เกษียณอายุราชการเขียนแบบฟอร์มเพื่อไว้สำหรับกรณีมีเบิกเงินสวัสดิการเกี่ยวกับการรักษาพยาบาลและเบิกเงินสวัสดิการเกี่ยวกับการศึกษาบุตร เพื่อความสะดวกในการโอนเงินเข้าบัญชี โดยใช้    สำเนาหน้าสมุดบัญชีเงินฝากธนาคารแนบแบบฟอร์มนี้  หากมีการเปลี่ยนแปลง เลขที่บัญชีและหมายเลขโทรศัพท์ ให้แจ้งที่งานการเงินสำนักงานสาธารณสุขจังหวัดอุทัยธานีทราบด้วย</a:t>
            </a:r>
            <a:endParaRPr lang="th-TH" sz="4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BF14FDC-9D74-74DE-76D9-BDABD33A1296}"/>
              </a:ext>
            </a:extLst>
          </p:cNvPr>
          <p:cNvSpPr txBox="1">
            <a:spLocks/>
          </p:cNvSpPr>
          <p:nvPr/>
        </p:nvSpPr>
        <p:spPr>
          <a:xfrm>
            <a:off x="532263" y="272955"/>
            <a:ext cx="8002137" cy="1479645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9pPr>
          </a:lstStyle>
          <a:p>
            <a:r>
              <a:rPr lang="th-TH" sz="4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การเบิกเงินสวัสดิการเกี่ยวกับการรักษาพยาบาล</a:t>
            </a:r>
            <a:endParaRPr lang="th-TH" sz="4800" b="1" dirty="0">
              <a:solidFill>
                <a:srgbClr val="FF0000"/>
              </a:solidFill>
              <a:latin typeface="AngsanaUPC" pitchFamily="18" charset="-34"/>
              <a:cs typeface="AngsanaUPC" pitchFamily="18" charset="-34"/>
              <a:hlinkClick r:id="rId3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0A8114F-C3B9-A287-EDEF-D6AEC17847AA}"/>
              </a:ext>
            </a:extLst>
          </p:cNvPr>
          <p:cNvSpPr txBox="1">
            <a:spLocks/>
          </p:cNvSpPr>
          <p:nvPr/>
        </p:nvSpPr>
        <p:spPr>
          <a:xfrm>
            <a:off x="617806" y="1760806"/>
            <a:ext cx="7924801" cy="487375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th-TH" sz="5400">
                <a:latin typeface="Angsana New" panose="02020603050405020304" pitchFamily="18" charset="-34"/>
                <a:cs typeface="Angsana New" panose="02020603050405020304" pitchFamily="18" charset="-34"/>
              </a:rPr>
              <a:t>การเบิกเงินสวัสดิการเกี่ยวกับการรักษาพยาบาลสำหรับผู้เกษียณอายุราชการ  ถ้ายังเบิกจ่ายตรงไม่ได้ ให้นำใบเสร็จมาเบิกที่ สำนักงานสาธารณสุขจังหวัดอุทัยธานี โดยเขียนใบเบิกแบบ 7131  </a:t>
            </a:r>
          </a:p>
          <a:p>
            <a:r>
              <a:rPr lang="th-TH" sz="5400">
                <a:latin typeface="Angsana New" panose="02020603050405020304" pitchFamily="18" charset="-34"/>
                <a:cs typeface="Angsana New" panose="02020603050405020304" pitchFamily="18" charset="-34"/>
              </a:rPr>
              <a:t>ผู้เกษียณอายุราชการ เบิกค่าตรวจสุขภาพประจำปีได้          (ปีปฏิทิน)  แต่ตนเองเท่านั้น สมาชิกในครอบครัวจะเบิกค่าตรวจสุขภาพประจำปี</a:t>
            </a:r>
            <a:r>
              <a:rPr lang="th-TH" sz="540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ไม่ได้</a:t>
            </a:r>
            <a:endParaRPr lang="en-US" sz="540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6986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BF14FDC-9D74-74DE-76D9-BDABD33A1296}"/>
              </a:ext>
            </a:extLst>
          </p:cNvPr>
          <p:cNvSpPr txBox="1">
            <a:spLocks/>
          </p:cNvSpPr>
          <p:nvPr/>
        </p:nvSpPr>
        <p:spPr>
          <a:xfrm>
            <a:off x="304800" y="272955"/>
            <a:ext cx="8686800" cy="1479645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9pPr>
          </a:lstStyle>
          <a:p>
            <a:r>
              <a:rPr lang="th-TH" sz="4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การเบิกเงินสวัสดิการเกี่ยวกับการรักษาพยาบาล</a:t>
            </a:r>
            <a:r>
              <a:rPr lang="th-TH" sz="4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(ต่อ)</a:t>
            </a:r>
            <a:endParaRPr lang="th-TH" sz="4800" b="1" dirty="0">
              <a:solidFill>
                <a:srgbClr val="FF0000"/>
              </a:solidFill>
              <a:latin typeface="AngsanaUPC" pitchFamily="18" charset="-34"/>
              <a:cs typeface="AngsanaUPC" pitchFamily="18" charset="-34"/>
              <a:hlinkClick r:id="rId3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" name="ตัวแทนเนื้อหา 2">
            <a:extLst>
              <a:ext uri="{FF2B5EF4-FFF2-40B4-BE49-F238E27FC236}">
                <a16:creationId xmlns:a16="http://schemas.microsoft.com/office/drawing/2014/main" id="{DAA743A7-DAB6-8BFC-4D91-FD4296FE47C1}"/>
              </a:ext>
            </a:extLst>
          </p:cNvPr>
          <p:cNvSpPr txBox="1">
            <a:spLocks/>
          </p:cNvSpPr>
          <p:nvPr/>
        </p:nvSpPr>
        <p:spPr>
          <a:xfrm>
            <a:off x="609599" y="1752600"/>
            <a:ext cx="8229601" cy="472135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บิกค่ารักษาพยาบาลถ้าเข้ารับการรักษาในโรงพยาบาลเอกชนต้องมีใบรับรองจากสถาบันการแพทย์ฉุกเฉินแห่งชาติประกอบด้วย  ถึงจะมีสิทธิเบิกค่ารักษาพยาบาลได้ พร้อมกับบันทึกข้อความสาเหตุที่ต้องไปรักษาพยาบาล ณ โรงพยาบาลเอกชน  เอกสารหลักฐานครบถ้วนถูกต้อง สำนักงานสาธารณสุขจังหวัดอุทัยธานี ก็ทำการเบิกจ่ายให้ และจะโอนเข้าบัญชีตามที่แจ้งความประสงค์ไว้</a:t>
            </a:r>
            <a:endParaRPr lang="en-US" sz="4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440753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BF14FDC-9D74-74DE-76D9-BDABD33A1296}"/>
              </a:ext>
            </a:extLst>
          </p:cNvPr>
          <p:cNvSpPr txBox="1">
            <a:spLocks/>
          </p:cNvSpPr>
          <p:nvPr/>
        </p:nvSpPr>
        <p:spPr>
          <a:xfrm>
            <a:off x="304800" y="272955"/>
            <a:ext cx="8686800" cy="1479645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9pPr>
          </a:lstStyle>
          <a:p>
            <a:r>
              <a:rPr lang="th-TH" sz="4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การเบิกเงินสวัสดิการเกี่ยวกับการรักษาพยาบาล</a:t>
            </a:r>
            <a:r>
              <a:rPr lang="th-TH" sz="4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(ต่อ)</a:t>
            </a:r>
            <a:endParaRPr lang="th-TH" sz="4800" b="1" dirty="0">
              <a:solidFill>
                <a:srgbClr val="FF0000"/>
              </a:solidFill>
              <a:latin typeface="AngsanaUPC" pitchFamily="18" charset="-34"/>
              <a:cs typeface="AngsanaUPC" pitchFamily="18" charset="-34"/>
              <a:hlinkClick r:id="rId3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7E8BF51-E002-2753-EF74-F75ABFE66BD6}"/>
              </a:ext>
            </a:extLst>
          </p:cNvPr>
          <p:cNvSpPr txBox="1">
            <a:spLocks/>
          </p:cNvSpPr>
          <p:nvPr/>
        </p:nvSpPr>
        <p:spPr>
          <a:xfrm>
            <a:off x="609599" y="1600200"/>
            <a:ext cx="8229601" cy="487375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th-TH" sz="5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ส่วนการเบิกค่ารักษาพยาบาลโรงพยาบาลศิริราช       </a:t>
            </a:r>
            <a:r>
              <a:rPr lang="th-TH" sz="5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ปิย</a:t>
            </a:r>
            <a:r>
              <a:rPr lang="th-TH" sz="52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มหาการุณ กทม. และโรงพยาบาลศูนย์ศรี</a:t>
            </a:r>
            <a:r>
              <a:rPr lang="th-TH" sz="5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พัฒน์</a:t>
            </a:r>
            <a:r>
              <a:rPr lang="th-TH" sz="5200" dirty="0">
                <a:latin typeface="Angsana New" panose="02020603050405020304" pitchFamily="18" charset="-34"/>
                <a:cs typeface="Angsana New" panose="02020603050405020304" pitchFamily="18" charset="-34"/>
              </a:rPr>
              <a:t>   คณะแพทยศาสตร์ มหาวิทยาลัยเชียงใหม่  ต้องแนบใบรับรองจาก โรงพยาบาลและใบรับรองจากสถาบันการแพทย์ฉุกเฉินแห่งชาติ  และบันทึกข้อความสาเหตุที่ต้องไปรักษาที่ โรงพยาบาลแห่งนี้</a:t>
            </a:r>
            <a:endParaRPr lang="en-US" sz="5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286571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BF14FDC-9D74-74DE-76D9-BDABD33A1296}"/>
              </a:ext>
            </a:extLst>
          </p:cNvPr>
          <p:cNvSpPr txBox="1">
            <a:spLocks/>
          </p:cNvSpPr>
          <p:nvPr/>
        </p:nvSpPr>
        <p:spPr>
          <a:xfrm>
            <a:off x="304800" y="272955"/>
            <a:ext cx="8686800" cy="1479645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9pPr>
          </a:lstStyle>
          <a:p>
            <a:r>
              <a:rPr lang="th-TH" sz="4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การเบิกเงินสวัสดิการเกี่ยวกับการรักษาพยาบาล</a:t>
            </a:r>
            <a:r>
              <a:rPr lang="th-TH" sz="4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(ต่อ)</a:t>
            </a:r>
            <a:endParaRPr lang="th-TH" sz="4800" b="1" dirty="0">
              <a:solidFill>
                <a:srgbClr val="FF0000"/>
              </a:solidFill>
              <a:latin typeface="AngsanaUPC" pitchFamily="18" charset="-34"/>
              <a:cs typeface="AngsanaUPC" pitchFamily="18" charset="-34"/>
              <a:hlinkClick r:id="rId3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0DBF857C-9040-5EB3-122D-BE48B8CA95AD}"/>
              </a:ext>
            </a:extLst>
          </p:cNvPr>
          <p:cNvSpPr txBox="1">
            <a:spLocks/>
          </p:cNvSpPr>
          <p:nvPr/>
        </p:nvSpPr>
        <p:spPr>
          <a:xfrm>
            <a:off x="304800" y="1619794"/>
            <a:ext cx="8686799" cy="32570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และสำนักงานสาธารณสุขจังหวัดอุทัยธานี จะมีขั้นตอนการเบิกจ่าย ของ 2 โรงพยาบาลแห่งนี้คือ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เมื่อผู้เกษียณเขียนแบบใบเบิกค่ารักษาพยาบาล แบบ 7131 มาส่งที่  สำนักงานสาธารณสุขจังหวัดอุทัยธานี ๆ ตรวจเอกสารหลักฐานทั้งหมด  แล้วทำหนังสือส่งต่อไปยัง  สำนักงานปลัดกระทรวงสาธารณสุข ๆ ดำเนินการส่งต่อไปกรมบัญชีกลาง เพื่อตรวจสอบและแจ้งว่าจะดำเนินการเบิกค่ารักษาพยาบาลจำนวนเงินเท่าไร ต่อจากนั้นกรมบัญชีกลางจะแจ้งไปที่สำนักงานปลัดกระทรวงสาธารณสุข ๆ ทำหนังสือถึง สำนักงานสาธารณสุขจังหวัดอุทัยธานี ๆ ดำเนินการเบิกจ่ายให้(ไม่สามารถกำหนดระยะเวลาในการเบิกจ่ายสำหรับ 2 โรงพยาบาลนี้ได้)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121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FF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A41201B5-401A-D69A-58BE-4583642FB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525" y="2362200"/>
            <a:ext cx="3546475" cy="225742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84994" name="Text Box 2">
            <a:extLst>
              <a:ext uri="{FF2B5EF4-FFF2-40B4-BE49-F238E27FC236}">
                <a16:creationId xmlns:a16="http://schemas.microsoft.com/office/drawing/2014/main" id="{17A071A0-50D7-A1DA-AC09-1FBA54F5F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57188"/>
            <a:ext cx="60960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h-TH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ngsanaUPC" pitchFamily="18" charset="-34"/>
              </a:rPr>
              <a:t>ผู้เลือก</a:t>
            </a:r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ngsanaUPC" pitchFamily="18" charset="-34"/>
              </a:rPr>
              <a:t>รับบำเหน็จรายเดือน</a:t>
            </a:r>
          </a:p>
        </p:txBody>
      </p:sp>
      <p:grpSp>
        <p:nvGrpSpPr>
          <p:cNvPr id="6147" name="Group 3">
            <a:extLst>
              <a:ext uri="{FF2B5EF4-FFF2-40B4-BE49-F238E27FC236}">
                <a16:creationId xmlns:a16="http://schemas.microsoft.com/office/drawing/2014/main" id="{584B10AD-6557-BA6D-5864-917DE445C692}"/>
              </a:ext>
            </a:extLst>
          </p:cNvPr>
          <p:cNvGrpSpPr>
            <a:grpSpLocks/>
          </p:cNvGrpSpPr>
          <p:nvPr/>
        </p:nvGrpSpPr>
        <p:grpSpPr bwMode="auto">
          <a:xfrm>
            <a:off x="500063" y="1357313"/>
            <a:ext cx="8291512" cy="5214937"/>
            <a:chOff x="528" y="1152"/>
            <a:chExt cx="5088" cy="3072"/>
          </a:xfrm>
        </p:grpSpPr>
        <p:sp>
          <p:nvSpPr>
            <p:cNvPr id="24587" name="AutoShape 5">
              <a:extLst>
                <a:ext uri="{FF2B5EF4-FFF2-40B4-BE49-F238E27FC236}">
                  <a16:creationId xmlns:a16="http://schemas.microsoft.com/office/drawing/2014/main" id="{468E94A7-59A3-9204-E440-ACB647141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296"/>
              <a:ext cx="1488" cy="624"/>
            </a:xfrm>
            <a:prstGeom prst="wedgeRoundRectCallout">
              <a:avLst>
                <a:gd name="adj1" fmla="val 46440"/>
                <a:gd name="adj2" fmla="val 68750"/>
                <a:gd name="adj3" fmla="val 16667"/>
              </a:avLst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ClrTx/>
                <a:buFontTx/>
                <a:buNone/>
              </a:pPr>
              <a:endParaRPr lang="th-TH" altLang="th-TH" sz="3200" b="1">
                <a:latin typeface="Times New Roman" panose="02020603050405020304" pitchFamily="18" charset="0"/>
                <a:cs typeface="AngsanaUPC" panose="02020603050405020304" pitchFamily="18" charset="-34"/>
              </a:endParaRPr>
            </a:p>
          </p:txBody>
        </p:sp>
        <p:sp>
          <p:nvSpPr>
            <p:cNvPr id="54278" name="Text Box 6">
              <a:extLst>
                <a:ext uri="{FF2B5EF4-FFF2-40B4-BE49-F238E27FC236}">
                  <a16:creationId xmlns:a16="http://schemas.microsoft.com/office/drawing/2014/main" id="{CFD221C2-168E-F026-96EE-556719F548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" y="1354"/>
              <a:ext cx="130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th-TH" sz="2900" b="1" dirty="0">
                  <a:latin typeface="Times New Roman" pitchFamily="18" charset="0"/>
                  <a:cs typeface="+mj-cs"/>
                </a:rPr>
                <a:t>บำเหน็จ </a:t>
              </a:r>
              <a:r>
                <a:rPr lang="th-TH" sz="2900" b="1" dirty="0">
                  <a:solidFill>
                    <a:srgbClr val="0000FF"/>
                  </a:solidFill>
                  <a:latin typeface="Times New Roman" pitchFamily="18" charset="0"/>
                  <a:cs typeface="+mj-cs"/>
                </a:rPr>
                <a:t>/ เงิน </a:t>
              </a:r>
              <a:r>
                <a:rPr lang="th-TH" sz="2900" b="1" dirty="0" err="1">
                  <a:solidFill>
                    <a:srgbClr val="0000FF"/>
                  </a:solidFill>
                  <a:latin typeface="Times New Roman" pitchFamily="18" charset="0"/>
                  <a:cs typeface="+mj-cs"/>
                </a:rPr>
                <a:t>กสจ</a:t>
              </a:r>
              <a:r>
                <a:rPr lang="th-TH" sz="2900" b="1" dirty="0">
                  <a:solidFill>
                    <a:srgbClr val="0000FF"/>
                  </a:solidFill>
                  <a:latin typeface="Times New Roman" pitchFamily="18" charset="0"/>
                  <a:cs typeface="+mj-cs"/>
                </a:rPr>
                <a:t>.</a:t>
              </a:r>
              <a:r>
                <a:rPr lang="en-US" sz="2900" b="1" dirty="0">
                  <a:solidFill>
                    <a:srgbClr val="0000FF"/>
                  </a:solidFill>
                  <a:latin typeface="Times New Roman" pitchFamily="18" charset="0"/>
                  <a:cs typeface="+mj-cs"/>
                </a:rPr>
                <a:t> </a:t>
              </a:r>
              <a:endParaRPr lang="th-TH" sz="2900" b="1" dirty="0">
                <a:solidFill>
                  <a:srgbClr val="0000FF"/>
                </a:solidFill>
                <a:latin typeface="Times New Roman" pitchFamily="18" charset="0"/>
                <a:cs typeface="+mj-cs"/>
              </a:endParaRPr>
            </a:p>
          </p:txBody>
        </p:sp>
        <p:sp>
          <p:nvSpPr>
            <p:cNvPr id="24589" name="AutoShape 7">
              <a:extLst>
                <a:ext uri="{FF2B5EF4-FFF2-40B4-BE49-F238E27FC236}">
                  <a16:creationId xmlns:a16="http://schemas.microsoft.com/office/drawing/2014/main" id="{73BCFC42-BC47-6C93-9E54-2171CDE22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208"/>
              <a:ext cx="1488" cy="816"/>
            </a:xfrm>
            <a:prstGeom prst="wedgeRoundRectCallout">
              <a:avLst>
                <a:gd name="adj1" fmla="val 67069"/>
                <a:gd name="adj2" fmla="val -17278"/>
                <a:gd name="adj3" fmla="val 16667"/>
              </a:avLst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ClrTx/>
                <a:buFontTx/>
                <a:buNone/>
              </a:pPr>
              <a:endParaRPr lang="th-TH" altLang="th-TH" sz="3200" b="1">
                <a:latin typeface="Times New Roman" panose="02020603050405020304" pitchFamily="18" charset="0"/>
                <a:cs typeface="AngsanaUPC" panose="02020603050405020304" pitchFamily="18" charset="-34"/>
              </a:endParaRPr>
            </a:p>
          </p:txBody>
        </p:sp>
        <p:sp>
          <p:nvSpPr>
            <p:cNvPr id="24590" name="Text Box 8">
              <a:extLst>
                <a:ext uri="{FF2B5EF4-FFF2-40B4-BE49-F238E27FC236}">
                  <a16:creationId xmlns:a16="http://schemas.microsoft.com/office/drawing/2014/main" id="{449545A2-E929-7689-9984-E7B2E5D574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256"/>
              <a:ext cx="148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th-TH" altLang="th-TH" sz="2400" b="1">
                  <a:latin typeface="Cordia New" panose="020B0304020202020204" pitchFamily="34" charset="-34"/>
                  <a:cs typeface="Cordia New" panose="020B0304020202020204" pitchFamily="34" charset="-34"/>
                </a:rPr>
                <a:t>เงินช่วยค่าครองชีพ            ผู้รับเบี้ยหวัดบำนาญ (ช.ค.บ.)</a:t>
              </a:r>
            </a:p>
          </p:txBody>
        </p:sp>
        <p:sp>
          <p:nvSpPr>
            <p:cNvPr id="24591" name="AutoShape 9">
              <a:extLst>
                <a:ext uri="{FF2B5EF4-FFF2-40B4-BE49-F238E27FC236}">
                  <a16:creationId xmlns:a16="http://schemas.microsoft.com/office/drawing/2014/main" id="{1B0D2E30-C25F-8B6D-288F-3137C3F4D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312"/>
              <a:ext cx="1488" cy="624"/>
            </a:xfrm>
            <a:prstGeom prst="wedgeRoundRectCallout">
              <a:avLst>
                <a:gd name="adj1" fmla="val 51208"/>
                <a:gd name="adj2" fmla="val -79329"/>
                <a:gd name="adj3" fmla="val 16667"/>
              </a:avLst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ClrTx/>
                <a:buFontTx/>
                <a:buNone/>
              </a:pPr>
              <a:endParaRPr lang="th-TH" altLang="th-TH" sz="3200" b="1">
                <a:latin typeface="Times New Roman" panose="02020603050405020304" pitchFamily="18" charset="0"/>
                <a:cs typeface="AngsanaUPC" panose="02020603050405020304" pitchFamily="18" charset="-34"/>
              </a:endParaRPr>
            </a:p>
          </p:txBody>
        </p:sp>
        <p:sp>
          <p:nvSpPr>
            <p:cNvPr id="54282" name="Text Box 10">
              <a:extLst>
                <a:ext uri="{FF2B5EF4-FFF2-40B4-BE49-F238E27FC236}">
                  <a16:creationId xmlns:a16="http://schemas.microsoft.com/office/drawing/2014/main" id="{B5C7B6DC-2D17-E5F3-C0AA-0B74C4B39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0" y="3458"/>
              <a:ext cx="1469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th-TH" sz="3200" b="1" dirty="0">
                  <a:latin typeface="Times New Roman" pitchFamily="18" charset="0"/>
                  <a:cs typeface="+mj-cs"/>
                </a:rPr>
                <a:t>บำเหน็จตกทอด</a:t>
              </a:r>
            </a:p>
          </p:txBody>
        </p:sp>
        <p:sp>
          <p:nvSpPr>
            <p:cNvPr id="24593" name="AutoShape 11">
              <a:extLst>
                <a:ext uri="{FF2B5EF4-FFF2-40B4-BE49-F238E27FC236}">
                  <a16:creationId xmlns:a16="http://schemas.microsoft.com/office/drawing/2014/main" id="{B73E713E-2928-BAA0-07E3-484AA93D5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152"/>
              <a:ext cx="1488" cy="624"/>
            </a:xfrm>
            <a:prstGeom prst="wedgeRoundRectCallout">
              <a:avLst>
                <a:gd name="adj1" fmla="val -61759"/>
                <a:gd name="adj2" fmla="val 47116"/>
                <a:gd name="adj3" fmla="val 16667"/>
              </a:avLst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ClrTx/>
                <a:buFontTx/>
                <a:buNone/>
              </a:pPr>
              <a:endParaRPr lang="th-TH" altLang="th-TH" sz="3200" b="1">
                <a:latin typeface="Times New Roman" panose="02020603050405020304" pitchFamily="18" charset="0"/>
                <a:cs typeface="AngsanaUPC" panose="02020603050405020304" pitchFamily="18" charset="-34"/>
              </a:endParaRPr>
            </a:p>
          </p:txBody>
        </p:sp>
        <p:sp>
          <p:nvSpPr>
            <p:cNvPr id="24594" name="AutoShape 12">
              <a:extLst>
                <a:ext uri="{FF2B5EF4-FFF2-40B4-BE49-F238E27FC236}">
                  <a16:creationId xmlns:a16="http://schemas.microsoft.com/office/drawing/2014/main" id="{F5E52531-2F87-E032-4708-C4B5BBFF5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064"/>
              <a:ext cx="1488" cy="624"/>
            </a:xfrm>
            <a:prstGeom prst="wedgeRoundRectCallout">
              <a:avLst>
                <a:gd name="adj1" fmla="val -68144"/>
                <a:gd name="adj2" fmla="val -3528"/>
                <a:gd name="adj3" fmla="val 16667"/>
              </a:avLst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ClrTx/>
                <a:buFontTx/>
                <a:buNone/>
              </a:pPr>
              <a:endParaRPr lang="th-TH" altLang="th-TH" sz="3200" b="1">
                <a:latin typeface="Times New Roman" panose="02020603050405020304" pitchFamily="18" charset="0"/>
                <a:cs typeface="AngsanaUPC" panose="02020603050405020304" pitchFamily="18" charset="-34"/>
              </a:endParaRPr>
            </a:p>
          </p:txBody>
        </p:sp>
        <p:sp>
          <p:nvSpPr>
            <p:cNvPr id="24595" name="AutoShape 13">
              <a:extLst>
                <a:ext uri="{FF2B5EF4-FFF2-40B4-BE49-F238E27FC236}">
                  <a16:creationId xmlns:a16="http://schemas.microsoft.com/office/drawing/2014/main" id="{9228B9C4-824A-C70E-3CF2-1D657BB3B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84"/>
              <a:ext cx="1488" cy="624"/>
            </a:xfrm>
            <a:prstGeom prst="wedgeRoundRectCallout">
              <a:avLst>
                <a:gd name="adj1" fmla="val -71843"/>
                <a:gd name="adj2" fmla="val -46315"/>
                <a:gd name="adj3" fmla="val 16667"/>
              </a:avLst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ClrTx/>
                <a:buFontTx/>
                <a:buNone/>
              </a:pPr>
              <a:endParaRPr lang="th-TH" altLang="th-TH" sz="3200" b="1">
                <a:latin typeface="Times New Roman" panose="02020603050405020304" pitchFamily="18" charset="0"/>
                <a:cs typeface="AngsanaUPC" panose="02020603050405020304" pitchFamily="18" charset="-34"/>
              </a:endParaRPr>
            </a:p>
          </p:txBody>
        </p:sp>
        <p:sp>
          <p:nvSpPr>
            <p:cNvPr id="24596" name="AutoShape 14">
              <a:extLst>
                <a:ext uri="{FF2B5EF4-FFF2-40B4-BE49-F238E27FC236}">
                  <a16:creationId xmlns:a16="http://schemas.microsoft.com/office/drawing/2014/main" id="{C3A6021B-90DF-254E-6D33-BCD1C5DB1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3504"/>
              <a:ext cx="1680" cy="720"/>
            </a:xfrm>
            <a:prstGeom prst="wedgeRoundRectCallout">
              <a:avLst>
                <a:gd name="adj1" fmla="val -41130"/>
                <a:gd name="adj2" fmla="val -71111"/>
                <a:gd name="adj3" fmla="val 16667"/>
              </a:avLst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ClrTx/>
                <a:buFontTx/>
                <a:buNone/>
              </a:pPr>
              <a:endParaRPr lang="th-TH" altLang="th-TH" sz="3200" b="1">
                <a:latin typeface="Times New Roman" panose="02020603050405020304" pitchFamily="18" charset="0"/>
                <a:cs typeface="AngsanaUPC" panose="02020603050405020304" pitchFamily="18" charset="-34"/>
              </a:endParaRPr>
            </a:p>
          </p:txBody>
        </p:sp>
        <p:sp>
          <p:nvSpPr>
            <p:cNvPr id="54287" name="Text Box 15">
              <a:extLst>
                <a:ext uri="{FF2B5EF4-FFF2-40B4-BE49-F238E27FC236}">
                  <a16:creationId xmlns:a16="http://schemas.microsoft.com/office/drawing/2014/main" id="{65F1FCEF-337D-3B73-50E5-B0B6C5EE46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1248"/>
              <a:ext cx="1526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th-TH" sz="3200" b="1" dirty="0">
                  <a:latin typeface="Times New Roman" pitchFamily="18" charset="0"/>
                  <a:cs typeface="+mj-cs"/>
                </a:rPr>
                <a:t>บำเหน็จดำรงชีพ</a:t>
              </a:r>
            </a:p>
          </p:txBody>
        </p:sp>
        <p:sp>
          <p:nvSpPr>
            <p:cNvPr id="24598" name="Text Box 16">
              <a:extLst>
                <a:ext uri="{FF2B5EF4-FFF2-40B4-BE49-F238E27FC236}">
                  <a16:creationId xmlns:a16="http://schemas.microsoft.com/office/drawing/2014/main" id="{717DDFEF-EDF7-D449-E0F9-728082757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2160"/>
              <a:ext cx="1296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th-TH" altLang="th-TH" sz="3200" b="1">
                  <a:latin typeface="Cordia New" panose="020B0304020202020204" pitchFamily="34" charset="-34"/>
                  <a:cs typeface="Cordia New" panose="020B0304020202020204" pitchFamily="34" charset="-34"/>
                </a:rPr>
                <a:t>การศึกษาบุตร</a:t>
              </a:r>
            </a:p>
          </p:txBody>
        </p:sp>
        <p:sp>
          <p:nvSpPr>
            <p:cNvPr id="54289" name="Text Box 17">
              <a:extLst>
                <a:ext uri="{FF2B5EF4-FFF2-40B4-BE49-F238E27FC236}">
                  <a16:creationId xmlns:a16="http://schemas.microsoft.com/office/drawing/2014/main" id="{DABB971B-4DC3-C775-9553-1157A15B1C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880"/>
              <a:ext cx="1505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th-TH" sz="3200" b="1" dirty="0">
                  <a:latin typeface="Times New Roman" pitchFamily="18" charset="0"/>
                  <a:cs typeface="+mj-cs"/>
                </a:rPr>
                <a:t>ค่ารักษาพยาบาล</a:t>
              </a:r>
            </a:p>
          </p:txBody>
        </p:sp>
        <p:sp>
          <p:nvSpPr>
            <p:cNvPr id="54290" name="Text Box 18">
              <a:extLst>
                <a:ext uri="{FF2B5EF4-FFF2-40B4-BE49-F238E27FC236}">
                  <a16:creationId xmlns:a16="http://schemas.microsoft.com/office/drawing/2014/main" id="{D16FD5F0-4421-53E6-3A49-69029DBB49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8" y="3542"/>
              <a:ext cx="1790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ts val="0"/>
                </a:spcBef>
                <a:defRPr/>
              </a:pPr>
              <a:r>
                <a:rPr lang="th-TH" sz="3200" b="1" dirty="0">
                  <a:latin typeface="Times New Roman" pitchFamily="18" charset="0"/>
                  <a:cs typeface="+mj-cs"/>
                </a:rPr>
                <a:t>เงินช่วยพิเศษ      </a:t>
              </a:r>
            </a:p>
            <a:p>
              <a:pPr algn="ctr" eaLnBrk="1" hangingPunct="1">
                <a:spcBef>
                  <a:spcPts val="0"/>
                </a:spcBef>
                <a:defRPr/>
              </a:pPr>
              <a:r>
                <a:rPr lang="th-TH" sz="3200" b="1" dirty="0">
                  <a:latin typeface="Times New Roman" pitchFamily="18" charset="0"/>
                  <a:cs typeface="+mj-cs"/>
                </a:rPr>
                <a:t>กรณีถึงแก่ความตาย</a:t>
              </a:r>
            </a:p>
          </p:txBody>
        </p:sp>
      </p:grpSp>
      <p:sp>
        <p:nvSpPr>
          <p:cNvPr id="19" name="คูณ 18">
            <a:extLst>
              <a:ext uri="{FF2B5EF4-FFF2-40B4-BE49-F238E27FC236}">
                <a16:creationId xmlns:a16="http://schemas.microsoft.com/office/drawing/2014/main" id="{CB4840E0-DDE4-21AD-C745-7D5FB6BA76E3}"/>
              </a:ext>
            </a:extLst>
          </p:cNvPr>
          <p:cNvSpPr/>
          <p:nvPr/>
        </p:nvSpPr>
        <p:spPr>
          <a:xfrm>
            <a:off x="6643688" y="1357313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sz="1800"/>
          </a:p>
        </p:txBody>
      </p:sp>
      <p:sp>
        <p:nvSpPr>
          <p:cNvPr id="20" name="คูณ 19">
            <a:extLst>
              <a:ext uri="{FF2B5EF4-FFF2-40B4-BE49-F238E27FC236}">
                <a16:creationId xmlns:a16="http://schemas.microsoft.com/office/drawing/2014/main" id="{0C9FBEF8-175F-E790-FC5D-E217D5FD4466}"/>
              </a:ext>
            </a:extLst>
          </p:cNvPr>
          <p:cNvSpPr/>
          <p:nvPr/>
        </p:nvSpPr>
        <p:spPr>
          <a:xfrm>
            <a:off x="7000875" y="2928938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sz="1800"/>
          </a:p>
        </p:txBody>
      </p:sp>
      <p:sp>
        <p:nvSpPr>
          <p:cNvPr id="21" name="คูณ 20">
            <a:extLst>
              <a:ext uri="{FF2B5EF4-FFF2-40B4-BE49-F238E27FC236}">
                <a16:creationId xmlns:a16="http://schemas.microsoft.com/office/drawing/2014/main" id="{9BB1DBC8-6206-35B0-5C18-2DAFB7175D22}"/>
              </a:ext>
            </a:extLst>
          </p:cNvPr>
          <p:cNvSpPr/>
          <p:nvPr/>
        </p:nvSpPr>
        <p:spPr>
          <a:xfrm>
            <a:off x="6772275" y="4102100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sz="1800"/>
          </a:p>
        </p:txBody>
      </p:sp>
      <p:sp>
        <p:nvSpPr>
          <p:cNvPr id="22" name="คูณ 21">
            <a:extLst>
              <a:ext uri="{FF2B5EF4-FFF2-40B4-BE49-F238E27FC236}">
                <a16:creationId xmlns:a16="http://schemas.microsoft.com/office/drawing/2014/main" id="{BD301D25-8EE3-5D4D-9A88-345BDCEA0C52}"/>
              </a:ext>
            </a:extLst>
          </p:cNvPr>
          <p:cNvSpPr/>
          <p:nvPr/>
        </p:nvSpPr>
        <p:spPr>
          <a:xfrm>
            <a:off x="5651500" y="5641975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sz="1800"/>
          </a:p>
        </p:txBody>
      </p:sp>
      <p:sp>
        <p:nvSpPr>
          <p:cNvPr id="23" name="คูณ 22">
            <a:extLst>
              <a:ext uri="{FF2B5EF4-FFF2-40B4-BE49-F238E27FC236}">
                <a16:creationId xmlns:a16="http://schemas.microsoft.com/office/drawing/2014/main" id="{79588772-865A-B44D-F086-AE23EDE5935A}"/>
              </a:ext>
            </a:extLst>
          </p:cNvPr>
          <p:cNvSpPr/>
          <p:nvPr/>
        </p:nvSpPr>
        <p:spPr>
          <a:xfrm>
            <a:off x="1490663" y="5133975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sz="1800"/>
          </a:p>
        </p:txBody>
      </p:sp>
      <p:sp>
        <p:nvSpPr>
          <p:cNvPr id="24" name="คูณ 23">
            <a:extLst>
              <a:ext uri="{FF2B5EF4-FFF2-40B4-BE49-F238E27FC236}">
                <a16:creationId xmlns:a16="http://schemas.microsoft.com/office/drawing/2014/main" id="{86C51FD2-BD68-49A4-F527-785A842E1551}"/>
              </a:ext>
            </a:extLst>
          </p:cNvPr>
          <p:cNvSpPr/>
          <p:nvPr/>
        </p:nvSpPr>
        <p:spPr>
          <a:xfrm>
            <a:off x="1357313" y="3357563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BF14FDC-9D74-74DE-76D9-BDABD33A1296}"/>
              </a:ext>
            </a:extLst>
          </p:cNvPr>
          <p:cNvSpPr txBox="1">
            <a:spLocks/>
          </p:cNvSpPr>
          <p:nvPr/>
        </p:nvSpPr>
        <p:spPr>
          <a:xfrm>
            <a:off x="304800" y="272955"/>
            <a:ext cx="8686800" cy="1479645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9pPr>
          </a:lstStyle>
          <a:p>
            <a:r>
              <a:rPr lang="th-TH" sz="4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การเบิกเงินสวัสดิการเกี่ยวกับการรักษาพยาบาล</a:t>
            </a:r>
            <a:r>
              <a:rPr lang="th-TH" sz="4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(ต่อ)</a:t>
            </a:r>
            <a:endParaRPr lang="th-TH" sz="4800" b="1" dirty="0">
              <a:solidFill>
                <a:srgbClr val="FF0000"/>
              </a:solidFill>
              <a:latin typeface="AngsanaUPC" pitchFamily="18" charset="-34"/>
              <a:cs typeface="AngsanaUPC" pitchFamily="18" charset="-34"/>
              <a:hlinkClick r:id="rId3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931A247-8BE0-5A16-CE7D-CE8F7C3214A2}"/>
              </a:ext>
            </a:extLst>
          </p:cNvPr>
          <p:cNvSpPr txBox="1">
            <a:spLocks/>
          </p:cNvSpPr>
          <p:nvPr/>
        </p:nvSpPr>
        <p:spPr>
          <a:xfrm>
            <a:off x="609600" y="1600200"/>
            <a:ext cx="8382000" cy="487375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สำหรับใบเสร็จรับเงินการเบิกค่ารักษาพยาบาล ของโรงพยาบาลส่งเสริมสุขภาพตำบล  ให้สังเกตุด้วยว่า  รายการที่เบิกใส่รหัสรายการค่ารักษาพยาบาลหรือไม่ </a:t>
            </a:r>
          </a:p>
          <a:p>
            <a:pPr marL="0" indent="0">
              <a:buNone/>
            </a:pPr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   ถ้าใส่มาก็เบิกได้  แต่ถ้าไม่ใส่รหัสมาก็จะเบิกไม่ได้</a:t>
            </a:r>
            <a:endParaRPr lang="en-US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35323562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BF14FDC-9D74-74DE-76D9-BDABD33A1296}"/>
              </a:ext>
            </a:extLst>
          </p:cNvPr>
          <p:cNvSpPr txBox="1">
            <a:spLocks/>
          </p:cNvSpPr>
          <p:nvPr/>
        </p:nvSpPr>
        <p:spPr>
          <a:xfrm>
            <a:off x="304800" y="272955"/>
            <a:ext cx="8686800" cy="1479645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9pPr>
          </a:lstStyle>
          <a:p>
            <a:r>
              <a:rPr lang="th-TH" sz="4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การเบิกเงินสวัสดิการเกี่ยวกับการรักษาพยาบาล</a:t>
            </a:r>
            <a:r>
              <a:rPr lang="th-TH" sz="4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(ต่อ)</a:t>
            </a:r>
            <a:endParaRPr lang="th-TH" sz="4800" b="1" dirty="0">
              <a:solidFill>
                <a:srgbClr val="FF0000"/>
              </a:solidFill>
              <a:latin typeface="AngsanaUPC" pitchFamily="18" charset="-34"/>
              <a:cs typeface="AngsanaUPC" pitchFamily="18" charset="-34"/>
              <a:hlinkClick r:id="rId3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9D9CD7E3-B8C1-5E31-7D1C-61A86B8AF532}"/>
              </a:ext>
            </a:extLst>
          </p:cNvPr>
          <p:cNvSpPr txBox="1">
            <a:spLocks/>
          </p:cNvSpPr>
          <p:nvPr/>
        </p:nvSpPr>
        <p:spPr>
          <a:xfrm>
            <a:off x="304800" y="1600200"/>
            <a:ext cx="8686800" cy="487375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>
                <a:latin typeface="Angsana New" panose="02020603050405020304" pitchFamily="18" charset="-34"/>
                <a:cs typeface="Angsana New" panose="02020603050405020304" pitchFamily="18" charset="-34"/>
              </a:rPr>
              <a:t>การยื่นเอกสารหลักฐานเบิกค่ารักษาพยาบาล  และค่าศึกษาบุตร ของผู้รับบำนาญ สามารถยื่นได้ทุกวัน ที่ห้องงานการเงินและบัญชี ชั้น 1  เมื่อดำเนินการตรวจเอกสารหลักฐานครบถ้วนถูกต้องแล้ว จะดำเนินการเบิกจ่ายเงินให้ผ่านระบบ </a:t>
            </a:r>
            <a:r>
              <a:rPr lang="en-US" sz="4000">
                <a:latin typeface="Angsana New" panose="02020603050405020304" pitchFamily="18" charset="-34"/>
                <a:cs typeface="Angsana New" panose="02020603050405020304" pitchFamily="18" charset="-34"/>
              </a:rPr>
              <a:t>KTB Corporate Online </a:t>
            </a:r>
            <a:r>
              <a:rPr lang="th-TH" sz="4000">
                <a:latin typeface="Angsana New" panose="02020603050405020304" pitchFamily="18" charset="-34"/>
                <a:cs typeface="Angsana New" panose="02020603050405020304" pitchFamily="18" charset="-34"/>
              </a:rPr>
              <a:t>โดยมีข้อความแจ้งเตือนให้ทราบ</a:t>
            </a:r>
            <a:endParaRPr lang="en-US" sz="400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6612519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BF14FDC-9D74-74DE-76D9-BDABD33A1296}"/>
              </a:ext>
            </a:extLst>
          </p:cNvPr>
          <p:cNvSpPr txBox="1">
            <a:spLocks/>
          </p:cNvSpPr>
          <p:nvPr/>
        </p:nvSpPr>
        <p:spPr>
          <a:xfrm>
            <a:off x="304800" y="272955"/>
            <a:ext cx="8686800" cy="1479645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9pPr>
          </a:lstStyle>
          <a:p>
            <a:r>
              <a:rPr lang="th-TH" sz="4800" b="1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การเบิกเงินสวัสดิการเกี่ยวกับการศึกษาบุตร</a:t>
            </a:r>
            <a:endParaRPr lang="th-TH" sz="4800" b="1" dirty="0">
              <a:solidFill>
                <a:srgbClr val="FF0000"/>
              </a:solidFill>
              <a:latin typeface="AngsanaUPC" pitchFamily="18" charset="-34"/>
              <a:cs typeface="AngsanaUPC" pitchFamily="18" charset="-34"/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536BD25-C39A-3A4D-7844-0DD8F89D83B9}"/>
              </a:ext>
            </a:extLst>
          </p:cNvPr>
          <p:cNvSpPr txBox="1">
            <a:spLocks/>
          </p:cNvSpPr>
          <p:nvPr/>
        </p:nvSpPr>
        <p:spPr>
          <a:xfrm>
            <a:off x="609600" y="1752600"/>
            <a:ext cx="8229600" cy="472135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ให้เขียนเอกสารใบเบิกแบบ  7223   ตามตัวอย่าง</a:t>
            </a: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หากบุตร  นามสกุลไม่ตรงกับผู้เบิก  ให้แนบสูติบัตรบุตรมาด้วย  หากเปลี่ยนชื่อ  เปลี่ยนนามสกุล  ก็ให้แนบหลักฐานการเปลี่ยน    ชื่อ-สกุล  แนบสำเนาทะเบียนบ้าน  สำเนาบัตรประชาชนด้วย</a:t>
            </a:r>
            <a:endParaRPr lang="en-US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1646919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BF14FDC-9D74-74DE-76D9-BDABD33A1296}"/>
              </a:ext>
            </a:extLst>
          </p:cNvPr>
          <p:cNvSpPr txBox="1">
            <a:spLocks/>
          </p:cNvSpPr>
          <p:nvPr/>
        </p:nvSpPr>
        <p:spPr>
          <a:xfrm>
            <a:off x="304800" y="272955"/>
            <a:ext cx="8686800" cy="1479645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9pPr>
          </a:lstStyle>
          <a:p>
            <a:r>
              <a:rPr lang="th-TH" sz="4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การเบิกเงินสวัสดิการเกี่ยวกับการศึกษาบุตร(ต่อ)</a:t>
            </a:r>
            <a:endParaRPr lang="th-TH" sz="4800" b="1" dirty="0">
              <a:solidFill>
                <a:srgbClr val="FF0000"/>
              </a:solidFill>
              <a:latin typeface="AngsanaUPC" pitchFamily="18" charset="-34"/>
              <a:cs typeface="AngsanaUPC" pitchFamily="18" charset="-34"/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728CBC8B-12D1-5AF3-DE43-62AC731634DB}"/>
              </a:ext>
            </a:extLst>
          </p:cNvPr>
          <p:cNvSpPr txBox="1">
            <a:spLocks/>
          </p:cNvSpPr>
          <p:nvPr/>
        </p:nvSpPr>
        <p:spPr>
          <a:xfrm>
            <a:off x="609600" y="1752600"/>
            <a:ext cx="8229600" cy="4721351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ถ้าใบเสร็จรับเงินค่าศึกษาบุตร  ไม่อยู่ในปีการศึกษาเดียวกัน  ต้องเขียนแบบ 7223  แยกคนละฉบับ   เช่น  เทอม 2/64   กับเทอม 1/65  ถ้าจะเบิกในเดือนเดียวกัน  </a:t>
            </a:r>
          </a:p>
          <a:p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ถ้าจะเบิกในปีการศึกษาเดียวกันต้องเขียนแบบ 7223 เพียงฉบับเดียว เช่นเทอม 1/65 กับ เทอม 2/65 </a:t>
            </a:r>
            <a:endParaRPr lang="en-US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37588879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2">
            <a:extLst>
              <a:ext uri="{FF2B5EF4-FFF2-40B4-BE49-F238E27FC236}">
                <a16:creationId xmlns:a16="http://schemas.microsoft.com/office/drawing/2014/main" id="{EFFE7491-F171-8D34-FAE1-E09AAA0D10E0}"/>
              </a:ext>
            </a:extLst>
          </p:cNvPr>
          <p:cNvSpPr txBox="1">
            <a:spLocks/>
          </p:cNvSpPr>
          <p:nvPr/>
        </p:nvSpPr>
        <p:spPr>
          <a:xfrm>
            <a:off x="609600" y="1219200"/>
            <a:ext cx="8229600" cy="5254751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th-TH" sz="5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กรณีเปลี่ยนเลขที่บัญชีธนาคาร เปลี่ยนที่อยู่  เปลี่ยนชื่อ – สกุล และเบอร์โทรศัพท์ กรุณาแจ้งงานการเงิน และงานทรัพย์ฯ         ทราบด้วยคะ</a:t>
            </a:r>
          </a:p>
          <a:p>
            <a:pPr marL="0" indent="0">
              <a:buNone/>
            </a:pPr>
            <a:r>
              <a:rPr lang="th-TH" sz="5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5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2861231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C70B4E68-68ED-4CF4-C47C-41E66AD9E4D4}"/>
              </a:ext>
            </a:extLst>
          </p:cNvPr>
          <p:cNvSpPr txBox="1">
            <a:spLocks/>
          </p:cNvSpPr>
          <p:nvPr/>
        </p:nvSpPr>
        <p:spPr bwMode="auto">
          <a:xfrm>
            <a:off x="457200" y="1371600"/>
            <a:ext cx="8458200" cy="42672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anchor="ctr">
            <a:normAutofit fontScale="850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h-TH" sz="8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การคำนวณ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8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บำเหน็จ บำนาญ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8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และบำเหน็จรายเดือน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CEC42ED4-1C1B-50E1-3AB2-91BD0C68EEA8}"/>
              </a:ext>
            </a:extLst>
          </p:cNvPr>
          <p:cNvGrpSpPr>
            <a:grpSpLocks/>
          </p:cNvGrpSpPr>
          <p:nvPr/>
        </p:nvGrpSpPr>
        <p:grpSpPr bwMode="auto">
          <a:xfrm>
            <a:off x="444500" y="663575"/>
            <a:ext cx="8369300" cy="4240213"/>
            <a:chOff x="444500" y="663575"/>
            <a:chExt cx="8369300" cy="4239577"/>
          </a:xfrm>
        </p:grpSpPr>
        <p:sp>
          <p:nvSpPr>
            <p:cNvPr id="5" name="ชื่อเรื่อง 1">
              <a:extLst>
                <a:ext uri="{FF2B5EF4-FFF2-40B4-BE49-F238E27FC236}">
                  <a16:creationId xmlns:a16="http://schemas.microsoft.com/office/drawing/2014/main" id="{DAD33B90-9B49-5D19-8555-961635143EE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7225" y="663575"/>
              <a:ext cx="7772400" cy="1470025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  <p:txBody>
            <a:bodyPr anchor="ctr">
              <a:normAutofit fontScale="85000" lnSpcReduction="10000"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th-TH" sz="8000" b="1" dirty="0">
                  <a:ln w="11430"/>
                  <a:solidFill>
                    <a:srgbClr val="FF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ไม่เป็นสมาชิก </a:t>
              </a:r>
              <a:r>
                <a:rPr lang="th-TH" sz="8000" b="1" dirty="0" err="1">
                  <a:ln w="11430"/>
                  <a:solidFill>
                    <a:srgbClr val="FF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กบข</a:t>
              </a:r>
              <a:r>
                <a:rPr lang="th-TH" sz="8000" b="1" dirty="0">
                  <a:ln w="11430"/>
                  <a:solidFill>
                    <a:srgbClr val="FF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</a:t>
              </a:r>
            </a:p>
          </p:txBody>
        </p:sp>
        <p:sp>
          <p:nvSpPr>
            <p:cNvPr id="7" name="ชื่อเรื่อง 1">
              <a:extLst>
                <a:ext uri="{FF2B5EF4-FFF2-40B4-BE49-F238E27FC236}">
                  <a16:creationId xmlns:a16="http://schemas.microsoft.com/office/drawing/2014/main" id="{9935B5C3-79F9-0B03-AF35-C90E63D9CBB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4500" y="2111375"/>
              <a:ext cx="4127499" cy="1012825"/>
            </a:xfrm>
            <a:prstGeom prst="rect">
              <a:avLst/>
            </a:prstGeom>
            <a:solidFill>
              <a:srgbClr val="CDFFCD"/>
            </a:solidFill>
            <a:ln w="25400">
              <a:solidFill>
                <a:srgbClr val="2602BE"/>
              </a:solidFill>
              <a:miter lim="800000"/>
              <a:headEnd/>
              <a:tailEnd/>
            </a:ln>
          </p:spPr>
          <p:txBody>
            <a:bodyPr anchor="ctr">
              <a:norm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th-TH" sz="3500" b="1" dirty="0">
                  <a:ln w="11430"/>
                  <a:solidFill>
                    <a:srgbClr val="FF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บำเหน็จ</a:t>
              </a:r>
            </a:p>
          </p:txBody>
        </p:sp>
        <p:sp>
          <p:nvSpPr>
            <p:cNvPr id="8" name="ชื่อเรื่อง 1">
              <a:extLst>
                <a:ext uri="{FF2B5EF4-FFF2-40B4-BE49-F238E27FC236}">
                  <a16:creationId xmlns:a16="http://schemas.microsoft.com/office/drawing/2014/main" id="{73CEFFAF-E33A-FA23-6ACF-F569B3F8587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699000" y="2111375"/>
              <a:ext cx="4114800" cy="1012825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2602BE"/>
              </a:solidFill>
              <a:miter lim="800000"/>
              <a:headEnd/>
              <a:tailEnd/>
            </a:ln>
          </p:spPr>
          <p:txBody>
            <a:bodyPr anchor="ctr">
              <a:norm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th-TH" sz="3500" b="1" dirty="0">
                  <a:ln w="11430"/>
                  <a:solidFill>
                    <a:srgbClr val="FF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บำนาญ</a:t>
              </a:r>
            </a:p>
          </p:txBody>
        </p:sp>
        <p:sp>
          <p:nvSpPr>
            <p:cNvPr id="9" name="ชื่อเรื่อง 1">
              <a:extLst>
                <a:ext uri="{FF2B5EF4-FFF2-40B4-BE49-F238E27FC236}">
                  <a16:creationId xmlns:a16="http://schemas.microsoft.com/office/drawing/2014/main" id="{84239995-FEEF-D5E9-4454-7C7C530237B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200" y="3128327"/>
              <a:ext cx="4114800" cy="1774825"/>
            </a:xfrm>
            <a:prstGeom prst="rect">
              <a:avLst/>
            </a:prstGeom>
            <a:solidFill>
              <a:srgbClr val="CDFFCD"/>
            </a:solidFill>
            <a:ln w="25400">
              <a:solidFill>
                <a:srgbClr val="2602BE"/>
              </a:solidFill>
              <a:miter lim="800000"/>
              <a:headEnd/>
              <a:tailEnd/>
            </a:ln>
          </p:spPr>
          <p:txBody>
            <a:bodyPr anchor="ctr">
              <a:norm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th-TH" sz="2100" b="1" dirty="0">
                  <a:ln w="11430"/>
                  <a:solidFill>
                    <a:srgbClr val="FF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เงินเดือนสุดท้าย </a:t>
              </a:r>
              <a:r>
                <a:rPr lang="en-US" sz="2100" b="1" dirty="0">
                  <a:ln w="11430"/>
                  <a:solidFill>
                    <a:srgbClr val="FF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x </a:t>
              </a:r>
              <a:r>
                <a:rPr lang="th-TH" sz="2100" b="1" dirty="0">
                  <a:ln w="11430"/>
                  <a:solidFill>
                    <a:srgbClr val="FF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อายุราชการ</a:t>
              </a:r>
            </a:p>
          </p:txBody>
        </p:sp>
        <p:sp>
          <p:nvSpPr>
            <p:cNvPr id="10" name="ชื่อเรื่อง 1">
              <a:extLst>
                <a:ext uri="{FF2B5EF4-FFF2-40B4-BE49-F238E27FC236}">
                  <a16:creationId xmlns:a16="http://schemas.microsoft.com/office/drawing/2014/main" id="{EF4B86E7-0F72-A05A-D4EC-EEEB1F33338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695825" y="3105467"/>
              <a:ext cx="4114800" cy="1797685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2602BE"/>
              </a:solidFill>
              <a:miter lim="800000"/>
              <a:headEnd/>
              <a:tailEnd/>
            </a:ln>
          </p:spPr>
          <p:txBody>
            <a:bodyPr anchor="ctr">
              <a:norm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th-TH" sz="2200" b="1" dirty="0">
                  <a:ln w="11430"/>
                  <a:solidFill>
                    <a:srgbClr val="FF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เงินเดือนสุดท้าย </a:t>
              </a:r>
              <a:r>
                <a:rPr lang="en-US" sz="2200" b="1" dirty="0">
                  <a:ln w="11430"/>
                  <a:solidFill>
                    <a:srgbClr val="FF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x </a:t>
              </a:r>
              <a:r>
                <a:rPr lang="th-TH" sz="2200" b="1" dirty="0">
                  <a:ln w="11430"/>
                  <a:solidFill>
                    <a:srgbClr val="FF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อายุราชการ</a:t>
              </a:r>
            </a:p>
            <a:p>
              <a:pPr eaLnBrk="1" fontAlgn="auto" hangingPunct="1">
                <a:spcAft>
                  <a:spcPts val="0"/>
                </a:spcAft>
                <a:defRPr/>
              </a:pPr>
              <a:endParaRPr lang="th-TH" sz="1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th-TH" sz="2200" b="1" dirty="0">
                  <a:ln w="11430"/>
                  <a:solidFill>
                    <a:srgbClr val="FF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50</a:t>
              </a:r>
            </a:p>
          </p:txBody>
        </p: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F97167D7-F3A5-809A-A57F-CEEFD774F49C}"/>
                </a:ext>
              </a:extLst>
            </p:cNvPr>
            <p:cNvCxnSpPr/>
            <p:nvPr/>
          </p:nvCxnSpPr>
          <p:spPr>
            <a:xfrm>
              <a:off x="5181600" y="4015872"/>
              <a:ext cx="3276600" cy="0"/>
            </a:xfrm>
            <a:prstGeom prst="line">
              <a:avLst/>
            </a:prstGeom>
            <a:ln w="254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20" name="ชื่อเรื่อง 1">
            <a:extLst>
              <a:ext uri="{FF2B5EF4-FFF2-40B4-BE49-F238E27FC236}">
                <a16:creationId xmlns:a16="http://schemas.microsoft.com/office/drawing/2014/main" id="{38F8807B-78F8-AD70-0547-25550E1FD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5795963"/>
            <a:ext cx="84582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altLang="th-TH" sz="3000" b="1" dirty="0" err="1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จํานวน</a:t>
            </a:r>
            <a:r>
              <a:rPr lang="th-TH" altLang="th-TH" sz="3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ปีเวลาราชการ หมายถึง </a:t>
            </a:r>
            <a:r>
              <a:rPr lang="th-TH" altLang="th-TH" sz="3000" b="1" dirty="0" err="1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จํานวน</a:t>
            </a:r>
            <a:r>
              <a:rPr lang="th-TH" altLang="th-TH" sz="3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ปีรวมเศษของปีถ้าถึงครึ่งปีให้นับเป็น 1 ปี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3285168D-F523-1209-1C12-DE7106BDA5CA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609600"/>
            <a:ext cx="8382000" cy="5181600"/>
            <a:chOff x="457200" y="609600"/>
            <a:chExt cx="8382000" cy="5181600"/>
          </a:xfrm>
        </p:grpSpPr>
        <p:sp>
          <p:nvSpPr>
            <p:cNvPr id="5" name="ชื่อเรื่อง 1">
              <a:extLst>
                <a:ext uri="{FF2B5EF4-FFF2-40B4-BE49-F238E27FC236}">
                  <a16:creationId xmlns:a16="http://schemas.microsoft.com/office/drawing/2014/main" id="{A6EDBE03-9BFB-BA0C-144A-70EED6F5847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85800" y="609600"/>
              <a:ext cx="7772400" cy="1470025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  <p:txBody>
            <a:bodyPr anchor="ctr">
              <a:normAutofit fontScale="92500" lnSpcReduction="20000"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th-TH" sz="8000" b="1" dirty="0">
                  <a:ln w="11430"/>
                  <a:solidFill>
                    <a:srgbClr val="FF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ตัวอย่าง</a:t>
              </a:r>
            </a:p>
          </p:txBody>
        </p:sp>
        <p:sp>
          <p:nvSpPr>
            <p:cNvPr id="7" name="ชื่อเรื่อง 1">
              <a:extLst>
                <a:ext uri="{FF2B5EF4-FFF2-40B4-BE49-F238E27FC236}">
                  <a16:creationId xmlns:a16="http://schemas.microsoft.com/office/drawing/2014/main" id="{DE8EAE73-70CE-C467-CB0F-323916A7BF2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200" y="2111375"/>
              <a:ext cx="4114800" cy="1012825"/>
            </a:xfrm>
            <a:prstGeom prst="rect">
              <a:avLst/>
            </a:prstGeom>
            <a:solidFill>
              <a:srgbClr val="CDFFCD"/>
            </a:solidFill>
            <a:ln w="25400">
              <a:solidFill>
                <a:srgbClr val="2602BE"/>
              </a:solidFill>
              <a:miter lim="800000"/>
              <a:headEnd/>
              <a:tailEnd/>
            </a:ln>
          </p:spPr>
          <p:txBody>
            <a:bodyPr anchor="ctr">
              <a:normAutofit lnSpcReduction="10000"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th-TH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บำเหน็จ</a:t>
              </a:r>
            </a:p>
          </p:txBody>
        </p:sp>
        <p:sp>
          <p:nvSpPr>
            <p:cNvPr id="8" name="ชื่อเรื่อง 1">
              <a:extLst>
                <a:ext uri="{FF2B5EF4-FFF2-40B4-BE49-F238E27FC236}">
                  <a16:creationId xmlns:a16="http://schemas.microsoft.com/office/drawing/2014/main" id="{297D768E-03ED-92F8-DBA0-AFCAD084D42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24400" y="2111375"/>
              <a:ext cx="4114800" cy="1012825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2602BE"/>
              </a:solidFill>
              <a:miter lim="800000"/>
              <a:headEnd/>
              <a:tailEnd/>
            </a:ln>
          </p:spPr>
          <p:txBody>
            <a:bodyPr anchor="ctr">
              <a:normAutofit lnSpcReduction="10000"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th-TH" b="1" dirty="0">
                  <a:ln w="11430"/>
                  <a:solidFill>
                    <a:srgbClr val="FF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บำนาญ</a:t>
              </a:r>
            </a:p>
          </p:txBody>
        </p:sp>
        <p:sp>
          <p:nvSpPr>
            <p:cNvPr id="9" name="ชื่อเรื่อง 1">
              <a:extLst>
                <a:ext uri="{FF2B5EF4-FFF2-40B4-BE49-F238E27FC236}">
                  <a16:creationId xmlns:a16="http://schemas.microsoft.com/office/drawing/2014/main" id="{9D587BBC-F8C4-56CC-0C72-1F7706466D4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200" y="3101975"/>
              <a:ext cx="4114800" cy="2689225"/>
            </a:xfrm>
            <a:prstGeom prst="rect">
              <a:avLst/>
            </a:prstGeom>
            <a:solidFill>
              <a:srgbClr val="CDFFCD"/>
            </a:solidFill>
            <a:ln w="25400">
              <a:solidFill>
                <a:srgbClr val="2602BE"/>
              </a:solidFill>
              <a:miter lim="800000"/>
              <a:headEnd/>
              <a:tailEnd/>
            </a:ln>
          </p:spPr>
          <p:txBody>
            <a:bodyPr anchor="ctr">
              <a:norm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th-TH" sz="2800" b="1" dirty="0">
                  <a:ln w="11430"/>
                  <a:solidFill>
                    <a:srgbClr val="FF0066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30,000</a:t>
              </a:r>
              <a:r>
                <a:rPr lang="en-US" sz="2800" b="1" dirty="0">
                  <a:ln w="11430"/>
                  <a:solidFill>
                    <a:srgbClr val="FF0066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x </a:t>
              </a:r>
              <a:r>
                <a:rPr lang="th-TH" sz="2800" b="1" dirty="0">
                  <a:ln w="11430"/>
                  <a:solidFill>
                    <a:srgbClr val="FF0066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36 </a:t>
              </a:r>
              <a:r>
                <a:rPr lang="en-US" sz="2800" b="1" dirty="0">
                  <a:ln w="11430"/>
                  <a:solidFill>
                    <a:srgbClr val="FF0066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= 1,080,000</a:t>
              </a:r>
            </a:p>
            <a:p>
              <a:pPr eaLnBrk="1" fontAlgn="auto" hangingPunct="1">
                <a:spcAft>
                  <a:spcPts val="0"/>
                </a:spcAft>
                <a:defRPr/>
              </a:pPr>
              <a:endParaRPr lang="th-TH" sz="2800" b="1" dirty="0">
                <a:ln w="11430"/>
                <a:solidFill>
                  <a:srgbClr val="FF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ชื่อเรื่อง 1">
              <a:extLst>
                <a:ext uri="{FF2B5EF4-FFF2-40B4-BE49-F238E27FC236}">
                  <a16:creationId xmlns:a16="http://schemas.microsoft.com/office/drawing/2014/main" id="{C340498D-FF4C-AE9E-8C51-E95EAA6DB09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24400" y="3110070"/>
              <a:ext cx="4114800" cy="2673033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2602BE"/>
              </a:solidFill>
              <a:miter lim="800000"/>
              <a:headEnd/>
              <a:tailEnd/>
            </a:ln>
          </p:spPr>
          <p:txBody>
            <a:bodyPr anchor="ctr">
              <a:norm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en-US" sz="2400" b="1" dirty="0">
                  <a:ln w="11430"/>
                  <a:solidFill>
                    <a:srgbClr val="FF0066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 30,000 x </a:t>
              </a:r>
              <a:r>
                <a:rPr lang="th-TH" sz="2400" b="1" dirty="0">
                  <a:ln w="11430"/>
                  <a:solidFill>
                    <a:srgbClr val="FF0066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36 </a:t>
              </a:r>
              <a:r>
                <a:rPr lang="en-US" sz="2400" b="1" dirty="0">
                  <a:ln w="11430"/>
                  <a:solidFill>
                    <a:srgbClr val="FF0066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= 21,600</a:t>
              </a:r>
              <a:endParaRPr lang="th-TH" sz="2400" b="1" dirty="0">
                <a:ln w="11430"/>
                <a:solidFill>
                  <a:srgbClr val="FF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th-TH" sz="2200" b="1" dirty="0">
                  <a:ln w="11430"/>
                  <a:solidFill>
                    <a:srgbClr val="FF0066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         50</a:t>
              </a:r>
            </a:p>
            <a:p>
              <a:pPr eaLnBrk="1" fontAlgn="auto" hangingPunct="1">
                <a:spcAft>
                  <a:spcPts val="0"/>
                </a:spcAft>
                <a:defRPr/>
              </a:pPr>
              <a:endParaRPr lang="th-TH" sz="22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th-TH" sz="3200" b="1" dirty="0">
                  <a:ln w="11430"/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rPr>
                <a:t>บำนาญจะได้รับ 21,600 บาท</a:t>
              </a:r>
            </a:p>
          </p:txBody>
        </p:sp>
      </p:grpSp>
      <p:cxnSp>
        <p:nvCxnSpPr>
          <p:cNvPr id="12" name="ตัวเชื่อมต่อตรง 11">
            <a:extLst>
              <a:ext uri="{FF2B5EF4-FFF2-40B4-BE49-F238E27FC236}">
                <a16:creationId xmlns:a16="http://schemas.microsoft.com/office/drawing/2014/main" id="{C0CE1526-7F9F-C016-CFD7-AE137F4CCD49}"/>
              </a:ext>
            </a:extLst>
          </p:cNvPr>
          <p:cNvCxnSpPr/>
          <p:nvPr/>
        </p:nvCxnSpPr>
        <p:spPr>
          <a:xfrm>
            <a:off x="5013325" y="4038600"/>
            <a:ext cx="1692275" cy="0"/>
          </a:xfrm>
          <a:prstGeom prst="line">
            <a:avLst/>
          </a:prstGeom>
          <a:ln w="254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2" name="สี่เหลี่ยมผืนผ้า 16">
            <a:extLst>
              <a:ext uri="{FF2B5EF4-FFF2-40B4-BE49-F238E27FC236}">
                <a16:creationId xmlns:a16="http://schemas.microsoft.com/office/drawing/2014/main" id="{15C84ED2-C074-5093-549A-D7BEF5EA9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876800"/>
            <a:ext cx="373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Wingdings 2" panose="05020102010507070707" pitchFamily="18" charset="2"/>
              <a:buNone/>
            </a:pPr>
            <a:r>
              <a:rPr lang="th-TH" altLang="th-TH" sz="2400" b="1">
                <a:solidFill>
                  <a:srgbClr val="C00000"/>
                </a:solidFill>
                <a:latin typeface="Arial" panose="020B0604020202020204" pitchFamily="34" charset="0"/>
              </a:rPr>
              <a:t>** บำเหน็จปกติ  จ่ายเพียงครั้งเดียว **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9FF49062-3D1E-3AE4-CFBA-67135B9C8D14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739775"/>
            <a:ext cx="8382000" cy="4899025"/>
            <a:chOff x="457200" y="739775"/>
            <a:chExt cx="8382000" cy="4899025"/>
          </a:xfrm>
        </p:grpSpPr>
        <p:sp>
          <p:nvSpPr>
            <p:cNvPr id="5" name="ชื่อเรื่อง 1">
              <a:extLst>
                <a:ext uri="{FF2B5EF4-FFF2-40B4-BE49-F238E27FC236}">
                  <a16:creationId xmlns:a16="http://schemas.microsoft.com/office/drawing/2014/main" id="{5A6568DC-6B83-1C1C-1701-D8BF51A4FA2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85800" y="739775"/>
              <a:ext cx="7772400" cy="1470025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  <p:txBody>
            <a:bodyPr anchor="ctr">
              <a:normAutofit fontScale="92500" lnSpcReduction="20000"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th-TH" sz="80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สมาชิก </a:t>
              </a:r>
              <a:r>
                <a:rPr lang="th-TH" sz="8000" b="1" dirty="0" err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กบข</a:t>
              </a:r>
              <a:r>
                <a:rPr lang="th-TH" sz="80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</a:t>
              </a:r>
            </a:p>
          </p:txBody>
        </p:sp>
        <p:sp>
          <p:nvSpPr>
            <p:cNvPr id="7" name="ชื่อเรื่อง 1">
              <a:extLst>
                <a:ext uri="{FF2B5EF4-FFF2-40B4-BE49-F238E27FC236}">
                  <a16:creationId xmlns:a16="http://schemas.microsoft.com/office/drawing/2014/main" id="{5F7749FC-A4CD-5C02-0FAD-2E29D6F9DEE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200" y="2187575"/>
              <a:ext cx="4114800" cy="1012825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2602BE"/>
              </a:solidFill>
              <a:miter lim="800000"/>
              <a:headEnd/>
              <a:tailEnd/>
            </a:ln>
          </p:spPr>
          <p:txBody>
            <a:bodyPr anchor="ctr">
              <a:norm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th-TH" sz="35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บำเหน็จ</a:t>
              </a:r>
            </a:p>
          </p:txBody>
        </p:sp>
        <p:sp>
          <p:nvSpPr>
            <p:cNvPr id="8" name="ชื่อเรื่อง 1">
              <a:extLst>
                <a:ext uri="{FF2B5EF4-FFF2-40B4-BE49-F238E27FC236}">
                  <a16:creationId xmlns:a16="http://schemas.microsoft.com/office/drawing/2014/main" id="{9D86F8D5-FBC8-7B78-901B-C4E5CBE5EA8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24400" y="2187575"/>
              <a:ext cx="4114800" cy="1012825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rgbClr val="2602BE"/>
              </a:solidFill>
              <a:miter lim="800000"/>
              <a:headEnd/>
              <a:tailEnd/>
            </a:ln>
          </p:spPr>
          <p:txBody>
            <a:bodyPr anchor="ctr">
              <a:norm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th-TH" sz="35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บำนาญ</a:t>
              </a:r>
            </a:p>
          </p:txBody>
        </p:sp>
        <p:sp>
          <p:nvSpPr>
            <p:cNvPr id="9" name="ชื่อเรื่อง 1">
              <a:extLst>
                <a:ext uri="{FF2B5EF4-FFF2-40B4-BE49-F238E27FC236}">
                  <a16:creationId xmlns:a16="http://schemas.microsoft.com/office/drawing/2014/main" id="{20415339-D862-0F6A-C956-628AF0376A5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200" y="3181667"/>
              <a:ext cx="4114800" cy="2434273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2602BE"/>
              </a:solidFill>
              <a:miter lim="800000"/>
              <a:headEnd/>
              <a:tailEnd/>
            </a:ln>
          </p:spPr>
          <p:txBody>
            <a:bodyPr anchor="ctr">
              <a:norm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th-TH" sz="2100" b="1" dirty="0">
                  <a:ln w="11430"/>
                  <a:solidFill>
                    <a:srgbClr val="00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เงินเดือนสุดท้าย </a:t>
              </a:r>
              <a:r>
                <a:rPr lang="en-US" sz="2100" b="1" dirty="0">
                  <a:ln w="11430"/>
                  <a:solidFill>
                    <a:srgbClr val="00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x </a:t>
              </a:r>
              <a:r>
                <a:rPr lang="th-TH" sz="2100" b="1" dirty="0">
                  <a:ln w="11430"/>
                  <a:solidFill>
                    <a:srgbClr val="00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อายุราชการ</a:t>
              </a:r>
            </a:p>
          </p:txBody>
        </p:sp>
        <p:sp>
          <p:nvSpPr>
            <p:cNvPr id="10" name="ชื่อเรื่อง 1">
              <a:extLst>
                <a:ext uri="{FF2B5EF4-FFF2-40B4-BE49-F238E27FC236}">
                  <a16:creationId xmlns:a16="http://schemas.microsoft.com/office/drawing/2014/main" id="{66FE41B0-6025-B98F-420F-38574219A44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24400" y="3181667"/>
              <a:ext cx="4114800" cy="2457133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rgbClr val="2602BE"/>
              </a:solidFill>
              <a:miter lim="800000"/>
              <a:headEnd/>
              <a:tailEnd/>
            </a:ln>
          </p:spPr>
          <p:txBody>
            <a:bodyPr anchor="ctr">
              <a:norm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th-TH" sz="22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เงินเดือนสุดท้าย </a:t>
              </a:r>
              <a:r>
                <a:rPr lang="en-US" sz="22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x </a:t>
              </a:r>
              <a:r>
                <a:rPr lang="th-TH" sz="22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อายุราชการ</a:t>
              </a:r>
            </a:p>
            <a:p>
              <a:pPr eaLnBrk="1" fontAlgn="auto" hangingPunct="1">
                <a:spcAft>
                  <a:spcPts val="0"/>
                </a:spcAft>
                <a:defRPr/>
              </a:pPr>
              <a:endParaRPr lang="th-TH" sz="1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th-TH" sz="22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50</a:t>
              </a:r>
            </a:p>
            <a:p>
              <a:pPr eaLnBrk="1" fontAlgn="auto" hangingPunct="1">
                <a:spcAft>
                  <a:spcPts val="0"/>
                </a:spcAft>
                <a:defRPr/>
              </a:pPr>
              <a:endParaRPr lang="th-TH" sz="1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th-TH" sz="2000" b="1" dirty="0">
                  <a:solidFill>
                    <a:srgbClr val="FF0000"/>
                  </a:solidFill>
                </a:rPr>
                <a:t>ทั้งนี้เงิน</a:t>
              </a:r>
              <a:r>
                <a:rPr lang="th-TH" sz="2000" b="1" dirty="0" err="1">
                  <a:solidFill>
                    <a:srgbClr val="FF0000"/>
                  </a:solidFill>
                </a:rPr>
                <a:t>บํานาญ</a:t>
              </a:r>
              <a:r>
                <a:rPr lang="th-TH" sz="2000" b="1" dirty="0">
                  <a:solidFill>
                    <a:srgbClr val="FF0000"/>
                  </a:solidFill>
                </a:rPr>
                <a:t>ที่</a:t>
              </a:r>
              <a:r>
                <a:rPr lang="th-TH" sz="2000" b="1" dirty="0" err="1">
                  <a:solidFill>
                    <a:srgbClr val="FF0000"/>
                  </a:solidFill>
                </a:rPr>
                <a:t>คํานวณ</a:t>
              </a:r>
              <a:r>
                <a:rPr lang="th-TH" sz="2000" b="1" dirty="0">
                  <a:solidFill>
                    <a:srgbClr val="FF0000"/>
                  </a:solidFill>
                </a:rPr>
                <a:t>ได้</a:t>
              </a:r>
            </a:p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th-TH" sz="2000" b="1" dirty="0">
                  <a:solidFill>
                    <a:srgbClr val="FF0000"/>
                  </a:solidFill>
                </a:rPr>
                <a:t>ต้องไม่เกินร้อยละ 70 ของอัตราเงินเดือนเฉลี่ย </a:t>
              </a:r>
            </a:p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th-TH" sz="2000" b="1" dirty="0">
                  <a:solidFill>
                    <a:srgbClr val="FF0000"/>
                  </a:solidFill>
                </a:rPr>
                <a:t>60 เดือนสุดท้าย </a:t>
              </a:r>
              <a:endParaRPr lang="th-TH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eaLnBrk="1" fontAlgn="auto" hangingPunct="1">
                <a:spcAft>
                  <a:spcPts val="0"/>
                </a:spcAft>
                <a:defRPr/>
              </a:pPr>
              <a:endParaRPr lang="th-TH" sz="2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867BC42F-2811-AF6A-918A-0DF3EDA9ABA3}"/>
                </a:ext>
              </a:extLst>
            </p:cNvPr>
            <p:cNvCxnSpPr/>
            <p:nvPr/>
          </p:nvCxnSpPr>
          <p:spPr>
            <a:xfrm>
              <a:off x="5181600" y="3657600"/>
              <a:ext cx="3276600" cy="0"/>
            </a:xfrm>
            <a:prstGeom prst="line">
              <a:avLst/>
            </a:prstGeom>
            <a:ln w="254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4315A091-87B9-9BAB-0B9B-2F2B9C4851C9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609600"/>
            <a:ext cx="8391525" cy="5181600"/>
            <a:chOff x="457200" y="609600"/>
            <a:chExt cx="8391525" cy="5181600"/>
          </a:xfrm>
        </p:grpSpPr>
        <p:sp>
          <p:nvSpPr>
            <p:cNvPr id="5" name="ชื่อเรื่อง 1">
              <a:extLst>
                <a:ext uri="{FF2B5EF4-FFF2-40B4-BE49-F238E27FC236}">
                  <a16:creationId xmlns:a16="http://schemas.microsoft.com/office/drawing/2014/main" id="{6FCE79E8-2038-0535-8466-0162F2661DF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85800" y="609600"/>
              <a:ext cx="7772400" cy="1470025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  <p:txBody>
            <a:bodyPr anchor="ctr">
              <a:normAutofit fontScale="92500" lnSpcReduction="20000"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th-TH" sz="80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ตัวอย่าง</a:t>
              </a:r>
            </a:p>
          </p:txBody>
        </p:sp>
        <p:sp>
          <p:nvSpPr>
            <p:cNvPr id="7" name="ชื่อเรื่อง 1">
              <a:extLst>
                <a:ext uri="{FF2B5EF4-FFF2-40B4-BE49-F238E27FC236}">
                  <a16:creationId xmlns:a16="http://schemas.microsoft.com/office/drawing/2014/main" id="{212588BB-2D7D-3328-984C-B453D07B623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200" y="2111375"/>
              <a:ext cx="4114800" cy="1012825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rgbClr val="2602BE"/>
              </a:solidFill>
              <a:miter lim="800000"/>
              <a:headEnd/>
              <a:tailEnd/>
            </a:ln>
          </p:spPr>
          <p:txBody>
            <a:bodyPr anchor="ctr">
              <a:normAutofit lnSpcReduction="10000"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th-TH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บำเหน็จ</a:t>
              </a:r>
            </a:p>
          </p:txBody>
        </p:sp>
        <p:sp>
          <p:nvSpPr>
            <p:cNvPr id="8" name="ชื่อเรื่อง 1">
              <a:extLst>
                <a:ext uri="{FF2B5EF4-FFF2-40B4-BE49-F238E27FC236}">
                  <a16:creationId xmlns:a16="http://schemas.microsoft.com/office/drawing/2014/main" id="{B7933B77-AE60-AF64-848B-E053B5709E8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24400" y="2111375"/>
              <a:ext cx="4114800" cy="1012825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2602BE"/>
              </a:solidFill>
              <a:miter lim="800000"/>
              <a:headEnd/>
              <a:tailEnd/>
            </a:ln>
          </p:spPr>
          <p:txBody>
            <a:bodyPr anchor="ctr">
              <a:normAutofit lnSpcReduction="10000"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th-TH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บำนาญ</a:t>
              </a:r>
            </a:p>
          </p:txBody>
        </p:sp>
        <p:sp>
          <p:nvSpPr>
            <p:cNvPr id="9" name="ชื่อเรื่อง 1">
              <a:extLst>
                <a:ext uri="{FF2B5EF4-FFF2-40B4-BE49-F238E27FC236}">
                  <a16:creationId xmlns:a16="http://schemas.microsoft.com/office/drawing/2014/main" id="{247D78A8-0B82-2034-5591-6E83ABA2D2A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200" y="3101975"/>
              <a:ext cx="4114800" cy="2689225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rgbClr val="2602BE"/>
              </a:solidFill>
              <a:miter lim="800000"/>
              <a:headEnd/>
              <a:tailEnd/>
            </a:ln>
          </p:spPr>
          <p:txBody>
            <a:bodyPr anchor="ctr">
              <a:norm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th-TH" sz="2800" b="1" dirty="0">
                  <a:ln w="11430"/>
                  <a:solidFill>
                    <a:srgbClr val="00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30,000</a:t>
              </a:r>
              <a:r>
                <a:rPr lang="en-US" sz="2800" b="1" dirty="0">
                  <a:ln w="11430"/>
                  <a:solidFill>
                    <a:srgbClr val="00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x </a:t>
              </a:r>
              <a:r>
                <a:rPr lang="th-TH" sz="2800" b="1" dirty="0">
                  <a:ln w="11430"/>
                  <a:solidFill>
                    <a:srgbClr val="00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36.5</a:t>
              </a:r>
            </a:p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th-TH" sz="2800" b="1" dirty="0">
                  <a:ln w="11430"/>
                  <a:solidFill>
                    <a:srgbClr val="00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sz="2800" b="1" dirty="0">
                  <a:ln w="11430"/>
                  <a:solidFill>
                    <a:srgbClr val="00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= 1,095,000</a:t>
              </a:r>
            </a:p>
            <a:p>
              <a:pPr eaLnBrk="1" fontAlgn="auto" hangingPunct="1">
                <a:spcAft>
                  <a:spcPts val="0"/>
                </a:spcAft>
                <a:defRPr/>
              </a:pPr>
              <a:endParaRPr lang="th-TH" sz="2800" b="1" dirty="0">
                <a:ln w="11430"/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ชื่อเรื่อง 1">
              <a:extLst>
                <a:ext uri="{FF2B5EF4-FFF2-40B4-BE49-F238E27FC236}">
                  <a16:creationId xmlns:a16="http://schemas.microsoft.com/office/drawing/2014/main" id="{D3A7F65D-3C52-2CF6-8CBA-08C5D3EF29C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33925" y="3099117"/>
              <a:ext cx="4114800" cy="2673033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2602BE"/>
              </a:solidFill>
              <a:miter lim="800000"/>
              <a:headEnd/>
              <a:tailEnd/>
            </a:ln>
          </p:spPr>
          <p:txBody>
            <a:bodyPr anchor="ctr">
              <a:norm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en-US" sz="2400" b="1" dirty="0">
                  <a:ln w="11430"/>
                  <a:solidFill>
                    <a:srgbClr val="00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 20,425 x </a:t>
              </a:r>
              <a:r>
                <a:rPr lang="th-TH" sz="2400" b="1" dirty="0">
                  <a:ln w="11430"/>
                  <a:solidFill>
                    <a:srgbClr val="00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36.5 </a:t>
              </a:r>
              <a:r>
                <a:rPr lang="en-US" sz="2400" b="1" dirty="0">
                  <a:ln w="11430"/>
                  <a:solidFill>
                    <a:srgbClr val="00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= 14,910.25</a:t>
              </a:r>
              <a:endParaRPr lang="th-TH" sz="2400" b="1" dirty="0">
                <a:ln w="11430"/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th-TH" sz="2200" b="1" dirty="0">
                  <a:ln w="11430"/>
                  <a:solidFill>
                    <a:srgbClr val="00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         50</a:t>
              </a:r>
            </a:p>
            <a:p>
              <a:pPr eaLnBrk="1" fontAlgn="auto" hangingPunct="1">
                <a:spcAft>
                  <a:spcPts val="0"/>
                </a:spcAft>
                <a:defRPr/>
              </a:pPr>
              <a:endParaRPr lang="th-TH" sz="2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th-TH" sz="2400" b="1" dirty="0">
                  <a:solidFill>
                    <a:srgbClr val="FF0000"/>
                  </a:solidFill>
                </a:rPr>
                <a:t>ต้องไม่เกินร้อยละ 70 ของ 20,000 </a:t>
              </a:r>
              <a:r>
                <a:rPr lang="en-US" sz="2400" b="1" dirty="0">
                  <a:solidFill>
                    <a:srgbClr val="FF0000"/>
                  </a:solidFill>
                </a:rPr>
                <a:t>= </a:t>
              </a:r>
              <a:r>
                <a:rPr lang="th-TH" sz="2400" b="1" dirty="0">
                  <a:solidFill>
                    <a:srgbClr val="FF0000"/>
                  </a:solidFill>
                </a:rPr>
                <a:t>14,000</a:t>
              </a:r>
            </a:p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th-TH" sz="3200" b="1" dirty="0">
                  <a:ln w="11430"/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rPr>
                <a:t>บำนาญจะได้รับ </a:t>
              </a:r>
              <a:r>
                <a:rPr lang="th-TH" sz="4500" b="1" dirty="0">
                  <a:ln w="11430"/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rPr>
                <a:t>14,000</a:t>
              </a:r>
              <a:r>
                <a:rPr lang="th-TH" sz="3200" b="1" dirty="0">
                  <a:ln w="11430"/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rPr>
                <a:t> บาท</a:t>
              </a:r>
            </a:p>
          </p:txBody>
        </p: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BD185640-A6CB-9755-7675-2AEEE49AB8D6}"/>
                </a:ext>
              </a:extLst>
            </p:cNvPr>
            <p:cNvCxnSpPr/>
            <p:nvPr/>
          </p:nvCxnSpPr>
          <p:spPr>
            <a:xfrm flipV="1">
              <a:off x="5013325" y="3733800"/>
              <a:ext cx="1920875" cy="19050"/>
            </a:xfrm>
            <a:prstGeom prst="line">
              <a:avLst/>
            </a:prstGeom>
            <a:ln w="254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699" name="สี่เหลี่ยมผืนผ้า 16">
            <a:extLst>
              <a:ext uri="{FF2B5EF4-FFF2-40B4-BE49-F238E27FC236}">
                <a16:creationId xmlns:a16="http://schemas.microsoft.com/office/drawing/2014/main" id="{34459FB3-EAAA-A993-B0E7-3BE5E98C4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876800"/>
            <a:ext cx="373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Wingdings 2" panose="05020102010507070707" pitchFamily="18" charset="2"/>
              <a:buNone/>
            </a:pPr>
            <a:r>
              <a:rPr lang="th-TH" altLang="th-TH" sz="2400" b="1">
                <a:solidFill>
                  <a:srgbClr val="C00000"/>
                </a:solidFill>
                <a:latin typeface="Arial" panose="020B0604020202020204" pitchFamily="34" charset="0"/>
              </a:rPr>
              <a:t>** บำเหน็จปกติ  จ่ายเพียงครั้งเดียว **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หยดน้ำ">
  <a:themeElements>
    <a:clrScheme name="หยดน้ำ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หยดน้ำ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หยดน้ำ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หยดน้ำ</Template>
  <TotalTime>3703</TotalTime>
  <Words>2287</Words>
  <Application>Microsoft Office PowerPoint</Application>
  <PresentationFormat>นำเสนอทางหน้าจอ (4:3)</PresentationFormat>
  <Paragraphs>293</Paragraphs>
  <Slides>44</Slides>
  <Notes>1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13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44</vt:i4>
      </vt:variant>
    </vt:vector>
  </HeadingPairs>
  <TitlesOfParts>
    <vt:vector size="59" baseType="lpstr">
      <vt:lpstr>Angsana New</vt:lpstr>
      <vt:lpstr>AngsanaUPC</vt:lpstr>
      <vt:lpstr>Arial</vt:lpstr>
      <vt:lpstr>Arial Narrow</vt:lpstr>
      <vt:lpstr>Arial Unicode MS</vt:lpstr>
      <vt:lpstr>Cordia New</vt:lpstr>
      <vt:lpstr>IrisUPC</vt:lpstr>
      <vt:lpstr>KodchiangUPC</vt:lpstr>
      <vt:lpstr>TH SarabunPSK</vt:lpstr>
      <vt:lpstr>Times New Roman</vt:lpstr>
      <vt:lpstr>Tw Cen MT</vt:lpstr>
      <vt:lpstr>Wingdings</vt:lpstr>
      <vt:lpstr>Wingdings 2</vt:lpstr>
      <vt:lpstr>หยดน้ำ</vt:lpstr>
      <vt:lpstr>Bitmap Image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จํานวนปีเวลาราชการ หมายถึง จํานวนปีรวมเศษของปีถ้าถึงครึ่งปีให้นับเป็น 1 ปี </vt:lpstr>
      <vt:lpstr>งานนำเสนอ PowerPoint</vt:lpstr>
      <vt:lpstr>งานนำเสนอ PowerPoint</vt:lpstr>
      <vt:lpstr>งานนำเสนอ PowerPoint</vt:lpstr>
      <vt:lpstr>วิธีคำนวณเงินเดือนเฉลี่ย 60 เดือนสุดท้าย          </vt:lpstr>
      <vt:lpstr>จํานวนปีเวลาราชการ หมายถึง จํานวนปีรวมเศษของปีถ้าถึงครึ่งปีให้นับเป็น 1 ปี </vt:lpstr>
      <vt:lpstr>งานนำเสนอ PowerPoint</vt:lpstr>
      <vt:lpstr>บำเหน็จดำรงชีพ</vt:lpstr>
      <vt:lpstr>งานนำเสนอ PowerPoint</vt:lpstr>
      <vt:lpstr>งานนำเสนอ PowerPoint</vt:lpstr>
      <vt:lpstr>บำเหน็จตกทอด</vt:lpstr>
      <vt:lpstr>งานนำเสนอ PowerPoint</vt:lpstr>
      <vt:lpstr>งานนำเสนอ PowerPoint</vt:lpstr>
      <vt:lpstr> หนังสือแสดงเจตนาระบุตัวผู้รับบำเหน็จตกทอด</vt:lpstr>
      <vt:lpstr>คู่มือการยื่นบำเหน็จบำนาญ /ตกทอด ผ่านระบบ E - Filing</vt:lpstr>
      <vt:lpstr>ค่ารักษาพยาบาล</vt:lpstr>
      <vt:lpstr>งานนำเสนอ PowerPoint</vt:lpstr>
      <vt:lpstr>ใครบ้าง...จะมีสิทธิเบิกค่าพยาบาล</vt:lpstr>
      <vt:lpstr>สิทธิประโยชน์จากเงินสวัสดิการ ผู้รับบำนาญ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Manager/>
  <Company>MOF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ICT_MOF</dc:creator>
  <cp:keywords/>
  <dc:description/>
  <cp:lastModifiedBy>Nisa_Finance</cp:lastModifiedBy>
  <cp:revision>441</cp:revision>
  <cp:lastPrinted>1601-01-01T00:00:00Z</cp:lastPrinted>
  <dcterms:created xsi:type="dcterms:W3CDTF">2006-07-29T03:10:45Z</dcterms:created>
  <dcterms:modified xsi:type="dcterms:W3CDTF">2022-08-26T06:14:57Z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TC010721161033</vt:lpwstr>
  </property>
</Properties>
</file>